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4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49"/>
  </p:notesMasterIdLst>
  <p:handoutMasterIdLst>
    <p:handoutMasterId r:id="rId50"/>
  </p:handoutMasterIdLst>
  <p:sldIdLst>
    <p:sldId id="456" r:id="rId2"/>
    <p:sldId id="256" r:id="rId3"/>
    <p:sldId id="319" r:id="rId4"/>
    <p:sldId id="408" r:id="rId5"/>
    <p:sldId id="418" r:id="rId6"/>
    <p:sldId id="409" r:id="rId7"/>
    <p:sldId id="412" r:id="rId8"/>
    <p:sldId id="415" r:id="rId9"/>
    <p:sldId id="419" r:id="rId10"/>
    <p:sldId id="416" r:id="rId11"/>
    <p:sldId id="420" r:id="rId12"/>
    <p:sldId id="421" r:id="rId13"/>
    <p:sldId id="422" r:id="rId14"/>
    <p:sldId id="423" r:id="rId15"/>
    <p:sldId id="424" r:id="rId16"/>
    <p:sldId id="425" r:id="rId17"/>
    <p:sldId id="426" r:id="rId18"/>
    <p:sldId id="427" r:id="rId19"/>
    <p:sldId id="428" r:id="rId20"/>
    <p:sldId id="429" r:id="rId21"/>
    <p:sldId id="430" r:id="rId22"/>
    <p:sldId id="431" r:id="rId23"/>
    <p:sldId id="432" r:id="rId24"/>
    <p:sldId id="410" r:id="rId25"/>
    <p:sldId id="413" r:id="rId26"/>
    <p:sldId id="433" r:id="rId27"/>
    <p:sldId id="457" r:id="rId28"/>
    <p:sldId id="458" r:id="rId29"/>
    <p:sldId id="437" r:id="rId30"/>
    <p:sldId id="411" r:id="rId31"/>
    <p:sldId id="414" r:id="rId32"/>
    <p:sldId id="441" r:id="rId33"/>
    <p:sldId id="438" r:id="rId34"/>
    <p:sldId id="439" r:id="rId35"/>
    <p:sldId id="440" r:id="rId36"/>
    <p:sldId id="442" r:id="rId37"/>
    <p:sldId id="443" r:id="rId38"/>
    <p:sldId id="447" r:id="rId39"/>
    <p:sldId id="446" r:id="rId40"/>
    <p:sldId id="448" r:id="rId41"/>
    <p:sldId id="449" r:id="rId42"/>
    <p:sldId id="450" r:id="rId43"/>
    <p:sldId id="451" r:id="rId44"/>
    <p:sldId id="452" r:id="rId45"/>
    <p:sldId id="453" r:id="rId46"/>
    <p:sldId id="454" r:id="rId47"/>
    <p:sldId id="455" r:id="rId48"/>
  </p:sldIdLst>
  <p:sldSz cx="9144000" cy="6858000" type="screen4x3"/>
  <p:notesSz cx="6858000" cy="9144000"/>
  <p:custDataLst>
    <p:tags r:id="rId51"/>
  </p:custData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4" pos="2880" userDrawn="1">
          <p15:clr>
            <a:srgbClr val="A4A3A4"/>
          </p15:clr>
        </p15:guide>
        <p15:guide id="9" pos="5567" userDrawn="1">
          <p15:clr>
            <a:srgbClr val="A4A3A4"/>
          </p15:clr>
        </p15:guide>
        <p15:guide id="10" pos="193" userDrawn="1">
          <p15:clr>
            <a:srgbClr val="A4A3A4"/>
          </p15:clr>
        </p15:guide>
        <p15:guide id="11" orient="horz" pos="216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182B49"/>
    <a:srgbClr val="FB95A4"/>
    <a:srgbClr val="4781C1"/>
    <a:srgbClr val="EC4539"/>
    <a:srgbClr val="333F50"/>
    <a:srgbClr val="2E2F39"/>
    <a:srgbClr val="EB4538"/>
    <a:srgbClr val="FD5A27"/>
    <a:srgbClr val="417C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35" autoAdjust="0"/>
    <p:restoredTop sz="94009" autoAdjust="0"/>
  </p:normalViewPr>
  <p:slideViewPr>
    <p:cSldViewPr>
      <p:cViewPr>
        <p:scale>
          <a:sx n="100" d="100"/>
          <a:sy n="100" d="100"/>
        </p:scale>
        <p:origin x="-2112" y="-402"/>
      </p:cViewPr>
      <p:guideLst>
        <p:guide orient="horz" pos="2160"/>
        <p:guide pos="2880"/>
        <p:guide pos="5567"/>
        <p:guide pos="193"/>
      </p:guideLst>
    </p:cSldViewPr>
  </p:slideViewPr>
  <p:notesTextViewPr>
    <p:cViewPr>
      <p:scale>
        <a:sx n="3" d="2"/>
        <a:sy n="3" d="2"/>
      </p:scale>
      <p:origin x="0" y="0"/>
    </p:cViewPr>
  </p:notesTextViewPr>
  <p:sorterViewPr>
    <p:cViewPr>
      <p:scale>
        <a:sx n="50" d="100"/>
        <a:sy n="50" d="100"/>
      </p:scale>
      <p:origin x="0" y="0"/>
    </p:cViewPr>
  </p:sorterViewPr>
  <p:notesViewPr>
    <p:cSldViewPr showGuides="1">
      <p:cViewPr varScale="1">
        <p:scale>
          <a:sx n="86" d="100"/>
          <a:sy n="86" d="100"/>
        </p:scale>
        <p:origin x="3786"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6E13BF-BFFB-42BB-BB59-2242504D84BC}" type="datetimeFigureOut">
              <a:rPr lang="ko-KR" altLang="en-US" smtClean="0"/>
              <a:pPr/>
              <a:t>2017-02-04</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FD9ECC-A8B4-4BFB-9F52-FEFED605C5DC}" type="slidenum">
              <a:rPr lang="ko-KR" altLang="en-US" smtClean="0"/>
              <a:pPr/>
              <a:t>‹#›</a:t>
            </a:fld>
            <a:endParaRPr lang="ko-KR" altLang="en-US"/>
          </a:p>
        </p:txBody>
      </p:sp>
    </p:spTree>
    <p:extLst>
      <p:ext uri="{BB962C8B-B14F-4D97-AF65-F5344CB8AC3E}">
        <p14:creationId xmlns:p14="http://schemas.microsoft.com/office/powerpoint/2010/main" val="38825308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81254B-8964-4F57-BA27-567E03392278}" type="datetimeFigureOut">
              <a:rPr lang="ko-KR" altLang="en-US" smtClean="0"/>
              <a:pPr/>
              <a:t>2017-02-04</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8D633-98C0-43FF-9CFA-EF9A4754A8E8}" type="slidenum">
              <a:rPr lang="ko-KR" altLang="en-US" smtClean="0"/>
              <a:pPr/>
              <a:t>‹#›</a:t>
            </a:fld>
            <a:endParaRPr lang="ko-KR" altLang="en-US"/>
          </a:p>
        </p:txBody>
      </p:sp>
    </p:spTree>
    <p:extLst>
      <p:ext uri="{BB962C8B-B14F-4D97-AF65-F5344CB8AC3E}">
        <p14:creationId xmlns:p14="http://schemas.microsoft.com/office/powerpoint/2010/main" val="40515221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그림 2"/>
          <p:cNvPicPr>
            <a:picLocks noChangeAspect="1"/>
          </p:cNvPicPr>
          <p:nvPr userDrawn="1"/>
        </p:nvPicPr>
        <p:blipFill rotWithShape="1">
          <a:blip r:embed="rId4">
            <a:extLst>
              <a:ext uri="{28A0092B-C50C-407E-A947-70E740481C1C}">
                <a14:useLocalDpi xmlns:a14="http://schemas.microsoft.com/office/drawing/2010/main" val="0"/>
              </a:ext>
            </a:extLst>
          </a:blip>
          <a:srcRect r="21566"/>
          <a:stretch/>
        </p:blipFill>
        <p:spPr>
          <a:xfrm>
            <a:off x="3131840" y="-20910"/>
            <a:ext cx="6048672" cy="5040561"/>
          </a:xfrm>
          <a:prstGeom prst="rect">
            <a:avLst/>
          </a:prstGeom>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00" y="908720"/>
            <a:ext cx="9177512" cy="5476428"/>
          </a:xfrm>
          <a:prstGeom prst="rect">
            <a:avLst/>
          </a:prstGeom>
        </p:spPr>
      </p:pic>
      <p:pic>
        <p:nvPicPr>
          <p:cNvPr id="5" name="图片 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000" y="-13667"/>
            <a:ext cx="9110735" cy="1858491"/>
          </a:xfrm>
          <a:prstGeom prst="rect">
            <a:avLst/>
          </a:prstGeom>
        </p:spPr>
      </p:pic>
      <p:pic>
        <p:nvPicPr>
          <p:cNvPr id="19" name="图片 1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149484" y="6396582"/>
            <a:ext cx="1994129" cy="468123"/>
          </a:xfrm>
          <a:prstGeom prst="rect">
            <a:avLst/>
          </a:prstGeom>
        </p:spPr>
      </p:pic>
    </p:spTree>
    <p:extLst>
      <p:ext uri="{BB962C8B-B14F-4D97-AF65-F5344CB8AC3E}">
        <p14:creationId xmlns:p14="http://schemas.microsoft.com/office/powerpoint/2010/main" val="408232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xmlns="">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사용자 지정 레이아웃">
    <p:spTree>
      <p:nvGrpSpPr>
        <p:cNvPr id="1" name=""/>
        <p:cNvGrpSpPr/>
        <p:nvPr/>
      </p:nvGrpSpPr>
      <p:grpSpPr>
        <a:xfrm>
          <a:off x="0" y="0"/>
          <a:ext cx="0" cy="0"/>
          <a:chOff x="0" y="0"/>
          <a:chExt cx="0" cy="0"/>
        </a:xfrm>
      </p:grpSpPr>
      <p:pic>
        <p:nvPicPr>
          <p:cNvPr id="4" name="그림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4000" cy="6741368"/>
          </a:xfrm>
          <a:prstGeom prst="rect">
            <a:avLst/>
          </a:prstGeom>
        </p:spPr>
      </p:pic>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V="1">
            <a:off x="-13617" y="0"/>
            <a:ext cx="9144000" cy="6858000"/>
          </a:xfrm>
          <a:prstGeom prst="rect">
            <a:avLst/>
          </a:prstGeom>
        </p:spPr>
      </p:pic>
      <p:cxnSp>
        <p:nvCxnSpPr>
          <p:cNvPr id="28" name="직선 연결선 13"/>
          <p:cNvCxnSpPr/>
          <p:nvPr userDrawn="1"/>
        </p:nvCxnSpPr>
        <p:spPr>
          <a:xfrm>
            <a:off x="4644008" y="0"/>
            <a:ext cx="0" cy="7704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직선 연결선 13"/>
          <p:cNvCxnSpPr/>
          <p:nvPr userDrawn="1"/>
        </p:nvCxnSpPr>
        <p:spPr>
          <a:xfrm>
            <a:off x="4644008" y="5499100"/>
            <a:ext cx="0" cy="13589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userDrawn="1"/>
        </p:nvGrpSpPr>
        <p:grpSpPr>
          <a:xfrm>
            <a:off x="2843808" y="1522346"/>
            <a:ext cx="3543300" cy="974638"/>
            <a:chOff x="2843808" y="1522346"/>
            <a:chExt cx="3543300" cy="974638"/>
          </a:xfrm>
        </p:grpSpPr>
        <p:pic>
          <p:nvPicPr>
            <p:cNvPr id="32" name="그림 5"/>
            <p:cNvPicPr>
              <a:picLocks noChangeAspect="1"/>
            </p:cNvPicPr>
            <p:nvPr/>
          </p:nvPicPr>
          <p:blipFill rotWithShape="1">
            <a:blip r:embed="rId4" cstate="print">
              <a:extLst>
                <a:ext uri="{28A0092B-C50C-407E-A947-70E740481C1C}">
                  <a14:useLocalDpi xmlns:a14="http://schemas.microsoft.com/office/drawing/2010/main" val="0"/>
                </a:ext>
              </a:extLst>
            </a:blip>
            <a:srcRect t="63325"/>
            <a:stretch/>
          </p:blipFill>
          <p:spPr>
            <a:xfrm>
              <a:off x="2843808" y="1522346"/>
              <a:ext cx="3543300" cy="974638"/>
            </a:xfrm>
            <a:prstGeom prst="rect">
              <a:avLst/>
            </a:prstGeom>
          </p:spPr>
        </p:pic>
        <p:sp>
          <p:nvSpPr>
            <p:cNvPr id="33" name="직사각형 1"/>
            <p:cNvSpPr/>
            <p:nvPr/>
          </p:nvSpPr>
          <p:spPr>
            <a:xfrm>
              <a:off x="2956118" y="1522346"/>
              <a:ext cx="3318681" cy="583742"/>
            </a:xfrm>
            <a:prstGeom prst="rect">
              <a:avLst/>
            </a:prstGeom>
            <a:solidFill>
              <a:srgbClr val="FD5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latin typeface="微软雅黑" panose="020B0503020204020204" pitchFamily="34" charset="-122"/>
              </a:endParaRPr>
            </a:p>
          </p:txBody>
        </p:sp>
      </p:grpSp>
      <p:sp>
        <p:nvSpPr>
          <p:cNvPr id="14" name="矩形 13"/>
          <p:cNvSpPr/>
          <p:nvPr userDrawn="1"/>
        </p:nvSpPr>
        <p:spPr>
          <a:xfrm>
            <a:off x="1475656" y="2513235"/>
            <a:ext cx="6192688" cy="583742"/>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1475656" y="3339770"/>
            <a:ext cx="6192688" cy="583742"/>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nvSpPr>
        <p:spPr>
          <a:xfrm>
            <a:off x="1462039" y="4078636"/>
            <a:ext cx="6192688" cy="583742"/>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149484" y="6245510"/>
            <a:ext cx="1994129" cy="468123"/>
          </a:xfrm>
          <a:prstGeom prst="rect">
            <a:avLst/>
          </a:prstGeom>
        </p:spPr>
      </p:pic>
    </p:spTree>
    <p:extLst>
      <p:ext uri="{BB962C8B-B14F-4D97-AF65-F5344CB8AC3E}">
        <p14:creationId xmlns:p14="http://schemas.microsoft.com/office/powerpoint/2010/main" val="232022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up)">
                                      <p:cBhvr>
                                        <p:cTn id="11" dur="500"/>
                                        <p:tgtEl>
                                          <p:spTgt spid="28"/>
                                        </p:tgtEl>
                                      </p:cBhvr>
                                    </p:animEffect>
                                  </p:childTnLst>
                                </p:cTn>
                              </p:par>
                              <p:par>
                                <p:cTn id="12" presetID="22" presetClass="entr" presetSubtype="4" fill="hold"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down)">
                                      <p:cBhvr>
                                        <p:cTn id="14" dur="500"/>
                                        <p:tgtEl>
                                          <p:spTgt spid="29"/>
                                        </p:tgtEl>
                                      </p:cBhvr>
                                    </p:animEffect>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par>
                                <p:cTn id="20" presetID="22" presetClass="entr" presetSubtype="4"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500"/>
                                        <p:tgtEl>
                                          <p:spTgt spid="2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down)">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animBg="1"/>
      <p:bldP spid="23" grpId="0" animBg="1"/>
    </p:bldLst>
  </p:timing>
  <p:extLst mod="1">
    <p:ext uri="{DCECCB84-F9BA-43D5-87BE-67443E8EF086}">
      <p15:sldGuideLst xmlns:p15="http://schemas.microsoft.com/office/powerpoint/2012/main" xmlns="">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0_사용자 지정 레이아웃">
    <p:spTree>
      <p:nvGrpSpPr>
        <p:cNvPr id="1" name=""/>
        <p:cNvGrpSpPr/>
        <p:nvPr/>
      </p:nvGrpSpPr>
      <p:grpSpPr>
        <a:xfrm>
          <a:off x="0" y="0"/>
          <a:ext cx="0" cy="0"/>
          <a:chOff x="0" y="0"/>
          <a:chExt cx="0" cy="0"/>
        </a:xfrm>
      </p:grpSpPr>
      <p:sp>
        <p:nvSpPr>
          <p:cNvPr id="2" name="직사각형 1"/>
          <p:cNvSpPr/>
          <p:nvPr userDrawn="1"/>
        </p:nvSpPr>
        <p:spPr>
          <a:xfrm>
            <a:off x="0" y="0"/>
            <a:ext cx="9144000" cy="685800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latin typeface="Calibri" panose="020F0502020204030204"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9144000" cy="6858000"/>
          </a:xfrm>
          <a:prstGeom prst="rect">
            <a:avLst/>
          </a:prstGeom>
          <a:noFill/>
          <a:ln w="9525">
            <a:noFill/>
            <a:miter lim="800000"/>
            <a:headEnd/>
            <a:tailEnd/>
          </a:ln>
        </p:spPr>
      </p:pic>
      <p:cxnSp>
        <p:nvCxnSpPr>
          <p:cNvPr id="9" name="직선 연결선 10"/>
          <p:cNvCxnSpPr/>
          <p:nvPr userDrawn="1"/>
        </p:nvCxnSpPr>
        <p:spPr>
          <a:xfrm>
            <a:off x="4572000" y="4905375"/>
            <a:ext cx="0" cy="10953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직선 연결선 14"/>
          <p:cNvCxnSpPr/>
          <p:nvPr userDrawn="1"/>
        </p:nvCxnSpPr>
        <p:spPr>
          <a:xfrm>
            <a:off x="4572000" y="857250"/>
            <a:ext cx="0" cy="10953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内容占位符 10"/>
          <p:cNvSpPr>
            <a:spLocks noGrp="1"/>
          </p:cNvSpPr>
          <p:nvPr>
            <p:ph sz="quarter" idx="10" hasCustomPrompt="1"/>
          </p:nvPr>
        </p:nvSpPr>
        <p:spPr>
          <a:xfrm>
            <a:off x="4572000" y="2455604"/>
            <a:ext cx="3887788" cy="56092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scene3d>
              <a:camera prst="orthographicFront"/>
              <a:lightRig rig="threePt" dir="t"/>
            </a:scene3d>
            <a:sp3d/>
          </a:bodyPr>
          <a:lstStyle>
            <a:lvl1pPr marL="0" indent="0">
              <a:buFontTx/>
              <a:buNone/>
              <a:defRPr kumimoji="1" lang="zh-CN" altLang="en-US" sz="4050" b="1" dirty="0">
                <a:solidFill>
                  <a:schemeClr val="bg1"/>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defRPr>
            </a:lvl1pPr>
          </a:lstStyle>
          <a:p>
            <a:pPr marL="0" lvl="0"/>
            <a:r>
              <a:rPr lang="zh-CN" altLang="en-US" dirty="0" smtClean="0"/>
              <a:t>章节标题</a:t>
            </a:r>
            <a:endParaRPr lang="zh-CN" altLang="en-US" dirty="0"/>
          </a:p>
        </p:txBody>
      </p:sp>
      <p:pic>
        <p:nvPicPr>
          <p:cNvPr id="18" name="图片 17"/>
          <p:cNvPicPr>
            <a:picLocks noChangeAspect="1"/>
          </p:cNvPicPr>
          <p:nvPr userDrawn="1"/>
        </p:nvPicPr>
        <p:blipFill rotWithShape="1">
          <a:blip r:embed="rId3">
            <a:extLst>
              <a:ext uri="{28A0092B-C50C-407E-A947-70E740481C1C}">
                <a14:useLocalDpi xmlns:a14="http://schemas.microsoft.com/office/drawing/2010/main" val="0"/>
              </a:ext>
            </a:extLst>
          </a:blip>
          <a:srcRect b="6821"/>
          <a:stretch/>
        </p:blipFill>
        <p:spPr>
          <a:xfrm>
            <a:off x="-387" y="0"/>
            <a:ext cx="9144000" cy="6858000"/>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49484" y="6396582"/>
            <a:ext cx="1994129" cy="468123"/>
          </a:xfrm>
          <a:prstGeom prst="rect">
            <a:avLst/>
          </a:prstGeom>
        </p:spPr>
      </p:pic>
    </p:spTree>
    <p:extLst>
      <p:ext uri="{BB962C8B-B14F-4D97-AF65-F5344CB8AC3E}">
        <p14:creationId xmlns:p14="http://schemas.microsoft.com/office/powerpoint/2010/main" val="13290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xmlns="">
        <p15:guide id="1" orient="horz" pos="216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2_사용자 지정 레이아웃">
    <p:spTree>
      <p:nvGrpSpPr>
        <p:cNvPr id="1" name=""/>
        <p:cNvGrpSpPr/>
        <p:nvPr/>
      </p:nvGrpSpPr>
      <p:grpSpPr>
        <a:xfrm>
          <a:off x="0" y="0"/>
          <a:ext cx="0" cy="0"/>
          <a:chOff x="0" y="0"/>
          <a:chExt cx="0" cy="0"/>
        </a:xfrm>
      </p:grpSpPr>
      <p:sp>
        <p:nvSpPr>
          <p:cNvPr id="2" name="직사각형 1"/>
          <p:cNvSpPr/>
          <p:nvPr userDrawn="1"/>
        </p:nvSpPr>
        <p:spPr>
          <a:xfrm>
            <a:off x="0" y="0"/>
            <a:ext cx="9144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latin typeface="Calibri" panose="020F0502020204030204"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9144000" cy="6858000"/>
          </a:xfrm>
          <a:prstGeom prst="rect">
            <a:avLst/>
          </a:prstGeom>
          <a:noFill/>
          <a:ln w="9525">
            <a:noFill/>
            <a:miter lim="800000"/>
            <a:headEnd/>
            <a:tailEnd/>
          </a:ln>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49484" y="6396582"/>
            <a:ext cx="1994129" cy="468123"/>
          </a:xfrm>
          <a:prstGeom prst="rect">
            <a:avLst/>
          </a:prstGeom>
        </p:spPr>
      </p:pic>
    </p:spTree>
    <p:extLst>
      <p:ext uri="{BB962C8B-B14F-4D97-AF65-F5344CB8AC3E}">
        <p14:creationId xmlns:p14="http://schemas.microsoft.com/office/powerpoint/2010/main" val="37424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xmlns="">
        <p15:guide id="1" orient="horz" pos="216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사용자 지정 레이아웃">
    <p:spTree>
      <p:nvGrpSpPr>
        <p:cNvPr id="1" name=""/>
        <p:cNvGrpSpPr/>
        <p:nvPr/>
      </p:nvGrpSpPr>
      <p:grpSpPr>
        <a:xfrm>
          <a:off x="0" y="0"/>
          <a:ext cx="0" cy="0"/>
          <a:chOff x="0" y="0"/>
          <a:chExt cx="0" cy="0"/>
        </a:xfrm>
      </p:grpSpPr>
      <p:sp>
        <p:nvSpPr>
          <p:cNvPr id="2" name="직사각형 1"/>
          <p:cNvSpPr/>
          <p:nvPr userDrawn="1"/>
        </p:nvSpPr>
        <p:spPr>
          <a:xfrm>
            <a:off x="0" y="0"/>
            <a:ext cx="9144000" cy="685800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latin typeface="Calibri" panose="020F0502020204030204" pitchFamily="34" charset="0"/>
            </a:endParaRPr>
          </a:p>
        </p:txBody>
      </p:sp>
      <p:pic>
        <p:nvPicPr>
          <p:cNvPr id="17"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flipH="1" flipV="1">
            <a:off x="0" y="-778"/>
            <a:ext cx="9144362" cy="2322269"/>
          </a:xfrm>
          <a:prstGeom prst="rect">
            <a:avLst/>
          </a:prstGeom>
        </p:spPr>
      </p:pic>
      <p:sp>
        <p:nvSpPr>
          <p:cNvPr id="11" name="Rectangle 3"/>
          <p:cNvSpPr txBox="1">
            <a:spLocks noChangeArrowheads="1"/>
          </p:cNvSpPr>
          <p:nvPr userDrawn="1"/>
        </p:nvSpPr>
        <p:spPr bwMode="auto">
          <a:xfrm>
            <a:off x="2701453" y="2060848"/>
            <a:ext cx="3814763" cy="4431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scene3d>
              <a:camera prst="orthographicFront"/>
              <a:lightRig rig="threePt" dir="t"/>
            </a:scene3d>
            <a:sp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algn="ctr" eaLnBrk="1" latinLnBrk="0" hangingPunct="1">
              <a:lnSpc>
                <a:spcPct val="90000"/>
              </a:lnSpc>
              <a:defRPr/>
            </a:pPr>
            <a:r>
              <a:rPr lang="zh-CN" altLang="en-US" sz="3200" b="1" spc="600" dirty="0" smtClean="0">
                <a:solidFill>
                  <a:srgbClr val="182B49"/>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本章概要</a:t>
            </a:r>
            <a:endParaRPr lang="en-US" altLang="ko-KR" sz="3200" b="1" spc="600" dirty="0">
              <a:solidFill>
                <a:srgbClr val="182B49"/>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endParaRPr>
          </a:p>
        </p:txBody>
      </p:sp>
      <p:sp>
        <p:nvSpPr>
          <p:cNvPr id="3" name="矩形 2"/>
          <p:cNvSpPr/>
          <p:nvPr userDrawn="1"/>
        </p:nvSpPr>
        <p:spPr>
          <a:xfrm>
            <a:off x="1187624" y="2782908"/>
            <a:ext cx="6768752" cy="220330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5"/>
          <p:cNvSpPr>
            <a:spLocks noGrp="1"/>
          </p:cNvSpPr>
          <p:nvPr>
            <p:ph sz="quarter" idx="10"/>
          </p:nvPr>
        </p:nvSpPr>
        <p:spPr>
          <a:xfrm>
            <a:off x="1349487" y="2965830"/>
            <a:ext cx="6445026" cy="1837455"/>
          </a:xfrm>
          <a:prstGeom prst="rect">
            <a:avLst/>
          </a:prstGeom>
        </p:spPr>
        <p:txBody>
          <a:bodyPr/>
          <a:lstStyle>
            <a:lvl1pPr>
              <a:lnSpc>
                <a:spcPct val="150000"/>
              </a:lnSpc>
              <a:buClr>
                <a:srgbClr val="FF5217"/>
              </a:buClr>
              <a:defRPr sz="2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buClr>
                <a:srgbClr val="FF5217"/>
              </a:buClr>
              <a:defRPr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buClr>
                <a:srgbClr val="FF5217"/>
              </a:buClr>
              <a:defRPr sz="18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buClr>
                <a:srgbClr val="FF5217"/>
              </a:buClr>
              <a:defRPr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buClr>
                <a:srgbClr val="FF5217"/>
              </a:buClr>
              <a:defRPr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endParaRPr lang="zh-CN" altLang="en-US" dirty="0"/>
          </a:p>
        </p:txBody>
      </p:sp>
      <p:cxnSp>
        <p:nvCxnSpPr>
          <p:cNvPr id="21" name="직선 연결선 10"/>
          <p:cNvCxnSpPr/>
          <p:nvPr userDrawn="1"/>
        </p:nvCxnSpPr>
        <p:spPr>
          <a:xfrm>
            <a:off x="4572000" y="5301208"/>
            <a:ext cx="0" cy="10953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49484" y="6396582"/>
            <a:ext cx="1994129" cy="468123"/>
          </a:xfrm>
          <a:prstGeom prst="rect">
            <a:avLst/>
          </a:prstGeom>
        </p:spPr>
      </p:pic>
    </p:spTree>
    <p:extLst>
      <p:ext uri="{BB962C8B-B14F-4D97-AF65-F5344CB8AC3E}">
        <p14:creationId xmlns:p14="http://schemas.microsoft.com/office/powerpoint/2010/main" val="308863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childTnLst>
                          </p:cTn>
                        </p:par>
                        <p:par>
                          <p:cTn id="16" fill="hold">
                            <p:stCondLst>
                              <p:cond delay="1500"/>
                            </p:stCondLst>
                            <p:childTnLst>
                              <p:par>
                                <p:cTn id="17" presetID="55"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strVal val="#ppt_w*0.70"/>
                                          </p:val>
                                        </p:tav>
                                        <p:tav tm="100000">
                                          <p:val>
                                            <p:strVal val="#ppt_w"/>
                                          </p:val>
                                        </p:tav>
                                      </p:tavLst>
                                    </p:anim>
                                    <p:anim calcmode="lin" valueType="num">
                                      <p:cBhvr>
                                        <p:cTn id="20" dur="1000" fill="hold"/>
                                        <p:tgtEl>
                                          <p:spTgt spid="3"/>
                                        </p:tgtEl>
                                        <p:attrNameLst>
                                          <p:attrName>ppt_h</p:attrName>
                                        </p:attrNameLst>
                                      </p:cBhvr>
                                      <p:tavLst>
                                        <p:tav tm="0">
                                          <p:val>
                                            <p:strVal val="#ppt_h"/>
                                          </p:val>
                                        </p:tav>
                                        <p:tav tm="100000">
                                          <p:val>
                                            <p:strVal val="#ppt_h"/>
                                          </p:val>
                                        </p:tav>
                                      </p:tavLst>
                                    </p:anim>
                                    <p:animEffect transition="in" filter="fade">
                                      <p:cBhvr>
                                        <p:cTn id="21" dur="1000"/>
                                        <p:tgtEl>
                                          <p:spTgt spid="3"/>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wipe(left)">
                                      <p:cBhvr>
                                        <p:cTn id="2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animBg="1"/>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extLst mod="1">
    <p:ext uri="{DCECCB84-F9BA-43D5-87BE-67443E8EF086}">
      <p15:sldGuideLst xmlns:p15="http://schemas.microsoft.com/office/powerpoint/2012/main" xmlns="">
        <p15:guide id="1" orient="horz" pos="216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사용자 지정 레이아웃">
    <p:spTree>
      <p:nvGrpSpPr>
        <p:cNvPr id="1" name=""/>
        <p:cNvGrpSpPr/>
        <p:nvPr/>
      </p:nvGrpSpPr>
      <p:grpSpPr>
        <a:xfrm>
          <a:off x="0" y="0"/>
          <a:ext cx="0" cy="0"/>
          <a:chOff x="0" y="0"/>
          <a:chExt cx="0" cy="0"/>
        </a:xfrm>
      </p:grpSpPr>
      <p:sp>
        <p:nvSpPr>
          <p:cNvPr id="3" name="椭圆 2"/>
          <p:cNvSpPr/>
          <p:nvPr userDrawn="1"/>
        </p:nvSpPr>
        <p:spPr>
          <a:xfrm>
            <a:off x="1259843" y="1341016"/>
            <a:ext cx="359792" cy="359792"/>
          </a:xfrm>
          <a:prstGeom prst="ellipse">
            <a:avLst/>
          </a:prstGeom>
          <a:solidFill>
            <a:srgbClr val="2D3A4B"/>
          </a:solidFill>
          <a:ln>
            <a:solidFill>
              <a:srgbClr val="2D3A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内容占位符 10"/>
          <p:cNvSpPr>
            <a:spLocks noGrp="1"/>
          </p:cNvSpPr>
          <p:nvPr>
            <p:ph sz="quarter" idx="10"/>
          </p:nvPr>
        </p:nvSpPr>
        <p:spPr>
          <a:xfrm>
            <a:off x="1259843" y="1341016"/>
            <a:ext cx="6624314" cy="431800"/>
          </a:xfrm>
          <a:prstGeom prst="rect">
            <a:avLst/>
          </a:prstGeom>
        </p:spPr>
        <p:txBody>
          <a:bodyPr/>
          <a:lstStyle>
            <a:lvl1pPr marL="0" indent="0" algn="l">
              <a:buNone/>
              <a:defRPr sz="2400">
                <a:solidFill>
                  <a:srgbClr val="EB4538"/>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lgn="r">
              <a:defRPr sz="2000">
                <a:solidFill>
                  <a:srgbClr val="FD5A2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lgn="r">
              <a:defRPr sz="1800">
                <a:solidFill>
                  <a:srgbClr val="FD5A2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lgn="r">
              <a:defRPr sz="1600">
                <a:solidFill>
                  <a:srgbClr val="FD5A2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lgn="r">
              <a:defRPr sz="1600">
                <a:solidFill>
                  <a:srgbClr val="FD5A2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endParaRPr lang="zh-CN" altLang="en-US" dirty="0"/>
          </a:p>
        </p:txBody>
      </p:sp>
      <p:pic>
        <p:nvPicPr>
          <p:cNvPr id="4" name="Picture 5"/>
          <p:cNvPicPr>
            <a:picLocks noChangeAspect="1"/>
          </p:cNvPicPr>
          <p:nvPr userDrawn="1"/>
        </p:nvPicPr>
        <p:blipFill rotWithShape="1">
          <a:blip r:embed="rId2">
            <a:lum bright="18000"/>
            <a:extLst>
              <a:ext uri="{28A0092B-C50C-407E-A947-70E740481C1C}">
                <a14:useLocalDpi xmlns:a14="http://schemas.microsoft.com/office/drawing/2010/main" val="0"/>
              </a:ext>
            </a:extLst>
          </a:blip>
          <a:srcRect b="54883"/>
          <a:stretch/>
        </p:blipFill>
        <p:spPr>
          <a:xfrm rot="10800000" flipH="1" flipV="1">
            <a:off x="-1" y="-10034"/>
            <a:ext cx="9144362" cy="1782850"/>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t="77300"/>
          <a:stretch/>
        </p:blipFill>
        <p:spPr>
          <a:xfrm flipV="1">
            <a:off x="0" y="0"/>
            <a:ext cx="9144000" cy="1268760"/>
          </a:xfrm>
          <a:prstGeom prst="rect">
            <a:avLst/>
          </a:prstGeom>
          <a:noFill/>
          <a:ln w="9525">
            <a:noFill/>
            <a:miter lim="800000"/>
            <a:headEnd/>
            <a:tailEnd/>
          </a:ln>
        </p:spPr>
      </p:pic>
      <p:pic>
        <p:nvPicPr>
          <p:cNvPr id="6" name="图片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7984745" cy="1628800"/>
          </a:xfrm>
          <a:prstGeom prst="rect">
            <a:avLst/>
          </a:prstGeom>
          <a:noFill/>
          <a:ln>
            <a:noFill/>
          </a:ln>
          <a:effectLst>
            <a:outerShdw blurRad="50800" dist="38100" dir="2700000" algn="tl" rotWithShape="0">
              <a:prstClr val="black">
                <a:alpha val="40000"/>
              </a:prstClr>
            </a:outerShdw>
          </a:effectLst>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884368" y="44624"/>
            <a:ext cx="1250093" cy="2934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5430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wipe(left)">
                                      <p:cBhvr>
                                        <p:cTn id="2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extLst mod="1">
    <p:ext uri="{DCECCB84-F9BA-43D5-87BE-67443E8EF086}">
      <p15:sldGuideLst xmlns:p15="http://schemas.microsoft.com/office/powerpoint/2012/main" xmlns="">
        <p15:guide id="1" orient="horz" pos="216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사용자 지정 레이아웃">
    <p:spTree>
      <p:nvGrpSpPr>
        <p:cNvPr id="1" name=""/>
        <p:cNvGrpSpPr/>
        <p:nvPr/>
      </p:nvGrpSpPr>
      <p:grpSpPr>
        <a:xfrm>
          <a:off x="0" y="0"/>
          <a:ext cx="0" cy="0"/>
          <a:chOff x="0" y="0"/>
          <a:chExt cx="0" cy="0"/>
        </a:xfrm>
      </p:grpSpPr>
      <p:sp>
        <p:nvSpPr>
          <p:cNvPr id="3" name="椭圆 2"/>
          <p:cNvSpPr/>
          <p:nvPr userDrawn="1"/>
        </p:nvSpPr>
        <p:spPr>
          <a:xfrm>
            <a:off x="1259843" y="1341016"/>
            <a:ext cx="359792" cy="359792"/>
          </a:xfrm>
          <a:prstGeom prst="ellipse">
            <a:avLst/>
          </a:prstGeom>
          <a:solidFill>
            <a:srgbClr val="2D3A4B"/>
          </a:solidFill>
          <a:ln>
            <a:solidFill>
              <a:srgbClr val="2D3A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内容占位符 10"/>
          <p:cNvSpPr>
            <a:spLocks noGrp="1"/>
          </p:cNvSpPr>
          <p:nvPr>
            <p:ph sz="quarter" idx="10"/>
          </p:nvPr>
        </p:nvSpPr>
        <p:spPr>
          <a:xfrm>
            <a:off x="1259843" y="1341016"/>
            <a:ext cx="6624314" cy="431800"/>
          </a:xfrm>
          <a:prstGeom prst="rect">
            <a:avLst/>
          </a:prstGeom>
        </p:spPr>
        <p:txBody>
          <a:bodyPr/>
          <a:lstStyle>
            <a:lvl1pPr marL="0" indent="0" algn="l">
              <a:buNone/>
              <a:defRPr sz="2400">
                <a:solidFill>
                  <a:srgbClr val="EB4538"/>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lgn="r">
              <a:defRPr sz="2000">
                <a:solidFill>
                  <a:srgbClr val="FD5A2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lgn="r">
              <a:defRPr sz="1800">
                <a:solidFill>
                  <a:srgbClr val="FD5A2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lgn="r">
              <a:defRPr sz="1600">
                <a:solidFill>
                  <a:srgbClr val="FD5A2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lgn="r">
              <a:defRPr sz="1600">
                <a:solidFill>
                  <a:srgbClr val="FD5A2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endParaRPr lang="zh-CN" altLang="en-US" dirty="0"/>
          </a:p>
        </p:txBody>
      </p:sp>
      <p:pic>
        <p:nvPicPr>
          <p:cNvPr id="4"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flipH="1" flipV="1">
            <a:off x="8117" y="-10034"/>
            <a:ext cx="9128126" cy="1782850"/>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t="77300"/>
          <a:stretch/>
        </p:blipFill>
        <p:spPr>
          <a:xfrm flipV="1">
            <a:off x="0" y="0"/>
            <a:ext cx="9144000" cy="1268760"/>
          </a:xfrm>
          <a:prstGeom prst="rect">
            <a:avLst/>
          </a:prstGeom>
          <a:noFill/>
          <a:ln w="9525">
            <a:noFill/>
            <a:miter lim="800000"/>
            <a:headEnd/>
            <a:tailEnd/>
          </a:ln>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84368" y="44624"/>
            <a:ext cx="1250093" cy="293460"/>
          </a:xfrm>
          <a:prstGeom prst="rect">
            <a:avLst/>
          </a:prstGeom>
          <a:effectLst>
            <a:outerShdw blurRad="50800" dist="38100" dir="2700000" algn="tl" rotWithShape="0">
              <a:prstClr val="black">
                <a:alpha val="40000"/>
              </a:prstClr>
            </a:outerShdw>
          </a:effectLst>
        </p:spPr>
      </p:pic>
      <p:pic>
        <p:nvPicPr>
          <p:cNvPr id="9" name="图片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7984745" cy="1628800"/>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76548841"/>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16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사용자 지정 레이아웃">
    <p:spTree>
      <p:nvGrpSpPr>
        <p:cNvPr id="1" name=""/>
        <p:cNvGrpSpPr/>
        <p:nvPr/>
      </p:nvGrpSpPr>
      <p:grpSpPr>
        <a:xfrm>
          <a:off x="0" y="0"/>
          <a:ext cx="0" cy="0"/>
          <a:chOff x="0" y="0"/>
          <a:chExt cx="0" cy="0"/>
        </a:xfrm>
      </p:grpSpPr>
      <p:pic>
        <p:nvPicPr>
          <p:cNvPr id="8"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flipH="1" flipV="1">
            <a:off x="8117" y="-10034"/>
            <a:ext cx="9128126" cy="1782850"/>
          </a:xfrm>
          <a:prstGeom prst="rect">
            <a:avLst/>
          </a:prstGeom>
        </p:spPr>
      </p:pic>
      <p:pic>
        <p:nvPicPr>
          <p:cNvPr id="9" name="Picture 4"/>
          <p:cNvPicPr>
            <a:picLocks noChangeAspect="1"/>
          </p:cNvPicPr>
          <p:nvPr userDrawn="1"/>
        </p:nvPicPr>
        <p:blipFill rotWithShape="1">
          <a:blip r:embed="rId3">
            <a:extLst>
              <a:ext uri="{28A0092B-C50C-407E-A947-70E740481C1C}">
                <a14:useLocalDpi xmlns:a14="http://schemas.microsoft.com/office/drawing/2010/main" val="0"/>
              </a:ext>
            </a:extLst>
          </a:blip>
          <a:srcRect t="77300"/>
          <a:stretch/>
        </p:blipFill>
        <p:spPr>
          <a:xfrm flipV="1">
            <a:off x="0" y="0"/>
            <a:ext cx="9144000" cy="1268760"/>
          </a:xfrm>
          <a:prstGeom prst="rect">
            <a:avLst/>
          </a:prstGeom>
          <a:noFill/>
          <a:ln w="9525">
            <a:noFill/>
            <a:miter lim="800000"/>
            <a:headEnd/>
            <a:tailEnd/>
          </a:ln>
        </p:spPr>
      </p:pic>
      <p:pic>
        <p:nvPicPr>
          <p:cNvPr id="6" name="图片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84368" y="44624"/>
            <a:ext cx="1250093" cy="293460"/>
          </a:xfrm>
          <a:prstGeom prst="rect">
            <a:avLst/>
          </a:prstGeom>
          <a:effectLst>
            <a:outerShdw blurRad="50800" dist="38100" dir="2700000" algn="tl" rotWithShape="0">
              <a:prstClr val="black">
                <a:alpha val="40000"/>
              </a:prstClr>
            </a:outerShdw>
          </a:effectLst>
        </p:spPr>
      </p:pic>
      <p:pic>
        <p:nvPicPr>
          <p:cNvPr id="11" name="图片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7984745" cy="1628800"/>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2368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xmlns="">
        <p15:guide id="1" orient="horz" pos="216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사용자 지정 레이아웃">
    <p:spTree>
      <p:nvGrpSpPr>
        <p:cNvPr id="1" name=""/>
        <p:cNvGrpSpPr/>
        <p:nvPr/>
      </p:nvGrpSpPr>
      <p:grpSpPr>
        <a:xfrm>
          <a:off x="0" y="0"/>
          <a:ext cx="0" cy="0"/>
          <a:chOff x="0" y="0"/>
          <a:chExt cx="0" cy="0"/>
        </a:xfrm>
      </p:grpSpPr>
      <p:pic>
        <p:nvPicPr>
          <p:cNvPr id="5"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flipH="1" flipV="1">
            <a:off x="8117" y="-10034"/>
            <a:ext cx="9128126" cy="1782850"/>
          </a:xfrm>
          <a:prstGeom prst="rect">
            <a:avLst/>
          </a:prstGeom>
        </p:spPr>
      </p:pic>
      <p:pic>
        <p:nvPicPr>
          <p:cNvPr id="6" name="Picture 4"/>
          <p:cNvPicPr>
            <a:picLocks noChangeAspect="1"/>
          </p:cNvPicPr>
          <p:nvPr userDrawn="1"/>
        </p:nvPicPr>
        <p:blipFill rotWithShape="1">
          <a:blip r:embed="rId3">
            <a:extLst>
              <a:ext uri="{28A0092B-C50C-407E-A947-70E740481C1C}">
                <a14:useLocalDpi xmlns:a14="http://schemas.microsoft.com/office/drawing/2010/main" val="0"/>
              </a:ext>
            </a:extLst>
          </a:blip>
          <a:srcRect t="77300"/>
          <a:stretch/>
        </p:blipFill>
        <p:spPr>
          <a:xfrm flipV="1">
            <a:off x="0" y="0"/>
            <a:ext cx="9144000" cy="1268760"/>
          </a:xfrm>
          <a:prstGeom prst="rect">
            <a:avLst/>
          </a:prstGeom>
          <a:noFill/>
          <a:ln w="9525">
            <a:noFill/>
            <a:miter lim="800000"/>
            <a:headEnd/>
            <a:tailEnd/>
          </a:ln>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84368" y="44624"/>
            <a:ext cx="1250093" cy="293460"/>
          </a:xfrm>
          <a:prstGeom prst="rect">
            <a:avLst/>
          </a:prstGeom>
          <a:effectLst>
            <a:outerShdw blurRad="50800" dist="38100" dir="2700000" algn="tl" rotWithShape="0">
              <a:prstClr val="black">
                <a:alpha val="40000"/>
              </a:prstClr>
            </a:outerShdw>
          </a:effectLst>
        </p:spPr>
      </p:pic>
      <p:pic>
        <p:nvPicPr>
          <p:cNvPr id="8" name="图片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7984745" cy="1628800"/>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26239494"/>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16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1" name="组合 20"/>
          <p:cNvGrpSpPr/>
          <p:nvPr userDrawn="1"/>
        </p:nvGrpSpPr>
        <p:grpSpPr>
          <a:xfrm>
            <a:off x="0" y="6731524"/>
            <a:ext cx="9151811" cy="127000"/>
            <a:chOff x="0" y="6731524"/>
            <a:chExt cx="9151811" cy="127000"/>
          </a:xfrm>
        </p:grpSpPr>
        <p:sp>
          <p:nvSpPr>
            <p:cNvPr id="8" name="직사각형 3"/>
            <p:cNvSpPr/>
            <p:nvPr userDrawn="1"/>
          </p:nvSpPr>
          <p:spPr>
            <a:xfrm>
              <a:off x="0" y="6731524"/>
              <a:ext cx="9144000" cy="127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latin typeface="Calibri" panose="020F0502020204030204" pitchFamily="34" charset="0"/>
              </a:endParaRPr>
            </a:p>
          </p:txBody>
        </p:sp>
        <p:sp>
          <p:nvSpPr>
            <p:cNvPr id="20" name="직사각형 3"/>
            <p:cNvSpPr/>
            <p:nvPr userDrawn="1"/>
          </p:nvSpPr>
          <p:spPr>
            <a:xfrm>
              <a:off x="4651819" y="6732524"/>
              <a:ext cx="4499992" cy="126000"/>
            </a:xfrm>
            <a:prstGeom prst="rect">
              <a:avLst/>
            </a:prstGeom>
            <a:solidFill>
              <a:srgbClr val="EB4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latin typeface="Calibri" panose="020F0502020204030204" pitchFamily="34" charset="0"/>
              </a:endParaRPr>
            </a:p>
          </p:txBody>
        </p:sp>
      </p:grpSp>
    </p:spTree>
    <p:extLst>
      <p:ext uri="{BB962C8B-B14F-4D97-AF65-F5344CB8AC3E}">
        <p14:creationId xmlns:p14="http://schemas.microsoft.com/office/powerpoint/2010/main" val="395450956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6" r:id="rId3"/>
    <p:sldLayoutId id="2147483723" r:id="rId4"/>
    <p:sldLayoutId id="2147483719" r:id="rId5"/>
    <p:sldLayoutId id="2147483717" r:id="rId6"/>
    <p:sldLayoutId id="2147483722" r:id="rId7"/>
    <p:sldLayoutId id="2147483721" r:id="rId8"/>
    <p:sldLayoutId id="2147483720" r:id="rId9"/>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0.jpg"/><Relationship Id="rId1" Type="http://schemas.openxmlformats.org/officeDocument/2006/relationships/slideLayout" Target="../slideLayouts/slideLayout7.xml"/><Relationship Id="rId5" Type="http://schemas.openxmlformats.org/officeDocument/2006/relationships/image" Target="../media/image32.jpg"/><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39.emf"/><Relationship Id="rId4" Type="http://schemas.openxmlformats.org/officeDocument/2006/relationships/image" Target="../media/image48.jpg"/></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2.jpeg"/></Relationships>
</file>

<file path=ppt/slides/_rels/slide2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6.xml"/><Relationship Id="rId5" Type="http://schemas.openxmlformats.org/officeDocument/2006/relationships/image" Target="../media/image58.jpeg"/><Relationship Id="rId4" Type="http://schemas.openxmlformats.org/officeDocument/2006/relationships/image" Target="../media/image57.jpeg"/></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70.jpe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9.xml"/><Relationship Id="rId5" Type="http://schemas.openxmlformats.org/officeDocument/2006/relationships/image" Target="../media/image70.jpeg"/><Relationship Id="rId4" Type="http://schemas.openxmlformats.org/officeDocument/2006/relationships/image" Target="../media/image73.jpe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Line 2"/>
          <p:cNvSpPr>
            <a:spLocks noChangeShapeType="1"/>
          </p:cNvSpPr>
          <p:nvPr/>
        </p:nvSpPr>
        <p:spPr bwMode="gray">
          <a:xfrm>
            <a:off x="1811338" y="1455738"/>
            <a:ext cx="0" cy="3128962"/>
          </a:xfrm>
          <a:prstGeom prst="line">
            <a:avLst/>
          </a:prstGeom>
          <a:noFill/>
          <a:ln w="9525">
            <a:solidFill>
              <a:schemeClr val="bg2"/>
            </a:solidFill>
            <a:round/>
            <a:headEnd/>
            <a:tailEnd/>
          </a:ln>
        </p:spPr>
        <p:txBody>
          <a:bodyPr/>
          <a:lstStyle/>
          <a:p>
            <a:endParaRPr lang="zh-CN" altLang="en-US"/>
          </a:p>
        </p:txBody>
      </p:sp>
      <p:grpSp>
        <p:nvGrpSpPr>
          <p:cNvPr id="21" name="Group 3"/>
          <p:cNvGrpSpPr>
            <a:grpSpLocks/>
          </p:cNvGrpSpPr>
          <p:nvPr/>
        </p:nvGrpSpPr>
        <p:grpSpPr bwMode="auto">
          <a:xfrm>
            <a:off x="271463" y="-4763"/>
            <a:ext cx="1552575" cy="1585913"/>
            <a:chOff x="171" y="-3"/>
            <a:chExt cx="978" cy="999"/>
          </a:xfrm>
        </p:grpSpPr>
        <p:sp>
          <p:nvSpPr>
            <p:cNvPr id="22" name="Freeform 4"/>
            <p:cNvSpPr>
              <a:spLocks/>
            </p:cNvSpPr>
            <p:nvPr/>
          </p:nvSpPr>
          <p:spPr bwMode="gray">
            <a:xfrm>
              <a:off x="653" y="-3"/>
              <a:ext cx="496" cy="999"/>
            </a:xfrm>
            <a:custGeom>
              <a:avLst/>
              <a:gdLst>
                <a:gd name="T0" fmla="*/ 84 w 496"/>
                <a:gd name="T1" fmla="*/ 0 h 999"/>
                <a:gd name="T2" fmla="*/ 496 w 496"/>
                <a:gd name="T3" fmla="*/ 854 h 999"/>
                <a:gd name="T4" fmla="*/ 496 w 496"/>
                <a:gd name="T5" fmla="*/ 999 h 999"/>
                <a:gd name="T6" fmla="*/ 0 w 496"/>
                <a:gd name="T7" fmla="*/ 188 h 999"/>
                <a:gd name="T8" fmla="*/ 84 w 496"/>
                <a:gd name="T9" fmla="*/ 0 h 999"/>
                <a:gd name="T10" fmla="*/ 0 60000 65536"/>
                <a:gd name="T11" fmla="*/ 0 60000 65536"/>
                <a:gd name="T12" fmla="*/ 0 60000 65536"/>
                <a:gd name="T13" fmla="*/ 0 60000 65536"/>
                <a:gd name="T14" fmla="*/ 0 60000 65536"/>
                <a:gd name="T15" fmla="*/ 0 w 496"/>
                <a:gd name="T16" fmla="*/ 0 h 999"/>
                <a:gd name="T17" fmla="*/ 496 w 496"/>
                <a:gd name="T18" fmla="*/ 999 h 999"/>
              </a:gdLst>
              <a:ahLst/>
              <a:cxnLst>
                <a:cxn ang="T10">
                  <a:pos x="T0" y="T1"/>
                </a:cxn>
                <a:cxn ang="T11">
                  <a:pos x="T2" y="T3"/>
                </a:cxn>
                <a:cxn ang="T12">
                  <a:pos x="T4" y="T5"/>
                </a:cxn>
                <a:cxn ang="T13">
                  <a:pos x="T6" y="T7"/>
                </a:cxn>
                <a:cxn ang="T14">
                  <a:pos x="T8" y="T9"/>
                </a:cxn>
              </a:cxnLst>
              <a:rect l="T15" t="T16" r="T17" b="T18"/>
              <a:pathLst>
                <a:path w="496" h="999">
                  <a:moveTo>
                    <a:pt x="84" y="0"/>
                  </a:moveTo>
                  <a:lnTo>
                    <a:pt x="496" y="854"/>
                  </a:lnTo>
                  <a:lnTo>
                    <a:pt x="496" y="999"/>
                  </a:lnTo>
                  <a:lnTo>
                    <a:pt x="0" y="188"/>
                  </a:lnTo>
                  <a:lnTo>
                    <a:pt x="84" y="0"/>
                  </a:lnTo>
                  <a:close/>
                </a:path>
              </a:pathLst>
            </a:custGeom>
            <a:solidFill>
              <a:schemeClr val="bg2"/>
            </a:solidFill>
            <a:ln w="9525">
              <a:noFill/>
              <a:round/>
              <a:headEnd/>
              <a:tailEnd/>
            </a:ln>
          </p:spPr>
          <p:txBody>
            <a:bodyPr/>
            <a:lstStyle/>
            <a:p>
              <a:endParaRPr lang="zh-CN" altLang="en-US"/>
            </a:p>
          </p:txBody>
        </p:sp>
        <p:sp>
          <p:nvSpPr>
            <p:cNvPr id="23" name="Freeform 5"/>
            <p:cNvSpPr>
              <a:spLocks/>
            </p:cNvSpPr>
            <p:nvPr/>
          </p:nvSpPr>
          <p:spPr bwMode="gray">
            <a:xfrm>
              <a:off x="171" y="0"/>
              <a:ext cx="564" cy="187"/>
            </a:xfrm>
            <a:custGeom>
              <a:avLst/>
              <a:gdLst>
                <a:gd name="T0" fmla="*/ 564 w 564"/>
                <a:gd name="T1" fmla="*/ 0 h 187"/>
                <a:gd name="T2" fmla="*/ 482 w 564"/>
                <a:gd name="T3" fmla="*/ 187 h 187"/>
                <a:gd name="T4" fmla="*/ 0 w 564"/>
                <a:gd name="T5" fmla="*/ 0 h 187"/>
                <a:gd name="T6" fmla="*/ 564 w 564"/>
                <a:gd name="T7" fmla="*/ 0 h 187"/>
                <a:gd name="T8" fmla="*/ 0 60000 65536"/>
                <a:gd name="T9" fmla="*/ 0 60000 65536"/>
                <a:gd name="T10" fmla="*/ 0 60000 65536"/>
                <a:gd name="T11" fmla="*/ 0 60000 65536"/>
                <a:gd name="T12" fmla="*/ 0 w 564"/>
                <a:gd name="T13" fmla="*/ 0 h 187"/>
                <a:gd name="T14" fmla="*/ 564 w 564"/>
                <a:gd name="T15" fmla="*/ 187 h 187"/>
              </a:gdLst>
              <a:ahLst/>
              <a:cxnLst>
                <a:cxn ang="T8">
                  <a:pos x="T0" y="T1"/>
                </a:cxn>
                <a:cxn ang="T9">
                  <a:pos x="T2" y="T3"/>
                </a:cxn>
                <a:cxn ang="T10">
                  <a:pos x="T4" y="T5"/>
                </a:cxn>
                <a:cxn ang="T11">
                  <a:pos x="T6" y="T7"/>
                </a:cxn>
              </a:cxnLst>
              <a:rect l="T12" t="T13" r="T14" b="T15"/>
              <a:pathLst>
                <a:path w="564" h="187">
                  <a:moveTo>
                    <a:pt x="564" y="0"/>
                  </a:moveTo>
                  <a:lnTo>
                    <a:pt x="482" y="187"/>
                  </a:lnTo>
                  <a:lnTo>
                    <a:pt x="0" y="0"/>
                  </a:lnTo>
                  <a:lnTo>
                    <a:pt x="564" y="0"/>
                  </a:lnTo>
                  <a:close/>
                </a:path>
              </a:pathLst>
            </a:custGeom>
            <a:solidFill>
              <a:schemeClr val="bg2"/>
            </a:solidFill>
            <a:ln w="9525">
              <a:noFill/>
              <a:round/>
              <a:headEnd/>
              <a:tailEnd/>
            </a:ln>
          </p:spPr>
          <p:txBody>
            <a:bodyPr/>
            <a:lstStyle/>
            <a:p>
              <a:endParaRPr lang="zh-CN" altLang="en-US"/>
            </a:p>
          </p:txBody>
        </p:sp>
      </p:grpSp>
      <p:sp>
        <p:nvSpPr>
          <p:cNvPr id="24" name="Freeform 7"/>
          <p:cNvSpPr>
            <a:spLocks/>
          </p:cNvSpPr>
          <p:nvPr/>
        </p:nvSpPr>
        <p:spPr bwMode="gray">
          <a:xfrm>
            <a:off x="1871663" y="-9525"/>
            <a:ext cx="1895475" cy="1519238"/>
          </a:xfrm>
          <a:custGeom>
            <a:avLst/>
            <a:gdLst>
              <a:gd name="T0" fmla="*/ 2147483647 w 1194"/>
              <a:gd name="T1" fmla="*/ 0 h 957"/>
              <a:gd name="T2" fmla="*/ 0 w 1194"/>
              <a:gd name="T3" fmla="*/ 2147483647 h 957"/>
              <a:gd name="T4" fmla="*/ 0 w 1194"/>
              <a:gd name="T5" fmla="*/ 2147483647 h 957"/>
              <a:gd name="T6" fmla="*/ 2147483647 w 1194"/>
              <a:gd name="T7" fmla="*/ 0 h 957"/>
              <a:gd name="T8" fmla="*/ 2147483647 w 1194"/>
              <a:gd name="T9" fmla="*/ 0 h 957"/>
              <a:gd name="T10" fmla="*/ 0 60000 65536"/>
              <a:gd name="T11" fmla="*/ 0 60000 65536"/>
              <a:gd name="T12" fmla="*/ 0 60000 65536"/>
              <a:gd name="T13" fmla="*/ 0 60000 65536"/>
              <a:gd name="T14" fmla="*/ 0 60000 65536"/>
              <a:gd name="T15" fmla="*/ 0 w 1194"/>
              <a:gd name="T16" fmla="*/ 0 h 957"/>
              <a:gd name="T17" fmla="*/ 1194 w 1194"/>
              <a:gd name="T18" fmla="*/ 957 h 957"/>
            </a:gdLst>
            <a:ahLst/>
            <a:cxnLst>
              <a:cxn ang="T10">
                <a:pos x="T0" y="T1"/>
              </a:cxn>
              <a:cxn ang="T11">
                <a:pos x="T2" y="T3"/>
              </a:cxn>
              <a:cxn ang="T12">
                <a:pos x="T4" y="T5"/>
              </a:cxn>
              <a:cxn ang="T13">
                <a:pos x="T6" y="T7"/>
              </a:cxn>
              <a:cxn ang="T14">
                <a:pos x="T8" y="T9"/>
              </a:cxn>
            </a:cxnLst>
            <a:rect l="T15" t="T16" r="T17" b="T18"/>
            <a:pathLst>
              <a:path w="1194" h="957">
                <a:moveTo>
                  <a:pt x="843" y="0"/>
                </a:moveTo>
                <a:lnTo>
                  <a:pt x="0" y="885"/>
                </a:lnTo>
                <a:lnTo>
                  <a:pt x="0" y="957"/>
                </a:lnTo>
                <a:lnTo>
                  <a:pt x="1194" y="0"/>
                </a:lnTo>
                <a:lnTo>
                  <a:pt x="843" y="0"/>
                </a:lnTo>
                <a:close/>
              </a:path>
            </a:pathLst>
          </a:custGeom>
          <a:solidFill>
            <a:schemeClr val="bg2"/>
          </a:solidFill>
          <a:ln w="9525">
            <a:noFill/>
            <a:round/>
            <a:headEnd/>
            <a:tailEnd/>
          </a:ln>
        </p:spPr>
        <p:txBody>
          <a:bodyPr/>
          <a:lstStyle/>
          <a:p>
            <a:endParaRPr lang="zh-CN" altLang="en-US"/>
          </a:p>
        </p:txBody>
      </p:sp>
      <p:sp>
        <p:nvSpPr>
          <p:cNvPr id="25" name="Freeform 8"/>
          <p:cNvSpPr>
            <a:spLocks/>
          </p:cNvSpPr>
          <p:nvPr/>
        </p:nvSpPr>
        <p:spPr bwMode="gray">
          <a:xfrm>
            <a:off x="1871663" y="-14288"/>
            <a:ext cx="2138362" cy="1581151"/>
          </a:xfrm>
          <a:custGeom>
            <a:avLst/>
            <a:gdLst>
              <a:gd name="T0" fmla="*/ 2147483647 w 1347"/>
              <a:gd name="T1" fmla="*/ 0 h 996"/>
              <a:gd name="T2" fmla="*/ 0 w 1347"/>
              <a:gd name="T3" fmla="*/ 2147483647 h 996"/>
              <a:gd name="T4" fmla="*/ 0 w 1347"/>
              <a:gd name="T5" fmla="*/ 2147483647 h 996"/>
              <a:gd name="T6" fmla="*/ 2147483647 w 1347"/>
              <a:gd name="T7" fmla="*/ 0 h 996"/>
              <a:gd name="T8" fmla="*/ 2147483647 w 1347"/>
              <a:gd name="T9" fmla="*/ 0 h 996"/>
              <a:gd name="T10" fmla="*/ 0 60000 65536"/>
              <a:gd name="T11" fmla="*/ 0 60000 65536"/>
              <a:gd name="T12" fmla="*/ 0 60000 65536"/>
              <a:gd name="T13" fmla="*/ 0 60000 65536"/>
              <a:gd name="T14" fmla="*/ 0 60000 65536"/>
              <a:gd name="T15" fmla="*/ 0 w 1347"/>
              <a:gd name="T16" fmla="*/ 0 h 996"/>
              <a:gd name="T17" fmla="*/ 1347 w 1347"/>
              <a:gd name="T18" fmla="*/ 996 h 996"/>
            </a:gdLst>
            <a:ahLst/>
            <a:cxnLst>
              <a:cxn ang="T10">
                <a:pos x="T0" y="T1"/>
              </a:cxn>
              <a:cxn ang="T11">
                <a:pos x="T2" y="T3"/>
              </a:cxn>
              <a:cxn ang="T12">
                <a:pos x="T4" y="T5"/>
              </a:cxn>
              <a:cxn ang="T13">
                <a:pos x="T6" y="T7"/>
              </a:cxn>
              <a:cxn ang="T14">
                <a:pos x="T8" y="T9"/>
              </a:cxn>
            </a:cxnLst>
            <a:rect l="T15" t="T16" r="T17" b="T18"/>
            <a:pathLst>
              <a:path w="1347" h="996">
                <a:moveTo>
                  <a:pt x="1347" y="0"/>
                </a:moveTo>
                <a:lnTo>
                  <a:pt x="0" y="996"/>
                </a:lnTo>
                <a:lnTo>
                  <a:pt x="0" y="957"/>
                </a:lnTo>
                <a:lnTo>
                  <a:pt x="1191" y="0"/>
                </a:lnTo>
                <a:lnTo>
                  <a:pt x="1347" y="0"/>
                </a:lnTo>
                <a:close/>
              </a:path>
            </a:pathLst>
          </a:custGeom>
          <a:solidFill>
            <a:schemeClr val="accent1"/>
          </a:solidFill>
          <a:ln w="9525">
            <a:noFill/>
            <a:round/>
            <a:headEnd/>
            <a:tailEnd/>
          </a:ln>
        </p:spPr>
        <p:txBody>
          <a:bodyPr/>
          <a:lstStyle/>
          <a:p>
            <a:endParaRPr lang="zh-CN" altLang="en-US"/>
          </a:p>
        </p:txBody>
      </p:sp>
      <p:sp>
        <p:nvSpPr>
          <p:cNvPr id="26" name="Freeform 9"/>
          <p:cNvSpPr>
            <a:spLocks/>
          </p:cNvSpPr>
          <p:nvPr/>
        </p:nvSpPr>
        <p:spPr bwMode="gray">
          <a:xfrm>
            <a:off x="1871663" y="-14288"/>
            <a:ext cx="2338387" cy="1627188"/>
          </a:xfrm>
          <a:custGeom>
            <a:avLst/>
            <a:gdLst>
              <a:gd name="T0" fmla="*/ 2147483647 w 1473"/>
              <a:gd name="T1" fmla="*/ 2147483647 h 1025"/>
              <a:gd name="T2" fmla="*/ 2147483647 w 1473"/>
              <a:gd name="T3" fmla="*/ 2147483647 h 1025"/>
              <a:gd name="T4" fmla="*/ 0 w 1473"/>
              <a:gd name="T5" fmla="*/ 2147483647 h 1025"/>
              <a:gd name="T6" fmla="*/ 2147483647 w 1473"/>
              <a:gd name="T7" fmla="*/ 0 h 1025"/>
              <a:gd name="T8" fmla="*/ 2147483647 w 1473"/>
              <a:gd name="T9" fmla="*/ 2147483647 h 1025"/>
              <a:gd name="T10" fmla="*/ 0 60000 65536"/>
              <a:gd name="T11" fmla="*/ 0 60000 65536"/>
              <a:gd name="T12" fmla="*/ 0 60000 65536"/>
              <a:gd name="T13" fmla="*/ 0 60000 65536"/>
              <a:gd name="T14" fmla="*/ 0 60000 65536"/>
              <a:gd name="T15" fmla="*/ 0 w 1473"/>
              <a:gd name="T16" fmla="*/ 0 h 1025"/>
              <a:gd name="T17" fmla="*/ 1473 w 1473"/>
              <a:gd name="T18" fmla="*/ 1025 h 1025"/>
            </a:gdLst>
            <a:ahLst/>
            <a:cxnLst>
              <a:cxn ang="T10">
                <a:pos x="T0" y="T1"/>
              </a:cxn>
              <a:cxn ang="T11">
                <a:pos x="T2" y="T3"/>
              </a:cxn>
              <a:cxn ang="T12">
                <a:pos x="T4" y="T5"/>
              </a:cxn>
              <a:cxn ang="T13">
                <a:pos x="T6" y="T7"/>
              </a:cxn>
              <a:cxn ang="T14">
                <a:pos x="T8" y="T9"/>
              </a:cxn>
            </a:cxnLst>
            <a:rect l="T15" t="T16" r="T17" b="T18"/>
            <a:pathLst>
              <a:path w="1473" h="1025">
                <a:moveTo>
                  <a:pt x="1473" y="6"/>
                </a:moveTo>
                <a:lnTo>
                  <a:pt x="2" y="1025"/>
                </a:lnTo>
                <a:lnTo>
                  <a:pt x="0" y="995"/>
                </a:lnTo>
                <a:lnTo>
                  <a:pt x="1344" y="0"/>
                </a:lnTo>
                <a:lnTo>
                  <a:pt x="1473" y="6"/>
                </a:lnTo>
                <a:close/>
              </a:path>
            </a:pathLst>
          </a:custGeom>
          <a:solidFill>
            <a:schemeClr val="tx2"/>
          </a:solidFill>
          <a:ln w="9525">
            <a:noFill/>
            <a:round/>
            <a:headEnd/>
            <a:tailEnd/>
          </a:ln>
        </p:spPr>
        <p:txBody>
          <a:bodyPr/>
          <a:lstStyle/>
          <a:p>
            <a:endParaRPr lang="zh-CN" altLang="en-US"/>
          </a:p>
        </p:txBody>
      </p:sp>
      <p:sp>
        <p:nvSpPr>
          <p:cNvPr id="27" name="Freeform 10"/>
          <p:cNvSpPr>
            <a:spLocks/>
          </p:cNvSpPr>
          <p:nvPr/>
        </p:nvSpPr>
        <p:spPr bwMode="gray">
          <a:xfrm>
            <a:off x="1874838" y="4437063"/>
            <a:ext cx="3525837" cy="2435225"/>
          </a:xfrm>
          <a:custGeom>
            <a:avLst/>
            <a:gdLst>
              <a:gd name="T0" fmla="*/ 2147483647 w 2221"/>
              <a:gd name="T1" fmla="*/ 2147483647 h 1534"/>
              <a:gd name="T2" fmla="*/ 0 w 2221"/>
              <a:gd name="T3" fmla="*/ 0 h 1534"/>
              <a:gd name="T4" fmla="*/ 2147483647 w 2221"/>
              <a:gd name="T5" fmla="*/ 2147483647 h 1534"/>
              <a:gd name="T6" fmla="*/ 2147483647 w 2221"/>
              <a:gd name="T7" fmla="*/ 2147483647 h 1534"/>
              <a:gd name="T8" fmla="*/ 2147483647 w 2221"/>
              <a:gd name="T9" fmla="*/ 2147483647 h 1534"/>
              <a:gd name="T10" fmla="*/ 0 60000 65536"/>
              <a:gd name="T11" fmla="*/ 0 60000 65536"/>
              <a:gd name="T12" fmla="*/ 0 60000 65536"/>
              <a:gd name="T13" fmla="*/ 0 60000 65536"/>
              <a:gd name="T14" fmla="*/ 0 60000 65536"/>
              <a:gd name="T15" fmla="*/ 0 w 2221"/>
              <a:gd name="T16" fmla="*/ 0 h 1534"/>
              <a:gd name="T17" fmla="*/ 2221 w 2221"/>
              <a:gd name="T18" fmla="*/ 1534 h 1534"/>
            </a:gdLst>
            <a:ahLst/>
            <a:cxnLst>
              <a:cxn ang="T10">
                <a:pos x="T0" y="T1"/>
              </a:cxn>
              <a:cxn ang="T11">
                <a:pos x="T2" y="T3"/>
              </a:cxn>
              <a:cxn ang="T12">
                <a:pos x="T4" y="T5"/>
              </a:cxn>
              <a:cxn ang="T13">
                <a:pos x="T6" y="T7"/>
              </a:cxn>
              <a:cxn ang="T14">
                <a:pos x="T8" y="T9"/>
              </a:cxn>
            </a:cxnLst>
            <a:rect l="T15" t="T16" r="T17" b="T18"/>
            <a:pathLst>
              <a:path w="2221" h="1534">
                <a:moveTo>
                  <a:pt x="2221" y="1533"/>
                </a:moveTo>
                <a:lnTo>
                  <a:pt x="0" y="0"/>
                </a:lnTo>
                <a:lnTo>
                  <a:pt x="1" y="25"/>
                </a:lnTo>
                <a:lnTo>
                  <a:pt x="2059" y="1534"/>
                </a:lnTo>
                <a:lnTo>
                  <a:pt x="2221" y="1533"/>
                </a:lnTo>
                <a:close/>
              </a:path>
            </a:pathLst>
          </a:custGeom>
          <a:solidFill>
            <a:schemeClr val="tx2"/>
          </a:solidFill>
          <a:ln w="9525">
            <a:noFill/>
            <a:round/>
            <a:headEnd/>
            <a:tailEnd/>
          </a:ln>
        </p:spPr>
        <p:txBody>
          <a:bodyPr/>
          <a:lstStyle/>
          <a:p>
            <a:endParaRPr lang="zh-CN" altLang="en-US"/>
          </a:p>
        </p:txBody>
      </p:sp>
      <p:sp>
        <p:nvSpPr>
          <p:cNvPr id="28" name="Freeform 11"/>
          <p:cNvSpPr>
            <a:spLocks/>
          </p:cNvSpPr>
          <p:nvPr/>
        </p:nvSpPr>
        <p:spPr bwMode="gray">
          <a:xfrm>
            <a:off x="1876425" y="4475163"/>
            <a:ext cx="3265488" cy="2392362"/>
          </a:xfrm>
          <a:custGeom>
            <a:avLst/>
            <a:gdLst>
              <a:gd name="T0" fmla="*/ 2147483647 w 2057"/>
              <a:gd name="T1" fmla="*/ 2147483647 h 1507"/>
              <a:gd name="T2" fmla="*/ 0 w 2057"/>
              <a:gd name="T3" fmla="*/ 0 h 1507"/>
              <a:gd name="T4" fmla="*/ 0 w 2057"/>
              <a:gd name="T5" fmla="*/ 2147483647 h 1507"/>
              <a:gd name="T6" fmla="*/ 2147483647 w 2057"/>
              <a:gd name="T7" fmla="*/ 2147483647 h 1507"/>
              <a:gd name="T8" fmla="*/ 2147483647 w 2057"/>
              <a:gd name="T9" fmla="*/ 2147483647 h 1507"/>
              <a:gd name="T10" fmla="*/ 0 60000 65536"/>
              <a:gd name="T11" fmla="*/ 0 60000 65536"/>
              <a:gd name="T12" fmla="*/ 0 60000 65536"/>
              <a:gd name="T13" fmla="*/ 0 60000 65536"/>
              <a:gd name="T14" fmla="*/ 0 60000 65536"/>
              <a:gd name="T15" fmla="*/ 0 w 2057"/>
              <a:gd name="T16" fmla="*/ 0 h 1507"/>
              <a:gd name="T17" fmla="*/ 2057 w 2057"/>
              <a:gd name="T18" fmla="*/ 1507 h 1507"/>
            </a:gdLst>
            <a:ahLst/>
            <a:cxnLst>
              <a:cxn ang="T10">
                <a:pos x="T0" y="T1"/>
              </a:cxn>
              <a:cxn ang="T11">
                <a:pos x="T2" y="T3"/>
              </a:cxn>
              <a:cxn ang="T12">
                <a:pos x="T4" y="T5"/>
              </a:cxn>
              <a:cxn ang="T13">
                <a:pos x="T6" y="T7"/>
              </a:cxn>
              <a:cxn ang="T14">
                <a:pos x="T8" y="T9"/>
              </a:cxn>
            </a:cxnLst>
            <a:rect l="T15" t="T16" r="T17" b="T18"/>
            <a:pathLst>
              <a:path w="2057" h="1507">
                <a:moveTo>
                  <a:pt x="2057" y="1507"/>
                </a:moveTo>
                <a:lnTo>
                  <a:pt x="0" y="0"/>
                </a:lnTo>
                <a:lnTo>
                  <a:pt x="0" y="30"/>
                </a:lnTo>
                <a:lnTo>
                  <a:pt x="1857" y="1507"/>
                </a:lnTo>
                <a:lnTo>
                  <a:pt x="2057" y="1507"/>
                </a:lnTo>
                <a:close/>
              </a:path>
            </a:pathLst>
          </a:custGeom>
          <a:solidFill>
            <a:schemeClr val="accent1"/>
          </a:solidFill>
          <a:ln w="9525">
            <a:noFill/>
            <a:round/>
            <a:headEnd/>
            <a:tailEnd/>
          </a:ln>
        </p:spPr>
        <p:txBody>
          <a:bodyPr/>
          <a:lstStyle/>
          <a:p>
            <a:endParaRPr lang="zh-CN" altLang="en-US"/>
          </a:p>
        </p:txBody>
      </p:sp>
      <p:sp>
        <p:nvSpPr>
          <p:cNvPr id="29" name="Freeform 12"/>
          <p:cNvSpPr>
            <a:spLocks/>
          </p:cNvSpPr>
          <p:nvPr/>
        </p:nvSpPr>
        <p:spPr bwMode="gray">
          <a:xfrm>
            <a:off x="1871663" y="4518025"/>
            <a:ext cx="2946400" cy="2344738"/>
          </a:xfrm>
          <a:custGeom>
            <a:avLst/>
            <a:gdLst>
              <a:gd name="T0" fmla="*/ 2147483647 w 1856"/>
              <a:gd name="T1" fmla="*/ 2147483647 h 1477"/>
              <a:gd name="T2" fmla="*/ 0 w 1856"/>
              <a:gd name="T3" fmla="*/ 2147483647 h 1477"/>
              <a:gd name="T4" fmla="*/ 0 w 1856"/>
              <a:gd name="T5" fmla="*/ 0 h 1477"/>
              <a:gd name="T6" fmla="*/ 2147483647 w 1856"/>
              <a:gd name="T7" fmla="*/ 2147483647 h 1477"/>
              <a:gd name="T8" fmla="*/ 2147483647 w 1856"/>
              <a:gd name="T9" fmla="*/ 2147483647 h 1477"/>
              <a:gd name="T10" fmla="*/ 2147483647 w 1856"/>
              <a:gd name="T11" fmla="*/ 2147483647 h 1477"/>
              <a:gd name="T12" fmla="*/ 0 60000 65536"/>
              <a:gd name="T13" fmla="*/ 0 60000 65536"/>
              <a:gd name="T14" fmla="*/ 0 60000 65536"/>
              <a:gd name="T15" fmla="*/ 0 60000 65536"/>
              <a:gd name="T16" fmla="*/ 0 60000 65536"/>
              <a:gd name="T17" fmla="*/ 0 60000 65536"/>
              <a:gd name="T18" fmla="*/ 0 w 1856"/>
              <a:gd name="T19" fmla="*/ 0 h 1477"/>
              <a:gd name="T20" fmla="*/ 1856 w 1856"/>
              <a:gd name="T21" fmla="*/ 1477 h 1477"/>
            </a:gdLst>
            <a:ahLst/>
            <a:cxnLst>
              <a:cxn ang="T12">
                <a:pos x="T0" y="T1"/>
              </a:cxn>
              <a:cxn ang="T13">
                <a:pos x="T2" y="T3"/>
              </a:cxn>
              <a:cxn ang="T14">
                <a:pos x="T4" y="T5"/>
              </a:cxn>
              <a:cxn ang="T15">
                <a:pos x="T6" y="T7"/>
              </a:cxn>
              <a:cxn ang="T16">
                <a:pos x="T8" y="T9"/>
              </a:cxn>
              <a:cxn ang="T17">
                <a:pos x="T10" y="T11"/>
              </a:cxn>
            </a:cxnLst>
            <a:rect l="T18" t="T19" r="T20" b="T21"/>
            <a:pathLst>
              <a:path w="1856" h="1477">
                <a:moveTo>
                  <a:pt x="1344" y="1474"/>
                </a:moveTo>
                <a:lnTo>
                  <a:pt x="0" y="97"/>
                </a:lnTo>
                <a:lnTo>
                  <a:pt x="0" y="0"/>
                </a:lnTo>
                <a:lnTo>
                  <a:pt x="1856" y="1474"/>
                </a:lnTo>
                <a:lnTo>
                  <a:pt x="1848" y="1477"/>
                </a:lnTo>
                <a:lnTo>
                  <a:pt x="1344" y="1474"/>
                </a:lnTo>
                <a:close/>
              </a:path>
            </a:pathLst>
          </a:custGeom>
          <a:solidFill>
            <a:schemeClr val="hlink"/>
          </a:solidFill>
          <a:ln w="9525">
            <a:noFill/>
            <a:round/>
            <a:headEnd/>
            <a:tailEnd/>
          </a:ln>
        </p:spPr>
        <p:txBody>
          <a:bodyPr/>
          <a:lstStyle/>
          <a:p>
            <a:endParaRPr lang="zh-CN" altLang="en-US"/>
          </a:p>
        </p:txBody>
      </p:sp>
      <p:sp>
        <p:nvSpPr>
          <p:cNvPr id="30" name="Line 17"/>
          <p:cNvSpPr>
            <a:spLocks noChangeShapeType="1"/>
          </p:cNvSpPr>
          <p:nvPr/>
        </p:nvSpPr>
        <p:spPr bwMode="gray">
          <a:xfrm>
            <a:off x="1876425" y="1552575"/>
            <a:ext cx="0" cy="2957513"/>
          </a:xfrm>
          <a:prstGeom prst="line">
            <a:avLst/>
          </a:prstGeom>
          <a:noFill/>
          <a:ln w="9525">
            <a:solidFill>
              <a:schemeClr val="accent1"/>
            </a:solidFill>
            <a:round/>
            <a:headEnd/>
            <a:tailEnd/>
          </a:ln>
        </p:spPr>
        <p:txBody>
          <a:bodyPr/>
          <a:lstStyle/>
          <a:p>
            <a:endParaRPr lang="zh-CN" altLang="en-US"/>
          </a:p>
        </p:txBody>
      </p:sp>
      <p:sp>
        <p:nvSpPr>
          <p:cNvPr id="31" name="Rectangle 6"/>
          <p:cNvSpPr>
            <a:spLocks noChangeArrowheads="1"/>
          </p:cNvSpPr>
          <p:nvPr/>
        </p:nvSpPr>
        <p:spPr bwMode="gray">
          <a:xfrm>
            <a:off x="65088" y="4457700"/>
            <a:ext cx="1762125" cy="215900"/>
          </a:xfrm>
          <a:prstGeom prst="rect">
            <a:avLst/>
          </a:prstGeom>
          <a:solidFill>
            <a:schemeClr val="bg2"/>
          </a:solidFill>
          <a:ln w="9525">
            <a:noFill/>
            <a:miter lim="800000"/>
            <a:headEnd/>
            <a:tailEnd/>
          </a:ln>
        </p:spPr>
        <p:txBody>
          <a:bodyPr wrap="none" anchor="ctr"/>
          <a:lstStyle/>
          <a:p>
            <a:endParaRPr lang="zh-CN" altLang="en-US"/>
          </a:p>
        </p:txBody>
      </p:sp>
      <p:sp>
        <p:nvSpPr>
          <p:cNvPr id="32" name="Text Box 8"/>
          <p:cNvSpPr txBox="1">
            <a:spLocks noChangeArrowheads="1"/>
          </p:cNvSpPr>
          <p:nvPr/>
        </p:nvSpPr>
        <p:spPr bwMode="gray">
          <a:xfrm>
            <a:off x="6209" y="4410662"/>
            <a:ext cx="2711450" cy="261610"/>
          </a:xfrm>
          <a:prstGeom prst="rect">
            <a:avLst/>
          </a:prstGeom>
          <a:noFill/>
          <a:ln w="9525">
            <a:noFill/>
            <a:miter lim="800000"/>
            <a:headEnd/>
            <a:tailEnd/>
          </a:ln>
        </p:spPr>
        <p:txBody>
          <a:bodyPr wrap="square">
            <a:spAutoFit/>
          </a:bodyPr>
          <a:lstStyle/>
          <a:p>
            <a:r>
              <a:rPr lang="en-US" altLang="zh-CN" sz="1100" b="1" dirty="0" smtClean="0">
                <a:solidFill>
                  <a:srgbClr val="A6A6A6"/>
                </a:solidFill>
                <a:latin typeface="Arial" pitchFamily="34" charset="0"/>
                <a:ea typeface="黑体" pitchFamily="2" charset="-122"/>
                <a:cs typeface="Arial" pitchFamily="34" charset="0"/>
              </a:rPr>
              <a:t>www.xingshizhengce.com</a:t>
            </a:r>
            <a:endParaRPr lang="zh-CN" altLang="en-US" sz="1100" b="1" dirty="0">
              <a:solidFill>
                <a:srgbClr val="A6A6A6"/>
              </a:solidFill>
              <a:latin typeface="Arial" pitchFamily="34" charset="0"/>
              <a:ea typeface="黑体" pitchFamily="2" charset="-122"/>
            </a:endParaRPr>
          </a:p>
        </p:txBody>
      </p:sp>
      <p:pic>
        <p:nvPicPr>
          <p:cNvPr id="33" name="图片 2" descr="章.tif"/>
          <p:cNvPicPr>
            <a:picLocks noChangeAspect="1"/>
          </p:cNvPicPr>
          <p:nvPr/>
        </p:nvPicPr>
        <p:blipFill>
          <a:blip r:embed="rId2" cstate="print"/>
          <a:srcRect/>
          <a:stretch>
            <a:fillRect/>
          </a:stretch>
        </p:blipFill>
        <p:spPr bwMode="auto">
          <a:xfrm>
            <a:off x="561955" y="2416176"/>
            <a:ext cx="1152525" cy="1155700"/>
          </a:xfrm>
          <a:prstGeom prst="rect">
            <a:avLst/>
          </a:prstGeom>
          <a:noFill/>
          <a:ln w="9525">
            <a:noFill/>
            <a:miter lim="800000"/>
            <a:headEnd/>
            <a:tailEnd/>
          </a:ln>
        </p:spPr>
      </p:pic>
      <p:sp>
        <p:nvSpPr>
          <p:cNvPr id="34" name="Rectangle 40"/>
          <p:cNvSpPr txBox="1">
            <a:spLocks noChangeArrowheads="1"/>
          </p:cNvSpPr>
          <p:nvPr/>
        </p:nvSpPr>
        <p:spPr bwMode="white">
          <a:xfrm>
            <a:off x="1763714" y="2259805"/>
            <a:ext cx="5670019" cy="1025129"/>
          </a:xfrm>
          <a:prstGeom prst="rect">
            <a:avLst/>
          </a:prstGeom>
          <a:noFill/>
          <a:ln w="9525">
            <a:noFill/>
            <a:miter lim="800000"/>
            <a:headEnd/>
            <a:tailEnd/>
          </a:ln>
        </p:spPr>
        <p:txBody>
          <a:bodyPr anchor="ctr"/>
          <a:lstStyle/>
          <a:p>
            <a:pPr>
              <a:lnSpc>
                <a:spcPct val="70000"/>
              </a:lnSpc>
            </a:pPr>
            <a:r>
              <a:rPr kumimoji="1" lang="en-US" altLang="zh-CN" sz="4000" b="1" dirty="0" smtClean="0">
                <a:solidFill>
                  <a:srgbClr val="FF0000"/>
                </a:solidFill>
                <a:latin typeface="微软雅黑" pitchFamily="34" charset="-122"/>
                <a:ea typeface="微软雅黑" pitchFamily="34" charset="-122"/>
              </a:rPr>
              <a:t>《</a:t>
            </a:r>
            <a:r>
              <a:rPr kumimoji="1" lang="zh-CN" altLang="en-US" sz="4000" b="1" dirty="0" smtClean="0">
                <a:solidFill>
                  <a:srgbClr val="FF0000"/>
                </a:solidFill>
                <a:latin typeface="微软雅黑" pitchFamily="34" charset="-122"/>
                <a:ea typeface="微软雅黑" pitchFamily="34" charset="-122"/>
              </a:rPr>
              <a:t>时事报告大学生版</a:t>
            </a:r>
            <a:r>
              <a:rPr kumimoji="1" lang="en-US" altLang="zh-CN" sz="4000" b="1" dirty="0" smtClean="0">
                <a:solidFill>
                  <a:srgbClr val="FF0000"/>
                </a:solidFill>
                <a:latin typeface="微软雅黑" pitchFamily="34" charset="-122"/>
                <a:ea typeface="微软雅黑" pitchFamily="34" charset="-122"/>
              </a:rPr>
              <a:t>》</a:t>
            </a:r>
            <a:endParaRPr kumimoji="1" lang="ko-KR" altLang="en-US" sz="4000" b="1" dirty="0">
              <a:solidFill>
                <a:srgbClr val="FF0000"/>
              </a:solidFill>
              <a:latin typeface="微软雅黑" pitchFamily="34" charset="-122"/>
              <a:ea typeface="冬青黑体简体中文 W6" charset="-122"/>
            </a:endParaRPr>
          </a:p>
        </p:txBody>
      </p:sp>
      <p:sp>
        <p:nvSpPr>
          <p:cNvPr id="35" name="Rectangle 41"/>
          <p:cNvSpPr txBox="1">
            <a:spLocks noChangeArrowheads="1"/>
          </p:cNvSpPr>
          <p:nvPr/>
        </p:nvSpPr>
        <p:spPr bwMode="white">
          <a:xfrm>
            <a:off x="2051050" y="3068638"/>
            <a:ext cx="5473700" cy="431800"/>
          </a:xfrm>
          <a:prstGeom prst="rect">
            <a:avLst/>
          </a:prstGeom>
          <a:noFill/>
          <a:ln w="9525">
            <a:noFill/>
            <a:miter lim="800000"/>
            <a:headEnd/>
            <a:tailEnd/>
          </a:ln>
        </p:spPr>
        <p:txBody>
          <a:bodyPr/>
          <a:lstStyle/>
          <a:p>
            <a:pPr latinLnBrk="1">
              <a:spcBef>
                <a:spcPct val="20000"/>
              </a:spcBef>
            </a:pPr>
            <a:r>
              <a:rPr kumimoji="1" lang="zh-CN" altLang="en-US" sz="2800" b="1" dirty="0" smtClean="0">
                <a:solidFill>
                  <a:srgbClr val="C00000"/>
                </a:solidFill>
                <a:latin typeface="楷体" pitchFamily="49" charset="-122"/>
                <a:ea typeface="楷体" pitchFamily="49" charset="-122"/>
              </a:rPr>
              <a:t>高校形势与政策课专用</a:t>
            </a:r>
            <a:endParaRPr kumimoji="1" lang="ko-KR" altLang="en-US" sz="2800" b="1" dirty="0">
              <a:solidFill>
                <a:srgbClr val="C00000"/>
              </a:solidFill>
              <a:latin typeface="楷体" pitchFamily="49" charset="-122"/>
              <a:ea typeface="楷体-简" charset="-122"/>
            </a:endParaRPr>
          </a:p>
        </p:txBody>
      </p:sp>
      <p:sp>
        <p:nvSpPr>
          <p:cNvPr id="36" name="Freeform 20"/>
          <p:cNvSpPr>
            <a:spLocks/>
          </p:cNvSpPr>
          <p:nvPr/>
        </p:nvSpPr>
        <p:spPr bwMode="gray">
          <a:xfrm>
            <a:off x="1811338" y="0"/>
            <a:ext cx="7332662" cy="6946900"/>
          </a:xfrm>
          <a:custGeom>
            <a:avLst/>
            <a:gdLst>
              <a:gd name="T0" fmla="*/ 2147483647 w 4579"/>
              <a:gd name="T1" fmla="*/ 0 h 4338"/>
              <a:gd name="T2" fmla="*/ 2147483647 w 4579"/>
              <a:gd name="T3" fmla="*/ 2147483647 h 4338"/>
              <a:gd name="T4" fmla="*/ 0 w 4579"/>
              <a:gd name="T5" fmla="*/ 2147483647 h 4338"/>
              <a:gd name="T6" fmla="*/ 2147483647 w 4579"/>
              <a:gd name="T7" fmla="*/ 2147483647 h 4338"/>
              <a:gd name="T8" fmla="*/ 2147483647 w 4579"/>
              <a:gd name="T9" fmla="*/ 2147483647 h 4338"/>
              <a:gd name="T10" fmla="*/ 2147483647 w 4579"/>
              <a:gd name="T11" fmla="*/ 0 h 4338"/>
              <a:gd name="T12" fmla="*/ 2147483647 w 4579"/>
              <a:gd name="T13" fmla="*/ 0 h 4338"/>
              <a:gd name="T14" fmla="*/ 0 60000 65536"/>
              <a:gd name="T15" fmla="*/ 0 60000 65536"/>
              <a:gd name="T16" fmla="*/ 0 60000 65536"/>
              <a:gd name="T17" fmla="*/ 0 60000 65536"/>
              <a:gd name="T18" fmla="*/ 0 60000 65536"/>
              <a:gd name="T19" fmla="*/ 0 60000 65536"/>
              <a:gd name="T20" fmla="*/ 0 60000 65536"/>
              <a:gd name="T21" fmla="*/ 0 w 4579"/>
              <a:gd name="T22" fmla="*/ 0 h 4338"/>
              <a:gd name="T23" fmla="*/ 4579 w 4579"/>
              <a:gd name="T24" fmla="*/ 4338 h 43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79" h="4338">
                <a:moveTo>
                  <a:pt x="1471" y="0"/>
                </a:moveTo>
                <a:lnTo>
                  <a:pt x="1" y="1020"/>
                </a:lnTo>
                <a:lnTo>
                  <a:pt x="0" y="2805"/>
                </a:lnTo>
                <a:lnTo>
                  <a:pt x="2221" y="4338"/>
                </a:lnTo>
                <a:lnTo>
                  <a:pt x="4579" y="4332"/>
                </a:lnTo>
                <a:lnTo>
                  <a:pt x="4573" y="0"/>
                </a:lnTo>
                <a:lnTo>
                  <a:pt x="1471" y="0"/>
                </a:lnTo>
                <a:close/>
              </a:path>
            </a:pathLst>
          </a:custGeom>
          <a:solidFill>
            <a:schemeClr val="bg1"/>
          </a:solidFill>
          <a:ln w="9525">
            <a:noFill/>
            <a:round/>
            <a:headEnd/>
            <a:tailEnd/>
          </a:ln>
        </p:spPr>
        <p:txBody>
          <a:bodyPr/>
          <a:lstStyle/>
          <a:p>
            <a:endParaRPr lang="zh-CN" altLang="en-US"/>
          </a:p>
        </p:txBody>
      </p:sp>
    </p:spTree>
    <p:extLst>
      <p:ext uri="{BB962C8B-B14F-4D97-AF65-F5344CB8AC3E}">
        <p14:creationId xmlns:p14="http://schemas.microsoft.com/office/powerpoint/2010/main" val="5019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slide(fromTop)">
                                      <p:cBhvr>
                                        <p:cTn id="7" dur="500"/>
                                        <p:tgtEl>
                                          <p:spTgt spid="21"/>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slide(fromTop)">
                                      <p:cBhvr>
                                        <p:cTn id="11" dur="500"/>
                                        <p:tgtEl>
                                          <p:spTgt spid="24"/>
                                        </p:tgtEl>
                                      </p:cBhvr>
                                    </p:animEffect>
                                  </p:childTnLst>
                                </p:cTn>
                              </p:par>
                            </p:childTnLst>
                          </p:cTn>
                        </p:par>
                        <p:par>
                          <p:cTn id="12" fill="hold">
                            <p:stCondLst>
                              <p:cond delay="1000"/>
                            </p:stCondLst>
                            <p:childTnLst>
                              <p:par>
                                <p:cTn id="13" presetID="2" presetClass="entr" presetSubtype="1"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12" presetClass="entr" presetSubtype="1"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slide(fromTop)">
                                      <p:cBhvr>
                                        <p:cTn id="20" dur="500"/>
                                        <p:tgtEl>
                                          <p:spTgt spid="25"/>
                                        </p:tgtEl>
                                      </p:cBhvr>
                                    </p:animEffect>
                                  </p:childTnLst>
                                </p:cTn>
                              </p:par>
                            </p:childTnLst>
                          </p:cTn>
                        </p:par>
                        <p:par>
                          <p:cTn id="21" fill="hold">
                            <p:stCondLst>
                              <p:cond delay="2000"/>
                            </p:stCondLst>
                            <p:childTnLst>
                              <p:par>
                                <p:cTn id="22" presetID="12" presetClass="entr" presetSubtype="4"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slide(fromBottom)">
                                      <p:cBhvr>
                                        <p:cTn id="24" dur="500"/>
                                        <p:tgtEl>
                                          <p:spTgt spid="29"/>
                                        </p:tgtEl>
                                      </p:cBhvr>
                                    </p:animEffect>
                                  </p:childTnLst>
                                </p:cTn>
                              </p:par>
                            </p:childTnLst>
                          </p:cTn>
                        </p:par>
                        <p:par>
                          <p:cTn id="25" fill="hold">
                            <p:stCondLst>
                              <p:cond delay="2500"/>
                            </p:stCondLst>
                            <p:childTnLst>
                              <p:par>
                                <p:cTn id="26" presetID="12" presetClass="entr" presetSubtype="4"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slide(fromBottom)">
                                      <p:cBhvr>
                                        <p:cTn id="28" dur="500"/>
                                        <p:tgtEl>
                                          <p:spTgt spid="28"/>
                                        </p:tgtEl>
                                      </p:cBhvr>
                                    </p:animEffect>
                                  </p:childTnLst>
                                </p:cTn>
                              </p:par>
                            </p:childTnLst>
                          </p:cTn>
                        </p:par>
                        <p:par>
                          <p:cTn id="29" fill="hold">
                            <p:stCondLst>
                              <p:cond delay="3000"/>
                            </p:stCondLst>
                            <p:childTnLst>
                              <p:par>
                                <p:cTn id="30" presetID="2" presetClass="entr" presetSubtype="1"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ppt_x"/>
                                          </p:val>
                                        </p:tav>
                                        <p:tav tm="100000">
                                          <p:val>
                                            <p:strVal val="#ppt_x"/>
                                          </p:val>
                                        </p:tav>
                                      </p:tavLst>
                                    </p:anim>
                                    <p:anim calcmode="lin" valueType="num">
                                      <p:cBhvr additive="base">
                                        <p:cTn id="33" dur="500" fill="hold"/>
                                        <p:tgtEl>
                                          <p:spTgt spid="30"/>
                                        </p:tgtEl>
                                        <p:attrNameLst>
                                          <p:attrName>ppt_y</p:attrName>
                                        </p:attrNameLst>
                                      </p:cBhvr>
                                      <p:tavLst>
                                        <p:tav tm="0">
                                          <p:val>
                                            <p:strVal val="0-#ppt_h/2"/>
                                          </p:val>
                                        </p:tav>
                                        <p:tav tm="100000">
                                          <p:val>
                                            <p:strVal val="#ppt_y"/>
                                          </p:val>
                                        </p:tav>
                                      </p:tavLst>
                                    </p:anim>
                                  </p:childTnLst>
                                </p:cTn>
                              </p:par>
                            </p:childTnLst>
                          </p:cTn>
                        </p:par>
                        <p:par>
                          <p:cTn id="34" fill="hold">
                            <p:stCondLst>
                              <p:cond delay="3500"/>
                            </p:stCondLst>
                            <p:childTnLst>
                              <p:par>
                                <p:cTn id="35" presetID="12" presetClass="entr" presetSubtype="1"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slide(fromTop)">
                                      <p:cBhvr>
                                        <p:cTn id="37" dur="500"/>
                                        <p:tgtEl>
                                          <p:spTgt spid="26"/>
                                        </p:tgtEl>
                                      </p:cBhvr>
                                    </p:animEffect>
                                  </p:childTnLst>
                                </p:cTn>
                              </p:par>
                            </p:childTnLst>
                          </p:cTn>
                        </p:par>
                        <p:par>
                          <p:cTn id="38" fill="hold">
                            <p:stCondLst>
                              <p:cond delay="4000"/>
                            </p:stCondLst>
                            <p:childTnLst>
                              <p:par>
                                <p:cTn id="39" presetID="12" presetClass="entr" presetSubtype="4"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slide(fromBottom)">
                                      <p:cBhvr>
                                        <p:cTn id="41" dur="500"/>
                                        <p:tgtEl>
                                          <p:spTgt spid="27"/>
                                        </p:tgtEl>
                                      </p:cBhvr>
                                    </p:animEffect>
                                  </p:childTnLst>
                                </p:cTn>
                              </p:par>
                            </p:childTnLst>
                          </p:cTn>
                        </p:par>
                        <p:par>
                          <p:cTn id="42" fill="hold">
                            <p:stCondLst>
                              <p:cond delay="4500"/>
                            </p:stCondLst>
                            <p:childTnLst>
                              <p:par>
                                <p:cTn id="43" presetID="2" presetClass="entr" presetSubtype="1"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ppt_x"/>
                                          </p:val>
                                        </p:tav>
                                        <p:tav tm="100000">
                                          <p:val>
                                            <p:strVal val="#ppt_x"/>
                                          </p:val>
                                        </p:tav>
                                      </p:tavLst>
                                    </p:anim>
                                    <p:anim calcmode="lin" valueType="num">
                                      <p:cBhvr additive="base">
                                        <p:cTn id="46" dur="500" fill="hold"/>
                                        <p:tgtEl>
                                          <p:spTgt spid="31"/>
                                        </p:tgtEl>
                                        <p:attrNameLst>
                                          <p:attrName>ppt_y</p:attrName>
                                        </p:attrNameLst>
                                      </p:cBhvr>
                                      <p:tavLst>
                                        <p:tav tm="0">
                                          <p:val>
                                            <p:strVal val="0-#ppt_h/2"/>
                                          </p:val>
                                        </p:tav>
                                        <p:tav tm="100000">
                                          <p:val>
                                            <p:strVal val="#ppt_y"/>
                                          </p:val>
                                        </p:tav>
                                      </p:tavLst>
                                    </p:anim>
                                  </p:childTnLst>
                                </p:cTn>
                              </p:par>
                            </p:childTnLst>
                          </p:cTn>
                        </p:par>
                        <p:par>
                          <p:cTn id="47" fill="hold">
                            <p:stCondLst>
                              <p:cond delay="5000"/>
                            </p:stCondLst>
                            <p:childTnLst>
                              <p:par>
                                <p:cTn id="48" presetID="3" presetClass="entr" presetSubtype="1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blinds(horizontal)">
                                      <p:cBhvr>
                                        <p:cTn id="50" dur="500"/>
                                        <p:tgtEl>
                                          <p:spTgt spid="32"/>
                                        </p:tgtEl>
                                      </p:cBhvr>
                                    </p:animEffect>
                                  </p:childTnLst>
                                </p:cTn>
                              </p:par>
                            </p:childTnLst>
                          </p:cTn>
                        </p:par>
                        <p:par>
                          <p:cTn id="51" fill="hold">
                            <p:stCondLst>
                              <p:cond delay="5500"/>
                            </p:stCondLst>
                            <p:childTnLst>
                              <p:par>
                                <p:cTn id="52" presetID="3" presetClass="exit" presetSubtype="5" fill="hold" grpId="0" nodeType="afterEffect">
                                  <p:stCondLst>
                                    <p:cond delay="0"/>
                                  </p:stCondLst>
                                  <p:childTnLst>
                                    <p:animEffect transition="out" filter="blinds(vertical)">
                                      <p:cBhvr>
                                        <p:cTn id="53" dur="1000"/>
                                        <p:tgtEl>
                                          <p:spTgt spid="36"/>
                                        </p:tgtEl>
                                      </p:cBhvr>
                                    </p:animEffect>
                                    <p:set>
                                      <p:cBhvr>
                                        <p:cTn id="54" dur="1" fill="hold">
                                          <p:stCondLst>
                                            <p:cond delay="9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P spid="25" grpId="0" animBg="1"/>
      <p:bldP spid="26" grpId="0" animBg="1"/>
      <p:bldP spid="27" grpId="0" animBg="1"/>
      <p:bldP spid="28" grpId="0" animBg="1"/>
      <p:bldP spid="29" grpId="0" animBg="1"/>
      <p:bldP spid="30" grpId="0" animBg="1"/>
      <p:bldP spid="31" grpId="0" animBg="1"/>
      <p:bldP spid="32" grpId="0"/>
      <p:bldP spid="3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3722954" y="4859593"/>
            <a:ext cx="485587" cy="1116598"/>
            <a:chOff x="3832418" y="5423546"/>
            <a:chExt cx="203005" cy="466806"/>
          </a:xfrm>
        </p:grpSpPr>
        <p:sp>
          <p:nvSpPr>
            <p:cNvPr id="135" name="Freeform 6"/>
            <p:cNvSpPr>
              <a:spLocks/>
            </p:cNvSpPr>
            <p:nvPr/>
          </p:nvSpPr>
          <p:spPr bwMode="auto">
            <a:xfrm>
              <a:off x="3891118" y="5423546"/>
              <a:ext cx="85255" cy="84906"/>
            </a:xfrm>
            <a:custGeom>
              <a:avLst/>
              <a:gdLst>
                <a:gd name="T0" fmla="*/ 486 w 486"/>
                <a:gd name="T1" fmla="*/ 243 h 487"/>
                <a:gd name="T2" fmla="*/ 482 w 486"/>
                <a:gd name="T3" fmla="*/ 291 h 487"/>
                <a:gd name="T4" fmla="*/ 468 w 486"/>
                <a:gd name="T5" fmla="*/ 337 h 487"/>
                <a:gd name="T6" fmla="*/ 445 w 486"/>
                <a:gd name="T7" fmla="*/ 380 h 487"/>
                <a:gd name="T8" fmla="*/ 416 w 486"/>
                <a:gd name="T9" fmla="*/ 415 h 487"/>
                <a:gd name="T10" fmla="*/ 380 w 486"/>
                <a:gd name="T11" fmla="*/ 446 h 487"/>
                <a:gd name="T12" fmla="*/ 338 w 486"/>
                <a:gd name="T13" fmla="*/ 467 h 487"/>
                <a:gd name="T14" fmla="*/ 293 w 486"/>
                <a:gd name="T15" fmla="*/ 482 h 487"/>
                <a:gd name="T16" fmla="*/ 244 w 486"/>
                <a:gd name="T17" fmla="*/ 487 h 487"/>
                <a:gd name="T18" fmla="*/ 219 w 486"/>
                <a:gd name="T19" fmla="*/ 485 h 487"/>
                <a:gd name="T20" fmla="*/ 171 w 486"/>
                <a:gd name="T21" fmla="*/ 476 h 487"/>
                <a:gd name="T22" fmla="*/ 128 w 486"/>
                <a:gd name="T23" fmla="*/ 458 h 487"/>
                <a:gd name="T24" fmla="*/ 88 w 486"/>
                <a:gd name="T25" fmla="*/ 430 h 487"/>
                <a:gd name="T26" fmla="*/ 56 w 486"/>
                <a:gd name="T27" fmla="*/ 398 h 487"/>
                <a:gd name="T28" fmla="*/ 30 w 486"/>
                <a:gd name="T29" fmla="*/ 359 h 487"/>
                <a:gd name="T30" fmla="*/ 10 w 486"/>
                <a:gd name="T31" fmla="*/ 316 h 487"/>
                <a:gd name="T32" fmla="*/ 1 w 486"/>
                <a:gd name="T33" fmla="*/ 269 h 487"/>
                <a:gd name="T34" fmla="*/ 0 w 486"/>
                <a:gd name="T35" fmla="*/ 243 h 487"/>
                <a:gd name="T36" fmla="*/ 6 w 486"/>
                <a:gd name="T37" fmla="*/ 194 h 487"/>
                <a:gd name="T38" fmla="*/ 20 w 486"/>
                <a:gd name="T39" fmla="*/ 148 h 487"/>
                <a:gd name="T40" fmla="*/ 43 w 486"/>
                <a:gd name="T41" fmla="*/ 107 h 487"/>
                <a:gd name="T42" fmla="*/ 71 w 486"/>
                <a:gd name="T43" fmla="*/ 70 h 487"/>
                <a:gd name="T44" fmla="*/ 108 w 486"/>
                <a:gd name="T45" fmla="*/ 41 h 487"/>
                <a:gd name="T46" fmla="*/ 149 w 486"/>
                <a:gd name="T47" fmla="*/ 18 h 487"/>
                <a:gd name="T48" fmla="*/ 195 w 486"/>
                <a:gd name="T49" fmla="*/ 5 h 487"/>
                <a:gd name="T50" fmla="*/ 244 w 486"/>
                <a:gd name="T51" fmla="*/ 0 h 487"/>
                <a:gd name="T52" fmla="*/ 268 w 486"/>
                <a:gd name="T53" fmla="*/ 2 h 487"/>
                <a:gd name="T54" fmla="*/ 316 w 486"/>
                <a:gd name="T55" fmla="*/ 11 h 487"/>
                <a:gd name="T56" fmla="*/ 360 w 486"/>
                <a:gd name="T57" fmla="*/ 29 h 487"/>
                <a:gd name="T58" fmla="*/ 398 w 486"/>
                <a:gd name="T59" fmla="*/ 55 h 487"/>
                <a:gd name="T60" fmla="*/ 431 w 486"/>
                <a:gd name="T61" fmla="*/ 89 h 487"/>
                <a:gd name="T62" fmla="*/ 457 w 486"/>
                <a:gd name="T63" fmla="*/ 127 h 487"/>
                <a:gd name="T64" fmla="*/ 476 w 486"/>
                <a:gd name="T65" fmla="*/ 171 h 487"/>
                <a:gd name="T66" fmla="*/ 486 w 486"/>
                <a:gd name="T67" fmla="*/ 218 h 487"/>
                <a:gd name="T68" fmla="*/ 486 w 486"/>
                <a:gd name="T69" fmla="*/ 24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7">
                  <a:moveTo>
                    <a:pt x="486" y="243"/>
                  </a:moveTo>
                  <a:lnTo>
                    <a:pt x="486" y="243"/>
                  </a:lnTo>
                  <a:lnTo>
                    <a:pt x="486" y="269"/>
                  </a:lnTo>
                  <a:lnTo>
                    <a:pt x="482" y="291"/>
                  </a:lnTo>
                  <a:lnTo>
                    <a:pt x="476" y="316"/>
                  </a:lnTo>
                  <a:lnTo>
                    <a:pt x="468" y="337"/>
                  </a:lnTo>
                  <a:lnTo>
                    <a:pt x="457" y="359"/>
                  </a:lnTo>
                  <a:lnTo>
                    <a:pt x="445" y="380"/>
                  </a:lnTo>
                  <a:lnTo>
                    <a:pt x="431" y="398"/>
                  </a:lnTo>
                  <a:lnTo>
                    <a:pt x="416" y="415"/>
                  </a:lnTo>
                  <a:lnTo>
                    <a:pt x="398" y="430"/>
                  </a:lnTo>
                  <a:lnTo>
                    <a:pt x="380" y="446"/>
                  </a:lnTo>
                  <a:lnTo>
                    <a:pt x="360" y="458"/>
                  </a:lnTo>
                  <a:lnTo>
                    <a:pt x="338" y="467"/>
                  </a:lnTo>
                  <a:lnTo>
                    <a:pt x="316" y="476"/>
                  </a:lnTo>
                  <a:lnTo>
                    <a:pt x="293" y="482"/>
                  </a:lnTo>
                  <a:lnTo>
                    <a:pt x="268" y="485"/>
                  </a:lnTo>
                  <a:lnTo>
                    <a:pt x="244" y="487"/>
                  </a:lnTo>
                  <a:lnTo>
                    <a:pt x="244" y="487"/>
                  </a:lnTo>
                  <a:lnTo>
                    <a:pt x="219" y="485"/>
                  </a:lnTo>
                  <a:lnTo>
                    <a:pt x="195" y="482"/>
                  </a:lnTo>
                  <a:lnTo>
                    <a:pt x="171" y="476"/>
                  </a:lnTo>
                  <a:lnTo>
                    <a:pt x="149" y="467"/>
                  </a:lnTo>
                  <a:lnTo>
                    <a:pt x="128" y="458"/>
                  </a:lnTo>
                  <a:lnTo>
                    <a:pt x="108" y="446"/>
                  </a:lnTo>
                  <a:lnTo>
                    <a:pt x="88" y="430"/>
                  </a:lnTo>
                  <a:lnTo>
                    <a:pt x="71" y="415"/>
                  </a:lnTo>
                  <a:lnTo>
                    <a:pt x="56" y="398"/>
                  </a:lnTo>
                  <a:lnTo>
                    <a:pt x="43" y="380"/>
                  </a:lnTo>
                  <a:lnTo>
                    <a:pt x="30" y="359"/>
                  </a:lnTo>
                  <a:lnTo>
                    <a:pt x="20" y="337"/>
                  </a:lnTo>
                  <a:lnTo>
                    <a:pt x="10" y="316"/>
                  </a:lnTo>
                  <a:lnTo>
                    <a:pt x="6" y="291"/>
                  </a:lnTo>
                  <a:lnTo>
                    <a:pt x="1" y="269"/>
                  </a:lnTo>
                  <a:lnTo>
                    <a:pt x="0" y="243"/>
                  </a:lnTo>
                  <a:lnTo>
                    <a:pt x="0" y="243"/>
                  </a:lnTo>
                  <a:lnTo>
                    <a:pt x="1" y="218"/>
                  </a:lnTo>
                  <a:lnTo>
                    <a:pt x="6" y="194"/>
                  </a:lnTo>
                  <a:lnTo>
                    <a:pt x="10" y="171"/>
                  </a:lnTo>
                  <a:lnTo>
                    <a:pt x="20" y="148"/>
                  </a:lnTo>
                  <a:lnTo>
                    <a:pt x="30" y="127"/>
                  </a:lnTo>
                  <a:lnTo>
                    <a:pt x="43" y="107"/>
                  </a:lnTo>
                  <a:lnTo>
                    <a:pt x="56" y="89"/>
                  </a:lnTo>
                  <a:lnTo>
                    <a:pt x="71" y="70"/>
                  </a:lnTo>
                  <a:lnTo>
                    <a:pt x="88" y="55"/>
                  </a:lnTo>
                  <a:lnTo>
                    <a:pt x="108" y="41"/>
                  </a:lnTo>
                  <a:lnTo>
                    <a:pt x="128" y="29"/>
                  </a:lnTo>
                  <a:lnTo>
                    <a:pt x="149" y="18"/>
                  </a:lnTo>
                  <a:lnTo>
                    <a:pt x="171" y="11"/>
                  </a:lnTo>
                  <a:lnTo>
                    <a:pt x="195" y="5"/>
                  </a:lnTo>
                  <a:lnTo>
                    <a:pt x="219" y="2"/>
                  </a:lnTo>
                  <a:lnTo>
                    <a:pt x="244" y="0"/>
                  </a:lnTo>
                  <a:lnTo>
                    <a:pt x="244" y="0"/>
                  </a:lnTo>
                  <a:lnTo>
                    <a:pt x="268" y="2"/>
                  </a:lnTo>
                  <a:lnTo>
                    <a:pt x="293" y="5"/>
                  </a:lnTo>
                  <a:lnTo>
                    <a:pt x="316" y="11"/>
                  </a:lnTo>
                  <a:lnTo>
                    <a:pt x="338" y="18"/>
                  </a:lnTo>
                  <a:lnTo>
                    <a:pt x="360" y="29"/>
                  </a:lnTo>
                  <a:lnTo>
                    <a:pt x="380" y="41"/>
                  </a:lnTo>
                  <a:lnTo>
                    <a:pt x="398" y="55"/>
                  </a:lnTo>
                  <a:lnTo>
                    <a:pt x="416" y="70"/>
                  </a:lnTo>
                  <a:lnTo>
                    <a:pt x="431" y="89"/>
                  </a:lnTo>
                  <a:lnTo>
                    <a:pt x="445" y="107"/>
                  </a:lnTo>
                  <a:lnTo>
                    <a:pt x="457" y="127"/>
                  </a:lnTo>
                  <a:lnTo>
                    <a:pt x="468" y="148"/>
                  </a:lnTo>
                  <a:lnTo>
                    <a:pt x="476" y="171"/>
                  </a:lnTo>
                  <a:lnTo>
                    <a:pt x="482" y="194"/>
                  </a:lnTo>
                  <a:lnTo>
                    <a:pt x="486" y="218"/>
                  </a:lnTo>
                  <a:lnTo>
                    <a:pt x="486" y="243"/>
                  </a:lnTo>
                  <a:lnTo>
                    <a:pt x="486" y="243"/>
                  </a:lnTo>
                  <a:close/>
                </a:path>
              </a:pathLst>
            </a:custGeom>
            <a:solidFill>
              <a:srgbClr val="313C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sp>
          <p:nvSpPr>
            <p:cNvPr id="136" name="Freeform 8"/>
            <p:cNvSpPr>
              <a:spLocks/>
            </p:cNvSpPr>
            <p:nvPr/>
          </p:nvSpPr>
          <p:spPr bwMode="auto">
            <a:xfrm>
              <a:off x="3832418" y="5526621"/>
              <a:ext cx="203005" cy="363731"/>
            </a:xfrm>
            <a:custGeom>
              <a:avLst/>
              <a:gdLst>
                <a:gd name="T0" fmla="*/ 1084 w 1162"/>
                <a:gd name="T1" fmla="*/ 273 h 2083"/>
                <a:gd name="T2" fmla="*/ 996 w 1162"/>
                <a:gd name="T3" fmla="*/ 157 h 2083"/>
                <a:gd name="T4" fmla="*/ 890 w 1162"/>
                <a:gd name="T5" fmla="*/ 79 h 2083"/>
                <a:gd name="T6" fmla="*/ 741 w 1162"/>
                <a:gd name="T7" fmla="*/ 21 h 2083"/>
                <a:gd name="T8" fmla="*/ 581 w 1162"/>
                <a:gd name="T9" fmla="*/ 0 h 2083"/>
                <a:gd name="T10" fmla="*/ 459 w 1162"/>
                <a:gd name="T11" fmla="*/ 12 h 2083"/>
                <a:gd name="T12" fmla="*/ 293 w 1162"/>
                <a:gd name="T13" fmla="*/ 67 h 2083"/>
                <a:gd name="T14" fmla="*/ 186 w 1162"/>
                <a:gd name="T15" fmla="*/ 139 h 2083"/>
                <a:gd name="T16" fmla="*/ 93 w 1162"/>
                <a:gd name="T17" fmla="*/ 246 h 2083"/>
                <a:gd name="T18" fmla="*/ 38 w 1162"/>
                <a:gd name="T19" fmla="*/ 365 h 2083"/>
                <a:gd name="T20" fmla="*/ 3 w 1162"/>
                <a:gd name="T21" fmla="*/ 568 h 2083"/>
                <a:gd name="T22" fmla="*/ 0 w 1162"/>
                <a:gd name="T23" fmla="*/ 739 h 2083"/>
                <a:gd name="T24" fmla="*/ 18 w 1162"/>
                <a:gd name="T25" fmla="*/ 873 h 2083"/>
                <a:gd name="T26" fmla="*/ 45 w 1162"/>
                <a:gd name="T27" fmla="*/ 923 h 2083"/>
                <a:gd name="T28" fmla="*/ 87 w 1162"/>
                <a:gd name="T29" fmla="*/ 940 h 2083"/>
                <a:gd name="T30" fmla="*/ 137 w 1162"/>
                <a:gd name="T31" fmla="*/ 931 h 2083"/>
                <a:gd name="T32" fmla="*/ 171 w 1162"/>
                <a:gd name="T33" fmla="*/ 896 h 2083"/>
                <a:gd name="T34" fmla="*/ 184 w 1162"/>
                <a:gd name="T35" fmla="*/ 821 h 2083"/>
                <a:gd name="T36" fmla="*/ 189 w 1162"/>
                <a:gd name="T37" fmla="*/ 591 h 2083"/>
                <a:gd name="T38" fmla="*/ 224 w 1162"/>
                <a:gd name="T39" fmla="*/ 414 h 2083"/>
                <a:gd name="T40" fmla="*/ 261 w 1162"/>
                <a:gd name="T41" fmla="*/ 357 h 2083"/>
                <a:gd name="T42" fmla="*/ 291 w 1162"/>
                <a:gd name="T43" fmla="*/ 340 h 2083"/>
                <a:gd name="T44" fmla="*/ 312 w 1162"/>
                <a:gd name="T45" fmla="*/ 353 h 2083"/>
                <a:gd name="T46" fmla="*/ 322 w 1162"/>
                <a:gd name="T47" fmla="*/ 400 h 2083"/>
                <a:gd name="T48" fmla="*/ 320 w 1162"/>
                <a:gd name="T49" fmla="*/ 1985 h 2083"/>
                <a:gd name="T50" fmla="*/ 332 w 1162"/>
                <a:gd name="T51" fmla="*/ 2033 h 2083"/>
                <a:gd name="T52" fmla="*/ 380 w 1162"/>
                <a:gd name="T53" fmla="*/ 2075 h 2083"/>
                <a:gd name="T54" fmla="*/ 418 w 1162"/>
                <a:gd name="T55" fmla="*/ 2083 h 2083"/>
                <a:gd name="T56" fmla="*/ 463 w 1162"/>
                <a:gd name="T57" fmla="*/ 2071 h 2083"/>
                <a:gd name="T58" fmla="*/ 506 w 1162"/>
                <a:gd name="T59" fmla="*/ 2023 h 2083"/>
                <a:gd name="T60" fmla="*/ 515 w 1162"/>
                <a:gd name="T61" fmla="*/ 1985 h 2083"/>
                <a:gd name="T62" fmla="*/ 521 w 1162"/>
                <a:gd name="T63" fmla="*/ 1068 h 2083"/>
                <a:gd name="T64" fmla="*/ 561 w 1162"/>
                <a:gd name="T65" fmla="*/ 1039 h 2083"/>
                <a:gd name="T66" fmla="*/ 601 w 1162"/>
                <a:gd name="T67" fmla="*/ 1039 h 2083"/>
                <a:gd name="T68" fmla="*/ 640 w 1162"/>
                <a:gd name="T69" fmla="*/ 1068 h 2083"/>
                <a:gd name="T70" fmla="*/ 646 w 1162"/>
                <a:gd name="T71" fmla="*/ 1985 h 2083"/>
                <a:gd name="T72" fmla="*/ 654 w 1162"/>
                <a:gd name="T73" fmla="*/ 2023 h 2083"/>
                <a:gd name="T74" fmla="*/ 698 w 1162"/>
                <a:gd name="T75" fmla="*/ 2071 h 2083"/>
                <a:gd name="T76" fmla="*/ 744 w 1162"/>
                <a:gd name="T77" fmla="*/ 2083 h 2083"/>
                <a:gd name="T78" fmla="*/ 782 w 1162"/>
                <a:gd name="T79" fmla="*/ 2075 h 2083"/>
                <a:gd name="T80" fmla="*/ 829 w 1162"/>
                <a:gd name="T81" fmla="*/ 2033 h 2083"/>
                <a:gd name="T82" fmla="*/ 842 w 1162"/>
                <a:gd name="T83" fmla="*/ 1985 h 2083"/>
                <a:gd name="T84" fmla="*/ 840 w 1162"/>
                <a:gd name="T85" fmla="*/ 400 h 2083"/>
                <a:gd name="T86" fmla="*/ 848 w 1162"/>
                <a:gd name="T87" fmla="*/ 353 h 2083"/>
                <a:gd name="T88" fmla="*/ 871 w 1162"/>
                <a:gd name="T89" fmla="*/ 340 h 2083"/>
                <a:gd name="T90" fmla="*/ 900 w 1162"/>
                <a:gd name="T91" fmla="*/ 357 h 2083"/>
                <a:gd name="T92" fmla="*/ 938 w 1162"/>
                <a:gd name="T93" fmla="*/ 414 h 2083"/>
                <a:gd name="T94" fmla="*/ 971 w 1162"/>
                <a:gd name="T95" fmla="*/ 591 h 2083"/>
                <a:gd name="T96" fmla="*/ 976 w 1162"/>
                <a:gd name="T97" fmla="*/ 821 h 2083"/>
                <a:gd name="T98" fmla="*/ 991 w 1162"/>
                <a:gd name="T99" fmla="*/ 896 h 2083"/>
                <a:gd name="T100" fmla="*/ 1025 w 1162"/>
                <a:gd name="T101" fmla="*/ 931 h 2083"/>
                <a:gd name="T102" fmla="*/ 1075 w 1162"/>
                <a:gd name="T103" fmla="*/ 940 h 2083"/>
                <a:gd name="T104" fmla="*/ 1116 w 1162"/>
                <a:gd name="T105" fmla="*/ 923 h 2083"/>
                <a:gd name="T106" fmla="*/ 1144 w 1162"/>
                <a:gd name="T107" fmla="*/ 873 h 2083"/>
                <a:gd name="T108" fmla="*/ 1162 w 1162"/>
                <a:gd name="T109" fmla="*/ 739 h 2083"/>
                <a:gd name="T110" fmla="*/ 1159 w 1162"/>
                <a:gd name="T111" fmla="*/ 568 h 2083"/>
                <a:gd name="T112" fmla="*/ 1124 w 1162"/>
                <a:gd name="T113" fmla="*/ 365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62" h="2083">
                  <a:moveTo>
                    <a:pt x="1124" y="365"/>
                  </a:moveTo>
                  <a:lnTo>
                    <a:pt x="1124" y="365"/>
                  </a:lnTo>
                  <a:lnTo>
                    <a:pt x="1112" y="333"/>
                  </a:lnTo>
                  <a:lnTo>
                    <a:pt x="1099" y="302"/>
                  </a:lnTo>
                  <a:lnTo>
                    <a:pt x="1084" y="273"/>
                  </a:lnTo>
                  <a:lnTo>
                    <a:pt x="1069" y="246"/>
                  </a:lnTo>
                  <a:lnTo>
                    <a:pt x="1052" y="221"/>
                  </a:lnTo>
                  <a:lnTo>
                    <a:pt x="1034" y="198"/>
                  </a:lnTo>
                  <a:lnTo>
                    <a:pt x="1016" y="177"/>
                  </a:lnTo>
                  <a:lnTo>
                    <a:pt x="996" y="157"/>
                  </a:lnTo>
                  <a:lnTo>
                    <a:pt x="976" y="139"/>
                  </a:lnTo>
                  <a:lnTo>
                    <a:pt x="955" y="122"/>
                  </a:lnTo>
                  <a:lnTo>
                    <a:pt x="933" y="107"/>
                  </a:lnTo>
                  <a:lnTo>
                    <a:pt x="912" y="92"/>
                  </a:lnTo>
                  <a:lnTo>
                    <a:pt x="890" y="79"/>
                  </a:lnTo>
                  <a:lnTo>
                    <a:pt x="869" y="67"/>
                  </a:lnTo>
                  <a:lnTo>
                    <a:pt x="846" y="56"/>
                  </a:lnTo>
                  <a:lnTo>
                    <a:pt x="825" y="47"/>
                  </a:lnTo>
                  <a:lnTo>
                    <a:pt x="782" y="32"/>
                  </a:lnTo>
                  <a:lnTo>
                    <a:pt x="741" y="21"/>
                  </a:lnTo>
                  <a:lnTo>
                    <a:pt x="703" y="12"/>
                  </a:lnTo>
                  <a:lnTo>
                    <a:pt x="668" y="6"/>
                  </a:lnTo>
                  <a:lnTo>
                    <a:pt x="637" y="3"/>
                  </a:lnTo>
                  <a:lnTo>
                    <a:pt x="613" y="0"/>
                  </a:lnTo>
                  <a:lnTo>
                    <a:pt x="581" y="0"/>
                  </a:lnTo>
                  <a:lnTo>
                    <a:pt x="581" y="0"/>
                  </a:lnTo>
                  <a:lnTo>
                    <a:pt x="549" y="0"/>
                  </a:lnTo>
                  <a:lnTo>
                    <a:pt x="524" y="3"/>
                  </a:lnTo>
                  <a:lnTo>
                    <a:pt x="494" y="6"/>
                  </a:lnTo>
                  <a:lnTo>
                    <a:pt x="459" y="12"/>
                  </a:lnTo>
                  <a:lnTo>
                    <a:pt x="419" y="21"/>
                  </a:lnTo>
                  <a:lnTo>
                    <a:pt x="380" y="32"/>
                  </a:lnTo>
                  <a:lnTo>
                    <a:pt x="337" y="47"/>
                  </a:lnTo>
                  <a:lnTo>
                    <a:pt x="314" y="56"/>
                  </a:lnTo>
                  <a:lnTo>
                    <a:pt x="293" y="67"/>
                  </a:lnTo>
                  <a:lnTo>
                    <a:pt x="271" y="79"/>
                  </a:lnTo>
                  <a:lnTo>
                    <a:pt x="248" y="92"/>
                  </a:lnTo>
                  <a:lnTo>
                    <a:pt x="227" y="107"/>
                  </a:lnTo>
                  <a:lnTo>
                    <a:pt x="206" y="122"/>
                  </a:lnTo>
                  <a:lnTo>
                    <a:pt x="186" y="139"/>
                  </a:lnTo>
                  <a:lnTo>
                    <a:pt x="166" y="157"/>
                  </a:lnTo>
                  <a:lnTo>
                    <a:pt x="146" y="177"/>
                  </a:lnTo>
                  <a:lnTo>
                    <a:pt x="128" y="198"/>
                  </a:lnTo>
                  <a:lnTo>
                    <a:pt x="110" y="221"/>
                  </a:lnTo>
                  <a:lnTo>
                    <a:pt x="93" y="246"/>
                  </a:lnTo>
                  <a:lnTo>
                    <a:pt x="77" y="273"/>
                  </a:lnTo>
                  <a:lnTo>
                    <a:pt x="62" y="302"/>
                  </a:lnTo>
                  <a:lnTo>
                    <a:pt x="50" y="333"/>
                  </a:lnTo>
                  <a:lnTo>
                    <a:pt x="38" y="365"/>
                  </a:lnTo>
                  <a:lnTo>
                    <a:pt x="38" y="365"/>
                  </a:lnTo>
                  <a:lnTo>
                    <a:pt x="30" y="389"/>
                  </a:lnTo>
                  <a:lnTo>
                    <a:pt x="24" y="418"/>
                  </a:lnTo>
                  <a:lnTo>
                    <a:pt x="16" y="458"/>
                  </a:lnTo>
                  <a:lnTo>
                    <a:pt x="9" y="508"/>
                  </a:lnTo>
                  <a:lnTo>
                    <a:pt x="3" y="568"/>
                  </a:lnTo>
                  <a:lnTo>
                    <a:pt x="0" y="635"/>
                  </a:lnTo>
                  <a:lnTo>
                    <a:pt x="0" y="671"/>
                  </a:lnTo>
                  <a:lnTo>
                    <a:pt x="0" y="711"/>
                  </a:lnTo>
                  <a:lnTo>
                    <a:pt x="0" y="711"/>
                  </a:lnTo>
                  <a:lnTo>
                    <a:pt x="0" y="739"/>
                  </a:lnTo>
                  <a:lnTo>
                    <a:pt x="1" y="768"/>
                  </a:lnTo>
                  <a:lnTo>
                    <a:pt x="4" y="803"/>
                  </a:lnTo>
                  <a:lnTo>
                    <a:pt x="9" y="839"/>
                  </a:lnTo>
                  <a:lnTo>
                    <a:pt x="13" y="856"/>
                  </a:lnTo>
                  <a:lnTo>
                    <a:pt x="18" y="873"/>
                  </a:lnTo>
                  <a:lnTo>
                    <a:pt x="23" y="888"/>
                  </a:lnTo>
                  <a:lnTo>
                    <a:pt x="30" y="902"/>
                  </a:lnTo>
                  <a:lnTo>
                    <a:pt x="38" y="914"/>
                  </a:lnTo>
                  <a:lnTo>
                    <a:pt x="45" y="923"/>
                  </a:lnTo>
                  <a:lnTo>
                    <a:pt x="45" y="923"/>
                  </a:lnTo>
                  <a:lnTo>
                    <a:pt x="50" y="926"/>
                  </a:lnTo>
                  <a:lnTo>
                    <a:pt x="56" y="931"/>
                  </a:lnTo>
                  <a:lnTo>
                    <a:pt x="64" y="934"/>
                  </a:lnTo>
                  <a:lnTo>
                    <a:pt x="74" y="939"/>
                  </a:lnTo>
                  <a:lnTo>
                    <a:pt x="87" y="940"/>
                  </a:lnTo>
                  <a:lnTo>
                    <a:pt x="102" y="940"/>
                  </a:lnTo>
                  <a:lnTo>
                    <a:pt x="119" y="937"/>
                  </a:lnTo>
                  <a:lnTo>
                    <a:pt x="119" y="937"/>
                  </a:lnTo>
                  <a:lnTo>
                    <a:pt x="128" y="934"/>
                  </a:lnTo>
                  <a:lnTo>
                    <a:pt x="137" y="931"/>
                  </a:lnTo>
                  <a:lnTo>
                    <a:pt x="145" y="926"/>
                  </a:lnTo>
                  <a:lnTo>
                    <a:pt x="151" y="922"/>
                  </a:lnTo>
                  <a:lnTo>
                    <a:pt x="157" y="916"/>
                  </a:lnTo>
                  <a:lnTo>
                    <a:pt x="161" y="910"/>
                  </a:lnTo>
                  <a:lnTo>
                    <a:pt x="171" y="896"/>
                  </a:lnTo>
                  <a:lnTo>
                    <a:pt x="177" y="879"/>
                  </a:lnTo>
                  <a:lnTo>
                    <a:pt x="180" y="861"/>
                  </a:lnTo>
                  <a:lnTo>
                    <a:pt x="183" y="842"/>
                  </a:lnTo>
                  <a:lnTo>
                    <a:pt x="184" y="821"/>
                  </a:lnTo>
                  <a:lnTo>
                    <a:pt x="184" y="821"/>
                  </a:lnTo>
                  <a:lnTo>
                    <a:pt x="184" y="787"/>
                  </a:lnTo>
                  <a:lnTo>
                    <a:pt x="184" y="734"/>
                  </a:lnTo>
                  <a:lnTo>
                    <a:pt x="186" y="665"/>
                  </a:lnTo>
                  <a:lnTo>
                    <a:pt x="187" y="629"/>
                  </a:lnTo>
                  <a:lnTo>
                    <a:pt x="189" y="591"/>
                  </a:lnTo>
                  <a:lnTo>
                    <a:pt x="193" y="552"/>
                  </a:lnTo>
                  <a:lnTo>
                    <a:pt x="198" y="514"/>
                  </a:lnTo>
                  <a:lnTo>
                    <a:pt x="204" y="479"/>
                  </a:lnTo>
                  <a:lnTo>
                    <a:pt x="213" y="446"/>
                  </a:lnTo>
                  <a:lnTo>
                    <a:pt x="224" y="414"/>
                  </a:lnTo>
                  <a:lnTo>
                    <a:pt x="230" y="400"/>
                  </a:lnTo>
                  <a:lnTo>
                    <a:pt x="236" y="388"/>
                  </a:lnTo>
                  <a:lnTo>
                    <a:pt x="244" y="375"/>
                  </a:lnTo>
                  <a:lnTo>
                    <a:pt x="253" y="366"/>
                  </a:lnTo>
                  <a:lnTo>
                    <a:pt x="261" y="357"/>
                  </a:lnTo>
                  <a:lnTo>
                    <a:pt x="271" y="349"/>
                  </a:lnTo>
                  <a:lnTo>
                    <a:pt x="271" y="349"/>
                  </a:lnTo>
                  <a:lnTo>
                    <a:pt x="279" y="345"/>
                  </a:lnTo>
                  <a:lnTo>
                    <a:pt x="286" y="340"/>
                  </a:lnTo>
                  <a:lnTo>
                    <a:pt x="291" y="340"/>
                  </a:lnTo>
                  <a:lnTo>
                    <a:pt x="296" y="340"/>
                  </a:lnTo>
                  <a:lnTo>
                    <a:pt x="300" y="340"/>
                  </a:lnTo>
                  <a:lnTo>
                    <a:pt x="305" y="343"/>
                  </a:lnTo>
                  <a:lnTo>
                    <a:pt x="309" y="346"/>
                  </a:lnTo>
                  <a:lnTo>
                    <a:pt x="312" y="353"/>
                  </a:lnTo>
                  <a:lnTo>
                    <a:pt x="317" y="360"/>
                  </a:lnTo>
                  <a:lnTo>
                    <a:pt x="318" y="371"/>
                  </a:lnTo>
                  <a:lnTo>
                    <a:pt x="320" y="385"/>
                  </a:lnTo>
                  <a:lnTo>
                    <a:pt x="322" y="400"/>
                  </a:lnTo>
                  <a:lnTo>
                    <a:pt x="322" y="400"/>
                  </a:lnTo>
                  <a:lnTo>
                    <a:pt x="320" y="1985"/>
                  </a:lnTo>
                  <a:lnTo>
                    <a:pt x="320" y="1985"/>
                  </a:lnTo>
                  <a:lnTo>
                    <a:pt x="320" y="1985"/>
                  </a:lnTo>
                  <a:lnTo>
                    <a:pt x="320" y="1985"/>
                  </a:lnTo>
                  <a:lnTo>
                    <a:pt x="320" y="1985"/>
                  </a:lnTo>
                  <a:lnTo>
                    <a:pt x="320" y="1996"/>
                  </a:lnTo>
                  <a:lnTo>
                    <a:pt x="322" y="2005"/>
                  </a:lnTo>
                  <a:lnTo>
                    <a:pt x="325" y="2014"/>
                  </a:lnTo>
                  <a:lnTo>
                    <a:pt x="328" y="2023"/>
                  </a:lnTo>
                  <a:lnTo>
                    <a:pt x="332" y="2033"/>
                  </a:lnTo>
                  <a:lnTo>
                    <a:pt x="337" y="2040"/>
                  </a:lnTo>
                  <a:lnTo>
                    <a:pt x="349" y="2054"/>
                  </a:lnTo>
                  <a:lnTo>
                    <a:pt x="363" y="2066"/>
                  </a:lnTo>
                  <a:lnTo>
                    <a:pt x="370" y="2071"/>
                  </a:lnTo>
                  <a:lnTo>
                    <a:pt x="380" y="2075"/>
                  </a:lnTo>
                  <a:lnTo>
                    <a:pt x="389" y="2078"/>
                  </a:lnTo>
                  <a:lnTo>
                    <a:pt x="398" y="2081"/>
                  </a:lnTo>
                  <a:lnTo>
                    <a:pt x="407" y="2083"/>
                  </a:lnTo>
                  <a:lnTo>
                    <a:pt x="418" y="2083"/>
                  </a:lnTo>
                  <a:lnTo>
                    <a:pt x="418" y="2083"/>
                  </a:lnTo>
                  <a:lnTo>
                    <a:pt x="427" y="2083"/>
                  </a:lnTo>
                  <a:lnTo>
                    <a:pt x="437" y="2081"/>
                  </a:lnTo>
                  <a:lnTo>
                    <a:pt x="447" y="2078"/>
                  </a:lnTo>
                  <a:lnTo>
                    <a:pt x="456" y="2075"/>
                  </a:lnTo>
                  <a:lnTo>
                    <a:pt x="463" y="2071"/>
                  </a:lnTo>
                  <a:lnTo>
                    <a:pt x="471" y="2066"/>
                  </a:lnTo>
                  <a:lnTo>
                    <a:pt x="486" y="2054"/>
                  </a:lnTo>
                  <a:lnTo>
                    <a:pt x="498" y="2040"/>
                  </a:lnTo>
                  <a:lnTo>
                    <a:pt x="503" y="2033"/>
                  </a:lnTo>
                  <a:lnTo>
                    <a:pt x="506" y="2023"/>
                  </a:lnTo>
                  <a:lnTo>
                    <a:pt x="511" y="2014"/>
                  </a:lnTo>
                  <a:lnTo>
                    <a:pt x="512" y="2005"/>
                  </a:lnTo>
                  <a:lnTo>
                    <a:pt x="514" y="1996"/>
                  </a:lnTo>
                  <a:lnTo>
                    <a:pt x="515" y="1985"/>
                  </a:lnTo>
                  <a:lnTo>
                    <a:pt x="515" y="1985"/>
                  </a:lnTo>
                  <a:lnTo>
                    <a:pt x="514" y="1984"/>
                  </a:lnTo>
                  <a:lnTo>
                    <a:pt x="517" y="1083"/>
                  </a:lnTo>
                  <a:lnTo>
                    <a:pt x="517" y="1083"/>
                  </a:lnTo>
                  <a:lnTo>
                    <a:pt x="518" y="1076"/>
                  </a:lnTo>
                  <a:lnTo>
                    <a:pt x="521" y="1068"/>
                  </a:lnTo>
                  <a:lnTo>
                    <a:pt x="526" y="1061"/>
                  </a:lnTo>
                  <a:lnTo>
                    <a:pt x="535" y="1053"/>
                  </a:lnTo>
                  <a:lnTo>
                    <a:pt x="546" y="1045"/>
                  </a:lnTo>
                  <a:lnTo>
                    <a:pt x="553" y="1042"/>
                  </a:lnTo>
                  <a:lnTo>
                    <a:pt x="561" y="1039"/>
                  </a:lnTo>
                  <a:lnTo>
                    <a:pt x="570" y="1038"/>
                  </a:lnTo>
                  <a:lnTo>
                    <a:pt x="581" y="1036"/>
                  </a:lnTo>
                  <a:lnTo>
                    <a:pt x="581" y="1036"/>
                  </a:lnTo>
                  <a:lnTo>
                    <a:pt x="592" y="1038"/>
                  </a:lnTo>
                  <a:lnTo>
                    <a:pt x="601" y="1039"/>
                  </a:lnTo>
                  <a:lnTo>
                    <a:pt x="608" y="1042"/>
                  </a:lnTo>
                  <a:lnTo>
                    <a:pt x="616" y="1045"/>
                  </a:lnTo>
                  <a:lnTo>
                    <a:pt x="627" y="1053"/>
                  </a:lnTo>
                  <a:lnTo>
                    <a:pt x="634" y="1061"/>
                  </a:lnTo>
                  <a:lnTo>
                    <a:pt x="640" y="1068"/>
                  </a:lnTo>
                  <a:lnTo>
                    <a:pt x="643" y="1076"/>
                  </a:lnTo>
                  <a:lnTo>
                    <a:pt x="645" y="1083"/>
                  </a:lnTo>
                  <a:lnTo>
                    <a:pt x="646" y="1984"/>
                  </a:lnTo>
                  <a:lnTo>
                    <a:pt x="646" y="1984"/>
                  </a:lnTo>
                  <a:lnTo>
                    <a:pt x="646" y="1985"/>
                  </a:lnTo>
                  <a:lnTo>
                    <a:pt x="646" y="1985"/>
                  </a:lnTo>
                  <a:lnTo>
                    <a:pt x="648" y="1996"/>
                  </a:lnTo>
                  <a:lnTo>
                    <a:pt x="649" y="2005"/>
                  </a:lnTo>
                  <a:lnTo>
                    <a:pt x="651" y="2014"/>
                  </a:lnTo>
                  <a:lnTo>
                    <a:pt x="654" y="2023"/>
                  </a:lnTo>
                  <a:lnTo>
                    <a:pt x="659" y="2033"/>
                  </a:lnTo>
                  <a:lnTo>
                    <a:pt x="663" y="2040"/>
                  </a:lnTo>
                  <a:lnTo>
                    <a:pt x="675" y="2054"/>
                  </a:lnTo>
                  <a:lnTo>
                    <a:pt x="689" y="2066"/>
                  </a:lnTo>
                  <a:lnTo>
                    <a:pt x="698" y="2071"/>
                  </a:lnTo>
                  <a:lnTo>
                    <a:pt x="706" y="2075"/>
                  </a:lnTo>
                  <a:lnTo>
                    <a:pt x="715" y="2078"/>
                  </a:lnTo>
                  <a:lnTo>
                    <a:pt x="724" y="2081"/>
                  </a:lnTo>
                  <a:lnTo>
                    <a:pt x="735" y="2083"/>
                  </a:lnTo>
                  <a:lnTo>
                    <a:pt x="744" y="2083"/>
                  </a:lnTo>
                  <a:lnTo>
                    <a:pt x="744" y="2083"/>
                  </a:lnTo>
                  <a:lnTo>
                    <a:pt x="755" y="2083"/>
                  </a:lnTo>
                  <a:lnTo>
                    <a:pt x="764" y="2081"/>
                  </a:lnTo>
                  <a:lnTo>
                    <a:pt x="773" y="2078"/>
                  </a:lnTo>
                  <a:lnTo>
                    <a:pt x="782" y="2075"/>
                  </a:lnTo>
                  <a:lnTo>
                    <a:pt x="791" y="2071"/>
                  </a:lnTo>
                  <a:lnTo>
                    <a:pt x="799" y="2066"/>
                  </a:lnTo>
                  <a:lnTo>
                    <a:pt x="813" y="2054"/>
                  </a:lnTo>
                  <a:lnTo>
                    <a:pt x="825" y="2040"/>
                  </a:lnTo>
                  <a:lnTo>
                    <a:pt x="829" y="2033"/>
                  </a:lnTo>
                  <a:lnTo>
                    <a:pt x="834" y="2023"/>
                  </a:lnTo>
                  <a:lnTo>
                    <a:pt x="837" y="2014"/>
                  </a:lnTo>
                  <a:lnTo>
                    <a:pt x="840" y="2005"/>
                  </a:lnTo>
                  <a:lnTo>
                    <a:pt x="842" y="1996"/>
                  </a:lnTo>
                  <a:lnTo>
                    <a:pt x="842" y="1985"/>
                  </a:lnTo>
                  <a:lnTo>
                    <a:pt x="842" y="1985"/>
                  </a:lnTo>
                  <a:lnTo>
                    <a:pt x="842" y="1985"/>
                  </a:lnTo>
                  <a:lnTo>
                    <a:pt x="842" y="1985"/>
                  </a:lnTo>
                  <a:lnTo>
                    <a:pt x="842" y="1985"/>
                  </a:lnTo>
                  <a:lnTo>
                    <a:pt x="840" y="400"/>
                  </a:lnTo>
                  <a:lnTo>
                    <a:pt x="840" y="400"/>
                  </a:lnTo>
                  <a:lnTo>
                    <a:pt x="842" y="385"/>
                  </a:lnTo>
                  <a:lnTo>
                    <a:pt x="843" y="371"/>
                  </a:lnTo>
                  <a:lnTo>
                    <a:pt x="845" y="360"/>
                  </a:lnTo>
                  <a:lnTo>
                    <a:pt x="848" y="353"/>
                  </a:lnTo>
                  <a:lnTo>
                    <a:pt x="852" y="346"/>
                  </a:lnTo>
                  <a:lnTo>
                    <a:pt x="857" y="343"/>
                  </a:lnTo>
                  <a:lnTo>
                    <a:pt x="862" y="340"/>
                  </a:lnTo>
                  <a:lnTo>
                    <a:pt x="866" y="340"/>
                  </a:lnTo>
                  <a:lnTo>
                    <a:pt x="871" y="340"/>
                  </a:lnTo>
                  <a:lnTo>
                    <a:pt x="875" y="340"/>
                  </a:lnTo>
                  <a:lnTo>
                    <a:pt x="883" y="345"/>
                  </a:lnTo>
                  <a:lnTo>
                    <a:pt x="890" y="349"/>
                  </a:lnTo>
                  <a:lnTo>
                    <a:pt x="890" y="349"/>
                  </a:lnTo>
                  <a:lnTo>
                    <a:pt x="900" y="357"/>
                  </a:lnTo>
                  <a:lnTo>
                    <a:pt x="909" y="366"/>
                  </a:lnTo>
                  <a:lnTo>
                    <a:pt x="916" y="375"/>
                  </a:lnTo>
                  <a:lnTo>
                    <a:pt x="924" y="388"/>
                  </a:lnTo>
                  <a:lnTo>
                    <a:pt x="932" y="400"/>
                  </a:lnTo>
                  <a:lnTo>
                    <a:pt x="938" y="414"/>
                  </a:lnTo>
                  <a:lnTo>
                    <a:pt x="948" y="446"/>
                  </a:lnTo>
                  <a:lnTo>
                    <a:pt x="956" y="479"/>
                  </a:lnTo>
                  <a:lnTo>
                    <a:pt x="964" y="514"/>
                  </a:lnTo>
                  <a:lnTo>
                    <a:pt x="968" y="552"/>
                  </a:lnTo>
                  <a:lnTo>
                    <a:pt x="971" y="591"/>
                  </a:lnTo>
                  <a:lnTo>
                    <a:pt x="974" y="629"/>
                  </a:lnTo>
                  <a:lnTo>
                    <a:pt x="976" y="665"/>
                  </a:lnTo>
                  <a:lnTo>
                    <a:pt x="977" y="734"/>
                  </a:lnTo>
                  <a:lnTo>
                    <a:pt x="976" y="787"/>
                  </a:lnTo>
                  <a:lnTo>
                    <a:pt x="976" y="821"/>
                  </a:lnTo>
                  <a:lnTo>
                    <a:pt x="976" y="821"/>
                  </a:lnTo>
                  <a:lnTo>
                    <a:pt x="977" y="842"/>
                  </a:lnTo>
                  <a:lnTo>
                    <a:pt x="980" y="861"/>
                  </a:lnTo>
                  <a:lnTo>
                    <a:pt x="985" y="879"/>
                  </a:lnTo>
                  <a:lnTo>
                    <a:pt x="991" y="896"/>
                  </a:lnTo>
                  <a:lnTo>
                    <a:pt x="1000" y="910"/>
                  </a:lnTo>
                  <a:lnTo>
                    <a:pt x="1005" y="916"/>
                  </a:lnTo>
                  <a:lnTo>
                    <a:pt x="1011" y="922"/>
                  </a:lnTo>
                  <a:lnTo>
                    <a:pt x="1017" y="926"/>
                  </a:lnTo>
                  <a:lnTo>
                    <a:pt x="1025" y="931"/>
                  </a:lnTo>
                  <a:lnTo>
                    <a:pt x="1032" y="934"/>
                  </a:lnTo>
                  <a:lnTo>
                    <a:pt x="1041" y="937"/>
                  </a:lnTo>
                  <a:lnTo>
                    <a:pt x="1041" y="937"/>
                  </a:lnTo>
                  <a:lnTo>
                    <a:pt x="1060" y="940"/>
                  </a:lnTo>
                  <a:lnTo>
                    <a:pt x="1075" y="940"/>
                  </a:lnTo>
                  <a:lnTo>
                    <a:pt x="1087" y="939"/>
                  </a:lnTo>
                  <a:lnTo>
                    <a:pt x="1098" y="934"/>
                  </a:lnTo>
                  <a:lnTo>
                    <a:pt x="1106" y="931"/>
                  </a:lnTo>
                  <a:lnTo>
                    <a:pt x="1112" y="926"/>
                  </a:lnTo>
                  <a:lnTo>
                    <a:pt x="1116" y="923"/>
                  </a:lnTo>
                  <a:lnTo>
                    <a:pt x="1116" y="923"/>
                  </a:lnTo>
                  <a:lnTo>
                    <a:pt x="1124" y="914"/>
                  </a:lnTo>
                  <a:lnTo>
                    <a:pt x="1131" y="902"/>
                  </a:lnTo>
                  <a:lnTo>
                    <a:pt x="1138" y="888"/>
                  </a:lnTo>
                  <a:lnTo>
                    <a:pt x="1144" y="873"/>
                  </a:lnTo>
                  <a:lnTo>
                    <a:pt x="1148" y="856"/>
                  </a:lnTo>
                  <a:lnTo>
                    <a:pt x="1151" y="839"/>
                  </a:lnTo>
                  <a:lnTo>
                    <a:pt x="1157" y="803"/>
                  </a:lnTo>
                  <a:lnTo>
                    <a:pt x="1160" y="768"/>
                  </a:lnTo>
                  <a:lnTo>
                    <a:pt x="1162" y="739"/>
                  </a:lnTo>
                  <a:lnTo>
                    <a:pt x="1162" y="711"/>
                  </a:lnTo>
                  <a:lnTo>
                    <a:pt x="1162" y="711"/>
                  </a:lnTo>
                  <a:lnTo>
                    <a:pt x="1162" y="671"/>
                  </a:lnTo>
                  <a:lnTo>
                    <a:pt x="1162" y="635"/>
                  </a:lnTo>
                  <a:lnTo>
                    <a:pt x="1159" y="568"/>
                  </a:lnTo>
                  <a:lnTo>
                    <a:pt x="1153" y="508"/>
                  </a:lnTo>
                  <a:lnTo>
                    <a:pt x="1145" y="458"/>
                  </a:lnTo>
                  <a:lnTo>
                    <a:pt x="1138" y="418"/>
                  </a:lnTo>
                  <a:lnTo>
                    <a:pt x="1130" y="389"/>
                  </a:lnTo>
                  <a:lnTo>
                    <a:pt x="1124" y="365"/>
                  </a:lnTo>
                  <a:lnTo>
                    <a:pt x="1124" y="365"/>
                  </a:lnTo>
                  <a:close/>
                </a:path>
              </a:pathLst>
            </a:custGeom>
            <a:solidFill>
              <a:srgbClr val="313C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grpSp>
      <p:sp>
        <p:nvSpPr>
          <p:cNvPr id="16" name="矩形 15"/>
          <p:cNvSpPr/>
          <p:nvPr/>
        </p:nvSpPr>
        <p:spPr>
          <a:xfrm>
            <a:off x="3327571" y="3068960"/>
            <a:ext cx="3816424" cy="1644908"/>
          </a:xfrm>
          <a:prstGeom prst="rect">
            <a:avLst/>
          </a:prstGeom>
          <a:solidFill>
            <a:schemeClr val="bg1"/>
          </a:solidFill>
          <a:ln w="190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30000"/>
              </a:lnSpc>
              <a:buClr>
                <a:srgbClr val="2D3A4B"/>
              </a:buClr>
              <a:buFont typeface="Arial" panose="020B0604020202020204" pitchFamily="34" charset="0"/>
              <a:buChar char="•"/>
            </a:pPr>
            <a:endParaRPr lang="en-US" altLang="zh-CN" sz="600" dirty="0" smtClean="0">
              <a:solidFill>
                <a:srgbClr val="2D3A4B"/>
              </a:solidFill>
              <a:latin typeface="微软雅黑" panose="020B0503020204020204" pitchFamily="34" charset="-122"/>
              <a:ea typeface="微软雅黑" panose="020B0503020204020204" pitchFamily="34" charset="-122"/>
            </a:endParaRPr>
          </a:p>
          <a:p>
            <a:pPr marL="285750" indent="-285750">
              <a:lnSpc>
                <a:spcPct val="130000"/>
              </a:lnSpc>
              <a:buClr>
                <a:srgbClr val="2D3A4B"/>
              </a:buClr>
              <a:buFont typeface="Arial" panose="020B0604020202020204" pitchFamily="34" charset="0"/>
              <a:buChar char="•"/>
            </a:pPr>
            <a:r>
              <a:rPr lang="zh-CN" altLang="en-US" sz="1300" dirty="0" smtClean="0">
                <a:solidFill>
                  <a:srgbClr val="2D3A4B"/>
                </a:solidFill>
                <a:latin typeface="微软雅黑" panose="020B0503020204020204" pitchFamily="34" charset="-122"/>
                <a:ea typeface="微软雅黑" panose="020B0503020204020204" pitchFamily="34" charset="-122"/>
              </a:rPr>
              <a:t>基本法第二十四条所指的</a:t>
            </a:r>
            <a:r>
              <a:rPr lang="zh-CN" altLang="zh-CN" sz="1300" dirty="0" smtClean="0">
                <a:solidFill>
                  <a:srgbClr val="ED7D31"/>
                </a:solidFill>
                <a:latin typeface="微软雅黑" panose="020B0503020204020204" pitchFamily="34" charset="-122"/>
                <a:ea typeface="微软雅黑" panose="020B0503020204020204" pitchFamily="34" charset="-122"/>
              </a:rPr>
              <a:t>香港</a:t>
            </a:r>
            <a:r>
              <a:rPr lang="zh-CN" altLang="zh-CN" sz="1300" dirty="0">
                <a:solidFill>
                  <a:srgbClr val="ED7D31"/>
                </a:solidFill>
                <a:latin typeface="微软雅黑" panose="020B0503020204020204" pitchFamily="34" charset="-122"/>
                <a:ea typeface="微软雅黑" panose="020B0503020204020204" pitchFamily="34" charset="-122"/>
              </a:rPr>
              <a:t>居民所生子女</a:t>
            </a:r>
            <a:r>
              <a:rPr lang="zh-CN" altLang="zh-CN" sz="1300" dirty="0">
                <a:solidFill>
                  <a:srgbClr val="2D3A4B"/>
                </a:solidFill>
                <a:latin typeface="微软雅黑" panose="020B0503020204020204" pitchFamily="34" charset="-122"/>
                <a:ea typeface="微软雅黑" panose="020B0503020204020204" pitchFamily="34" charset="-122"/>
              </a:rPr>
              <a:t>，包括在其父或母成为香港永久性居民之前或之后所生的子女，以及婚生或</a:t>
            </a:r>
            <a:r>
              <a:rPr lang="zh-CN" altLang="zh-CN" sz="1300" dirty="0" smtClean="0">
                <a:solidFill>
                  <a:srgbClr val="2D3A4B"/>
                </a:solidFill>
                <a:latin typeface="微软雅黑" panose="020B0503020204020204" pitchFamily="34" charset="-122"/>
                <a:ea typeface="微软雅黑" panose="020B0503020204020204" pitchFamily="34" charset="-122"/>
              </a:rPr>
              <a:t>非婚生子女</a:t>
            </a:r>
            <a:endParaRPr lang="en-US" altLang="zh-CN" sz="1300" dirty="0" smtClean="0">
              <a:solidFill>
                <a:srgbClr val="2D3A4B"/>
              </a:solidFill>
              <a:latin typeface="微软雅黑" panose="020B0503020204020204" pitchFamily="34" charset="-122"/>
              <a:ea typeface="微软雅黑" panose="020B0503020204020204" pitchFamily="34" charset="-122"/>
            </a:endParaRPr>
          </a:p>
          <a:p>
            <a:pPr marL="285750" indent="-285750">
              <a:lnSpc>
                <a:spcPct val="130000"/>
              </a:lnSpc>
              <a:buClr>
                <a:srgbClr val="2D3A4B"/>
              </a:buClr>
              <a:buFont typeface="Arial" panose="020B0604020202020204" pitchFamily="34" charset="0"/>
              <a:buChar char="•"/>
            </a:pPr>
            <a:r>
              <a:rPr lang="zh-CN" altLang="en-US" sz="1300" dirty="0">
                <a:solidFill>
                  <a:srgbClr val="2D3A4B"/>
                </a:solidFill>
                <a:latin typeface="微软雅黑" panose="020B0503020204020204" pitchFamily="34" charset="-122"/>
                <a:ea typeface="微软雅黑" panose="020B0503020204020204" pitchFamily="34" charset="-122"/>
              </a:rPr>
              <a:t>基本法第二十二条第四款中对“中国其他地区的人”</a:t>
            </a:r>
            <a:r>
              <a:rPr lang="zh-CN" altLang="en-US" sz="1300" dirty="0">
                <a:solidFill>
                  <a:srgbClr val="ED7D31"/>
                </a:solidFill>
                <a:latin typeface="微软雅黑" panose="020B0503020204020204" pitchFamily="34" charset="-122"/>
                <a:ea typeface="微软雅黑" panose="020B0503020204020204" pitchFamily="34" charset="-122"/>
              </a:rPr>
              <a:t>进入香港的</a:t>
            </a:r>
            <a:r>
              <a:rPr lang="zh-CN" altLang="en-US" sz="1300" dirty="0" smtClean="0">
                <a:solidFill>
                  <a:srgbClr val="ED7D31"/>
                </a:solidFill>
                <a:latin typeface="微软雅黑" panose="020B0503020204020204" pitchFamily="34" charset="-122"/>
                <a:ea typeface="微软雅黑" panose="020B0503020204020204" pitchFamily="34" charset="-122"/>
              </a:rPr>
              <a:t>限制</a:t>
            </a:r>
            <a:r>
              <a:rPr lang="zh-CN" altLang="en-US" sz="1300" dirty="0" smtClean="0">
                <a:solidFill>
                  <a:srgbClr val="2D3A4B"/>
                </a:solidFill>
                <a:latin typeface="微软雅黑" panose="020B0503020204020204" pitchFamily="34" charset="-122"/>
                <a:ea typeface="微软雅黑" panose="020B0503020204020204" pitchFamily="34" charset="-122"/>
              </a:rPr>
              <a:t>不适用上述人士</a:t>
            </a:r>
            <a:endParaRPr lang="zh-CN" altLang="en-US" sz="1300" dirty="0">
              <a:solidFill>
                <a:srgbClr val="2D3A4B"/>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3399579" y="2864210"/>
            <a:ext cx="1080120" cy="369332"/>
          </a:xfrm>
          <a:prstGeom prst="rect">
            <a:avLst/>
          </a:prstGeom>
          <a:solidFill>
            <a:srgbClr val="ED7D31"/>
          </a:solidFill>
          <a:effectLst>
            <a:outerShdw blurRad="50800" dist="38100" dir="2700000" algn="tl" rotWithShape="0">
              <a:prstClr val="black">
                <a:alpha val="40000"/>
              </a:prstClr>
            </a:outerShdw>
          </a:effectLst>
        </p:spPr>
        <p:txBody>
          <a:bodyPr wrap="square" rtlCol="0">
            <a:spAutoFit/>
          </a:bodyPr>
          <a:lstStyle/>
          <a:p>
            <a:pPr algn="r">
              <a:spcBef>
                <a:spcPts val="1800"/>
              </a:spcBef>
              <a:spcAft>
                <a:spcPts val="1200"/>
              </a:spcAft>
            </a:pPr>
            <a:r>
              <a:rPr lang="en-US" altLang="zh-CN" spc="-150" dirty="0" smtClean="0">
                <a:solidFill>
                  <a:schemeClr val="bg1"/>
                </a:solidFill>
                <a:latin typeface="微软雅黑" panose="020B0503020204020204" pitchFamily="34" charset="-122"/>
                <a:ea typeface="微软雅黑" panose="020B0503020204020204" pitchFamily="34" charset="-122"/>
              </a:rPr>
              <a:t>1999.1.29</a:t>
            </a:r>
            <a:endParaRPr lang="zh-CN" altLang="en-US" spc="-150" dirty="0">
              <a:solidFill>
                <a:schemeClr val="bg1"/>
              </a:solidFill>
              <a:latin typeface="微软雅黑" panose="020B0503020204020204" pitchFamily="34" charset="-122"/>
              <a:ea typeface="微软雅黑" panose="020B0503020204020204" pitchFamily="34" charset="-122"/>
            </a:endParaRPr>
          </a:p>
        </p:txBody>
      </p:sp>
      <p:sp>
        <p:nvSpPr>
          <p:cNvPr id="4" name="内容占位符 3"/>
          <p:cNvSpPr>
            <a:spLocks noGrp="1"/>
          </p:cNvSpPr>
          <p:nvPr>
            <p:ph sz="quarter" idx="10"/>
          </p:nvPr>
        </p:nvSpPr>
        <p:spPr/>
        <p:txBody>
          <a:bodyPr/>
          <a:lstStyle/>
          <a:p>
            <a:r>
              <a:rPr lang="en-US" altLang="zh-CN" dirty="0" smtClean="0">
                <a:solidFill>
                  <a:srgbClr val="EB4538"/>
                </a:solidFill>
              </a:rPr>
              <a:t>2   </a:t>
            </a:r>
            <a:r>
              <a:rPr lang="zh-CN" altLang="en-US" dirty="0" smtClean="0"/>
              <a:t>全国人大常委会五次释法</a:t>
            </a:r>
            <a:endParaRPr lang="zh-CN" altLang="en-US" dirty="0">
              <a:solidFill>
                <a:srgbClr val="EB4538"/>
              </a:solidFill>
            </a:endParaRPr>
          </a:p>
        </p:txBody>
      </p:sp>
      <p:sp>
        <p:nvSpPr>
          <p:cNvPr id="6" name="燕尾形 5"/>
          <p:cNvSpPr/>
          <p:nvPr/>
        </p:nvSpPr>
        <p:spPr>
          <a:xfrm>
            <a:off x="35496" y="2060848"/>
            <a:ext cx="1631032" cy="403102"/>
          </a:xfrm>
          <a:prstGeom prst="chevron">
            <a:avLst/>
          </a:prstGeom>
          <a:solidFill>
            <a:srgbClr val="2D3A4B"/>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smtClean="0">
                <a:latin typeface="Microsoft YaHei" charset="-122"/>
                <a:ea typeface="Microsoft YaHei" charset="-122"/>
                <a:cs typeface="Microsoft YaHei" charset="-122"/>
              </a:rPr>
              <a:t>第一次释法</a:t>
            </a:r>
            <a:endParaRPr kumimoji="1" lang="zh-CN" altLang="en-US" sz="1600" dirty="0">
              <a:latin typeface="Microsoft YaHei" charset="-122"/>
              <a:ea typeface="Microsoft YaHei" charset="-122"/>
              <a:cs typeface="Microsoft YaHei" charset="-122"/>
            </a:endParaRPr>
          </a:p>
        </p:txBody>
      </p:sp>
      <p:sp>
        <p:nvSpPr>
          <p:cNvPr id="5" name="燕尾形 4"/>
          <p:cNvSpPr/>
          <p:nvPr/>
        </p:nvSpPr>
        <p:spPr>
          <a:xfrm>
            <a:off x="1547664" y="2060848"/>
            <a:ext cx="3456384" cy="403102"/>
          </a:xfrm>
          <a:prstGeom prst="chevron">
            <a:avLst/>
          </a:prstGeom>
          <a:solidFill>
            <a:srgbClr val="ED7D3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smtClean="0">
                <a:latin typeface="Microsoft YaHei" charset="-122"/>
                <a:ea typeface="Microsoft YaHei" charset="-122"/>
                <a:cs typeface="Microsoft YaHei" charset="-122"/>
              </a:rPr>
              <a:t>解决</a:t>
            </a:r>
            <a:r>
              <a:rPr kumimoji="1" lang="zh-CN" altLang="en-US" sz="1600" dirty="0">
                <a:latin typeface="Microsoft YaHei" charset="-122"/>
                <a:ea typeface="Microsoft YaHei" charset="-122"/>
                <a:cs typeface="Microsoft YaHei" charset="-122"/>
              </a:rPr>
              <a:t>港人在内地子女居港权争议</a:t>
            </a:r>
          </a:p>
        </p:txBody>
      </p:sp>
      <p:grpSp>
        <p:nvGrpSpPr>
          <p:cNvPr id="139" name="组合 138"/>
          <p:cNvGrpSpPr/>
          <p:nvPr/>
        </p:nvGrpSpPr>
        <p:grpSpPr>
          <a:xfrm>
            <a:off x="179513" y="2864210"/>
            <a:ext cx="3096344" cy="3133271"/>
            <a:chOff x="179513" y="2864210"/>
            <a:chExt cx="3096344" cy="3133271"/>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80" y="2864210"/>
              <a:ext cx="2806866" cy="1849658"/>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10" name="文本框 9"/>
            <p:cNvSpPr txBox="1"/>
            <p:nvPr/>
          </p:nvSpPr>
          <p:spPr>
            <a:xfrm>
              <a:off x="179513" y="4797152"/>
              <a:ext cx="3096344" cy="1200329"/>
            </a:xfrm>
            <a:prstGeom prst="rect">
              <a:avLst/>
            </a:prstGeom>
            <a:noFill/>
          </p:spPr>
          <p:txBody>
            <a:bodyPr wrap="square" rtlCol="0">
              <a:spAutoFit/>
            </a:bodyPr>
            <a:lstStyle/>
            <a:p>
              <a:pPr>
                <a:lnSpc>
                  <a:spcPct val="150000"/>
                </a:lnSpc>
                <a:buClr>
                  <a:srgbClr val="ED7D31"/>
                </a:buClr>
              </a:pPr>
              <a:r>
                <a:rPr lang="zh-CN" altLang="en-US" sz="1600" dirty="0">
                  <a:latin typeface="微软雅黑" panose="020B0503020204020204" pitchFamily="34" charset="-122"/>
                  <a:ea typeface="微软雅黑" panose="020B0503020204020204" pitchFamily="34" charset="-122"/>
                </a:rPr>
                <a:t>香港</a:t>
              </a:r>
              <a:r>
                <a:rPr lang="zh-CN" altLang="en-US" sz="1600" dirty="0" smtClean="0">
                  <a:latin typeface="微软雅黑" panose="020B0503020204020204" pitchFamily="34" charset="-122"/>
                  <a:ea typeface="微软雅黑" panose="020B0503020204020204" pitchFamily="34" charset="-122"/>
                </a:rPr>
                <a:t>回归</a:t>
              </a:r>
              <a:r>
                <a:rPr lang="zh-CN" altLang="en-US" sz="1600" dirty="0">
                  <a:latin typeface="微软雅黑" panose="020B0503020204020204" pitchFamily="34" charset="-122"/>
                  <a:ea typeface="微软雅黑" panose="020B0503020204020204" pitchFamily="34" charset="-122"/>
                </a:rPr>
                <a:t>后</a:t>
              </a:r>
              <a:r>
                <a:rPr lang="zh-CN" altLang="en-US" sz="1600" dirty="0" smtClean="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大量香港居民在内地所生子女的</a:t>
              </a:r>
              <a:r>
                <a:rPr lang="zh-CN" altLang="en-US" sz="1600" b="1" dirty="0">
                  <a:solidFill>
                    <a:srgbClr val="ED7D31"/>
                  </a:solidFill>
                  <a:latin typeface="微软雅黑" panose="020B0503020204020204" pitchFamily="34" charset="-122"/>
                  <a:ea typeface="微软雅黑" panose="020B0503020204020204" pitchFamily="34" charset="-122"/>
                </a:rPr>
                <a:t>香港居留权</a:t>
              </a:r>
              <a:r>
                <a:rPr lang="zh-CN" altLang="en-US" sz="1600" dirty="0">
                  <a:latin typeface="微软雅黑" panose="020B0503020204020204" pitchFamily="34" charset="-122"/>
                  <a:ea typeface="微软雅黑" panose="020B0503020204020204" pitchFamily="34" charset="-122"/>
                </a:rPr>
                <a:t>问题引起香港社会广泛</a:t>
              </a:r>
              <a:r>
                <a:rPr lang="zh-CN" altLang="en-US" sz="1600" dirty="0" smtClean="0">
                  <a:latin typeface="微软雅黑" panose="020B0503020204020204" pitchFamily="34" charset="-122"/>
                  <a:ea typeface="微软雅黑" panose="020B0503020204020204" pitchFamily="34" charset="-122"/>
                </a:rPr>
                <a:t>关注</a:t>
              </a:r>
              <a:endParaRPr lang="zh-CN" altLang="en-US" sz="1600" dirty="0">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4479699" y="2864210"/>
            <a:ext cx="1944216" cy="369332"/>
            <a:chOff x="3275856" y="2924944"/>
            <a:chExt cx="1944216" cy="369332"/>
          </a:xfrm>
        </p:grpSpPr>
        <p:sp>
          <p:nvSpPr>
            <p:cNvPr id="12" name="文本框 11"/>
            <p:cNvSpPr txBox="1"/>
            <p:nvPr/>
          </p:nvSpPr>
          <p:spPr>
            <a:xfrm>
              <a:off x="3275856" y="2924944"/>
              <a:ext cx="1944216" cy="369332"/>
            </a:xfrm>
            <a:prstGeom prst="rect">
              <a:avLst/>
            </a:prstGeom>
            <a:solidFill>
              <a:srgbClr val="2D3A4B"/>
            </a:solidFill>
            <a:effectLst>
              <a:outerShdw blurRad="50800" dist="38100" dir="2700000" algn="tl" rotWithShape="0">
                <a:prstClr val="black">
                  <a:alpha val="40000"/>
                </a:prstClr>
              </a:outerShdw>
            </a:effectLst>
          </p:spPr>
          <p:txBody>
            <a:bodyPr wrap="square" rtlCol="0">
              <a:spAutoFit/>
            </a:bodyPr>
            <a:lstStyle/>
            <a:p>
              <a:pPr algn="r"/>
              <a:r>
                <a:rPr lang="zh-CN" altLang="en-US" dirty="0" smtClean="0">
                  <a:solidFill>
                    <a:srgbClr val="ED7D31"/>
                  </a:solidFill>
                  <a:latin typeface="微软雅黑" panose="020B0503020204020204" pitchFamily="34" charset="-122"/>
                  <a:ea typeface="微软雅黑" panose="020B0503020204020204" pitchFamily="34" charset="-122"/>
                </a:rPr>
                <a:t>香港终审法院</a:t>
              </a:r>
              <a:endParaRPr lang="zh-CN" altLang="en-US" dirty="0">
                <a:solidFill>
                  <a:srgbClr val="ED7D31"/>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rotWithShape="1">
            <a:blip r:embed="rId3" cstate="print">
              <a:clrChange>
                <a:clrFrom>
                  <a:srgbClr val="F2F4F3"/>
                </a:clrFrom>
                <a:clrTo>
                  <a:srgbClr val="F2F4F3">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l="69014" t="70999" r="6691" b="10101"/>
            <a:stretch/>
          </p:blipFill>
          <p:spPr>
            <a:xfrm>
              <a:off x="3347864" y="2965594"/>
              <a:ext cx="368041" cy="288032"/>
            </a:xfrm>
            <a:prstGeom prst="rect">
              <a:avLst/>
            </a:prstGeom>
          </p:spPr>
        </p:pic>
      </p:grpSp>
      <p:sp>
        <p:nvSpPr>
          <p:cNvPr id="15" name="文本框 14"/>
          <p:cNvSpPr txBox="1"/>
          <p:nvPr/>
        </p:nvSpPr>
        <p:spPr>
          <a:xfrm>
            <a:off x="6423915" y="2864210"/>
            <a:ext cx="648072" cy="369332"/>
          </a:xfrm>
          <a:prstGeom prst="rect">
            <a:avLst/>
          </a:prstGeom>
          <a:solidFill>
            <a:srgbClr val="ED7D31"/>
          </a:solidFill>
          <a:effectLst>
            <a:outerShdw blurRad="50800" dist="38100" dir="2700000" algn="tl" rotWithShape="0">
              <a:prstClr val="black">
                <a:alpha val="40000"/>
              </a:prstClr>
            </a:outerShdw>
          </a:effectLst>
        </p:spPr>
        <p:txBody>
          <a:bodyPr wrap="square" rtlCol="0">
            <a:spAutoFit/>
          </a:bodyPr>
          <a:lstStyle/>
          <a:p>
            <a:pPr algn="r"/>
            <a:r>
              <a:rPr lang="zh-CN" altLang="en-US" dirty="0" smtClean="0">
                <a:solidFill>
                  <a:schemeClr val="bg1"/>
                </a:solidFill>
                <a:latin typeface="微软雅黑" panose="020B0503020204020204" pitchFamily="34" charset="-122"/>
                <a:ea typeface="微软雅黑" panose="020B0503020204020204" pitchFamily="34" charset="-122"/>
              </a:rPr>
              <a:t>裁定</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8" name="右箭头 17"/>
          <p:cNvSpPr/>
          <p:nvPr/>
        </p:nvSpPr>
        <p:spPr>
          <a:xfrm>
            <a:off x="7143995" y="3645024"/>
            <a:ext cx="331826" cy="432048"/>
          </a:xfrm>
          <a:prstGeom prst="rightArrow">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6" name="组合 125"/>
          <p:cNvGrpSpPr/>
          <p:nvPr/>
        </p:nvGrpSpPr>
        <p:grpSpPr>
          <a:xfrm>
            <a:off x="7534409" y="2864210"/>
            <a:ext cx="1430080" cy="1034314"/>
            <a:chOff x="7640130" y="2716062"/>
            <a:chExt cx="1279849" cy="925659"/>
          </a:xfrm>
        </p:grpSpPr>
        <p:grpSp>
          <p:nvGrpSpPr>
            <p:cNvPr id="27" name="그룹 463"/>
            <p:cNvGrpSpPr/>
            <p:nvPr/>
          </p:nvGrpSpPr>
          <p:grpSpPr>
            <a:xfrm>
              <a:off x="7640130" y="2716062"/>
              <a:ext cx="181679" cy="417768"/>
              <a:chOff x="4362451" y="2873375"/>
              <a:chExt cx="922338" cy="2120901"/>
            </a:xfrm>
            <a:solidFill>
              <a:srgbClr val="313C4B"/>
            </a:solidFill>
            <a:effectLst/>
          </p:grpSpPr>
          <p:sp>
            <p:nvSpPr>
              <p:cNvPr id="34" name="Freeform 6"/>
              <p:cNvSpPr>
                <a:spLocks/>
              </p:cNvSpPr>
              <p:nvPr/>
            </p:nvSpPr>
            <p:spPr bwMode="auto">
              <a:xfrm>
                <a:off x="4629151" y="2873375"/>
                <a:ext cx="387350" cy="385763"/>
              </a:xfrm>
              <a:custGeom>
                <a:avLst/>
                <a:gdLst>
                  <a:gd name="T0" fmla="*/ 486 w 486"/>
                  <a:gd name="T1" fmla="*/ 243 h 487"/>
                  <a:gd name="T2" fmla="*/ 482 w 486"/>
                  <a:gd name="T3" fmla="*/ 291 h 487"/>
                  <a:gd name="T4" fmla="*/ 468 w 486"/>
                  <a:gd name="T5" fmla="*/ 337 h 487"/>
                  <a:gd name="T6" fmla="*/ 445 w 486"/>
                  <a:gd name="T7" fmla="*/ 380 h 487"/>
                  <a:gd name="T8" fmla="*/ 416 w 486"/>
                  <a:gd name="T9" fmla="*/ 415 h 487"/>
                  <a:gd name="T10" fmla="*/ 380 w 486"/>
                  <a:gd name="T11" fmla="*/ 446 h 487"/>
                  <a:gd name="T12" fmla="*/ 338 w 486"/>
                  <a:gd name="T13" fmla="*/ 467 h 487"/>
                  <a:gd name="T14" fmla="*/ 293 w 486"/>
                  <a:gd name="T15" fmla="*/ 482 h 487"/>
                  <a:gd name="T16" fmla="*/ 244 w 486"/>
                  <a:gd name="T17" fmla="*/ 487 h 487"/>
                  <a:gd name="T18" fmla="*/ 219 w 486"/>
                  <a:gd name="T19" fmla="*/ 485 h 487"/>
                  <a:gd name="T20" fmla="*/ 171 w 486"/>
                  <a:gd name="T21" fmla="*/ 476 h 487"/>
                  <a:gd name="T22" fmla="*/ 128 w 486"/>
                  <a:gd name="T23" fmla="*/ 458 h 487"/>
                  <a:gd name="T24" fmla="*/ 88 w 486"/>
                  <a:gd name="T25" fmla="*/ 430 h 487"/>
                  <a:gd name="T26" fmla="*/ 56 w 486"/>
                  <a:gd name="T27" fmla="*/ 398 h 487"/>
                  <a:gd name="T28" fmla="*/ 30 w 486"/>
                  <a:gd name="T29" fmla="*/ 359 h 487"/>
                  <a:gd name="T30" fmla="*/ 10 w 486"/>
                  <a:gd name="T31" fmla="*/ 316 h 487"/>
                  <a:gd name="T32" fmla="*/ 1 w 486"/>
                  <a:gd name="T33" fmla="*/ 269 h 487"/>
                  <a:gd name="T34" fmla="*/ 0 w 486"/>
                  <a:gd name="T35" fmla="*/ 243 h 487"/>
                  <a:gd name="T36" fmla="*/ 6 w 486"/>
                  <a:gd name="T37" fmla="*/ 194 h 487"/>
                  <a:gd name="T38" fmla="*/ 20 w 486"/>
                  <a:gd name="T39" fmla="*/ 148 h 487"/>
                  <a:gd name="T40" fmla="*/ 43 w 486"/>
                  <a:gd name="T41" fmla="*/ 107 h 487"/>
                  <a:gd name="T42" fmla="*/ 71 w 486"/>
                  <a:gd name="T43" fmla="*/ 70 h 487"/>
                  <a:gd name="T44" fmla="*/ 108 w 486"/>
                  <a:gd name="T45" fmla="*/ 41 h 487"/>
                  <a:gd name="T46" fmla="*/ 149 w 486"/>
                  <a:gd name="T47" fmla="*/ 18 h 487"/>
                  <a:gd name="T48" fmla="*/ 195 w 486"/>
                  <a:gd name="T49" fmla="*/ 5 h 487"/>
                  <a:gd name="T50" fmla="*/ 244 w 486"/>
                  <a:gd name="T51" fmla="*/ 0 h 487"/>
                  <a:gd name="T52" fmla="*/ 268 w 486"/>
                  <a:gd name="T53" fmla="*/ 2 h 487"/>
                  <a:gd name="T54" fmla="*/ 316 w 486"/>
                  <a:gd name="T55" fmla="*/ 11 h 487"/>
                  <a:gd name="T56" fmla="*/ 360 w 486"/>
                  <a:gd name="T57" fmla="*/ 29 h 487"/>
                  <a:gd name="T58" fmla="*/ 398 w 486"/>
                  <a:gd name="T59" fmla="*/ 55 h 487"/>
                  <a:gd name="T60" fmla="*/ 431 w 486"/>
                  <a:gd name="T61" fmla="*/ 89 h 487"/>
                  <a:gd name="T62" fmla="*/ 457 w 486"/>
                  <a:gd name="T63" fmla="*/ 127 h 487"/>
                  <a:gd name="T64" fmla="*/ 476 w 486"/>
                  <a:gd name="T65" fmla="*/ 171 h 487"/>
                  <a:gd name="T66" fmla="*/ 486 w 486"/>
                  <a:gd name="T67" fmla="*/ 218 h 487"/>
                  <a:gd name="T68" fmla="*/ 486 w 486"/>
                  <a:gd name="T69" fmla="*/ 24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7">
                    <a:moveTo>
                      <a:pt x="486" y="243"/>
                    </a:moveTo>
                    <a:lnTo>
                      <a:pt x="486" y="243"/>
                    </a:lnTo>
                    <a:lnTo>
                      <a:pt x="486" y="269"/>
                    </a:lnTo>
                    <a:lnTo>
                      <a:pt x="482" y="291"/>
                    </a:lnTo>
                    <a:lnTo>
                      <a:pt x="476" y="316"/>
                    </a:lnTo>
                    <a:lnTo>
                      <a:pt x="468" y="337"/>
                    </a:lnTo>
                    <a:lnTo>
                      <a:pt x="457" y="359"/>
                    </a:lnTo>
                    <a:lnTo>
                      <a:pt x="445" y="380"/>
                    </a:lnTo>
                    <a:lnTo>
                      <a:pt x="431" y="398"/>
                    </a:lnTo>
                    <a:lnTo>
                      <a:pt x="416" y="415"/>
                    </a:lnTo>
                    <a:lnTo>
                      <a:pt x="398" y="430"/>
                    </a:lnTo>
                    <a:lnTo>
                      <a:pt x="380" y="446"/>
                    </a:lnTo>
                    <a:lnTo>
                      <a:pt x="360" y="458"/>
                    </a:lnTo>
                    <a:lnTo>
                      <a:pt x="338" y="467"/>
                    </a:lnTo>
                    <a:lnTo>
                      <a:pt x="316" y="476"/>
                    </a:lnTo>
                    <a:lnTo>
                      <a:pt x="293" y="482"/>
                    </a:lnTo>
                    <a:lnTo>
                      <a:pt x="268" y="485"/>
                    </a:lnTo>
                    <a:lnTo>
                      <a:pt x="244" y="487"/>
                    </a:lnTo>
                    <a:lnTo>
                      <a:pt x="244" y="487"/>
                    </a:lnTo>
                    <a:lnTo>
                      <a:pt x="219" y="485"/>
                    </a:lnTo>
                    <a:lnTo>
                      <a:pt x="195" y="482"/>
                    </a:lnTo>
                    <a:lnTo>
                      <a:pt x="171" y="476"/>
                    </a:lnTo>
                    <a:lnTo>
                      <a:pt x="149" y="467"/>
                    </a:lnTo>
                    <a:lnTo>
                      <a:pt x="128" y="458"/>
                    </a:lnTo>
                    <a:lnTo>
                      <a:pt x="108" y="446"/>
                    </a:lnTo>
                    <a:lnTo>
                      <a:pt x="88" y="430"/>
                    </a:lnTo>
                    <a:lnTo>
                      <a:pt x="71" y="415"/>
                    </a:lnTo>
                    <a:lnTo>
                      <a:pt x="56" y="398"/>
                    </a:lnTo>
                    <a:lnTo>
                      <a:pt x="43" y="380"/>
                    </a:lnTo>
                    <a:lnTo>
                      <a:pt x="30" y="359"/>
                    </a:lnTo>
                    <a:lnTo>
                      <a:pt x="20" y="337"/>
                    </a:lnTo>
                    <a:lnTo>
                      <a:pt x="10" y="316"/>
                    </a:lnTo>
                    <a:lnTo>
                      <a:pt x="6" y="291"/>
                    </a:lnTo>
                    <a:lnTo>
                      <a:pt x="1" y="269"/>
                    </a:lnTo>
                    <a:lnTo>
                      <a:pt x="0" y="243"/>
                    </a:lnTo>
                    <a:lnTo>
                      <a:pt x="0" y="243"/>
                    </a:lnTo>
                    <a:lnTo>
                      <a:pt x="1" y="218"/>
                    </a:lnTo>
                    <a:lnTo>
                      <a:pt x="6" y="194"/>
                    </a:lnTo>
                    <a:lnTo>
                      <a:pt x="10" y="171"/>
                    </a:lnTo>
                    <a:lnTo>
                      <a:pt x="20" y="148"/>
                    </a:lnTo>
                    <a:lnTo>
                      <a:pt x="30" y="127"/>
                    </a:lnTo>
                    <a:lnTo>
                      <a:pt x="43" y="107"/>
                    </a:lnTo>
                    <a:lnTo>
                      <a:pt x="56" y="89"/>
                    </a:lnTo>
                    <a:lnTo>
                      <a:pt x="71" y="70"/>
                    </a:lnTo>
                    <a:lnTo>
                      <a:pt x="88" y="55"/>
                    </a:lnTo>
                    <a:lnTo>
                      <a:pt x="108" y="41"/>
                    </a:lnTo>
                    <a:lnTo>
                      <a:pt x="128" y="29"/>
                    </a:lnTo>
                    <a:lnTo>
                      <a:pt x="149" y="18"/>
                    </a:lnTo>
                    <a:lnTo>
                      <a:pt x="171" y="11"/>
                    </a:lnTo>
                    <a:lnTo>
                      <a:pt x="195" y="5"/>
                    </a:lnTo>
                    <a:lnTo>
                      <a:pt x="219" y="2"/>
                    </a:lnTo>
                    <a:lnTo>
                      <a:pt x="244" y="0"/>
                    </a:lnTo>
                    <a:lnTo>
                      <a:pt x="244" y="0"/>
                    </a:lnTo>
                    <a:lnTo>
                      <a:pt x="268" y="2"/>
                    </a:lnTo>
                    <a:lnTo>
                      <a:pt x="293" y="5"/>
                    </a:lnTo>
                    <a:lnTo>
                      <a:pt x="316" y="11"/>
                    </a:lnTo>
                    <a:lnTo>
                      <a:pt x="338" y="18"/>
                    </a:lnTo>
                    <a:lnTo>
                      <a:pt x="360" y="29"/>
                    </a:lnTo>
                    <a:lnTo>
                      <a:pt x="380" y="41"/>
                    </a:lnTo>
                    <a:lnTo>
                      <a:pt x="398" y="55"/>
                    </a:lnTo>
                    <a:lnTo>
                      <a:pt x="416" y="70"/>
                    </a:lnTo>
                    <a:lnTo>
                      <a:pt x="431" y="89"/>
                    </a:lnTo>
                    <a:lnTo>
                      <a:pt x="445" y="107"/>
                    </a:lnTo>
                    <a:lnTo>
                      <a:pt x="457" y="127"/>
                    </a:lnTo>
                    <a:lnTo>
                      <a:pt x="468" y="148"/>
                    </a:lnTo>
                    <a:lnTo>
                      <a:pt x="476" y="171"/>
                    </a:lnTo>
                    <a:lnTo>
                      <a:pt x="482" y="194"/>
                    </a:lnTo>
                    <a:lnTo>
                      <a:pt x="486" y="218"/>
                    </a:lnTo>
                    <a:lnTo>
                      <a:pt x="486" y="243"/>
                    </a:lnTo>
                    <a:lnTo>
                      <a:pt x="486"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sp>
            <p:nvSpPr>
              <p:cNvPr id="35" name="Freeform 8"/>
              <p:cNvSpPr>
                <a:spLocks/>
              </p:cNvSpPr>
              <p:nvPr/>
            </p:nvSpPr>
            <p:spPr bwMode="auto">
              <a:xfrm>
                <a:off x="4362451" y="3341688"/>
                <a:ext cx="922338" cy="1652588"/>
              </a:xfrm>
              <a:custGeom>
                <a:avLst/>
                <a:gdLst>
                  <a:gd name="T0" fmla="*/ 1084 w 1162"/>
                  <a:gd name="T1" fmla="*/ 273 h 2083"/>
                  <a:gd name="T2" fmla="*/ 996 w 1162"/>
                  <a:gd name="T3" fmla="*/ 157 h 2083"/>
                  <a:gd name="T4" fmla="*/ 890 w 1162"/>
                  <a:gd name="T5" fmla="*/ 79 h 2083"/>
                  <a:gd name="T6" fmla="*/ 741 w 1162"/>
                  <a:gd name="T7" fmla="*/ 21 h 2083"/>
                  <a:gd name="T8" fmla="*/ 581 w 1162"/>
                  <a:gd name="T9" fmla="*/ 0 h 2083"/>
                  <a:gd name="T10" fmla="*/ 459 w 1162"/>
                  <a:gd name="T11" fmla="*/ 12 h 2083"/>
                  <a:gd name="T12" fmla="*/ 293 w 1162"/>
                  <a:gd name="T13" fmla="*/ 67 h 2083"/>
                  <a:gd name="T14" fmla="*/ 186 w 1162"/>
                  <a:gd name="T15" fmla="*/ 139 h 2083"/>
                  <a:gd name="T16" fmla="*/ 93 w 1162"/>
                  <a:gd name="T17" fmla="*/ 246 h 2083"/>
                  <a:gd name="T18" fmla="*/ 38 w 1162"/>
                  <a:gd name="T19" fmla="*/ 365 h 2083"/>
                  <a:gd name="T20" fmla="*/ 3 w 1162"/>
                  <a:gd name="T21" fmla="*/ 568 h 2083"/>
                  <a:gd name="T22" fmla="*/ 0 w 1162"/>
                  <a:gd name="T23" fmla="*/ 739 h 2083"/>
                  <a:gd name="T24" fmla="*/ 18 w 1162"/>
                  <a:gd name="T25" fmla="*/ 873 h 2083"/>
                  <a:gd name="T26" fmla="*/ 45 w 1162"/>
                  <a:gd name="T27" fmla="*/ 923 h 2083"/>
                  <a:gd name="T28" fmla="*/ 87 w 1162"/>
                  <a:gd name="T29" fmla="*/ 940 h 2083"/>
                  <a:gd name="T30" fmla="*/ 137 w 1162"/>
                  <a:gd name="T31" fmla="*/ 931 h 2083"/>
                  <a:gd name="T32" fmla="*/ 171 w 1162"/>
                  <a:gd name="T33" fmla="*/ 896 h 2083"/>
                  <a:gd name="T34" fmla="*/ 184 w 1162"/>
                  <a:gd name="T35" fmla="*/ 821 h 2083"/>
                  <a:gd name="T36" fmla="*/ 189 w 1162"/>
                  <a:gd name="T37" fmla="*/ 591 h 2083"/>
                  <a:gd name="T38" fmla="*/ 224 w 1162"/>
                  <a:gd name="T39" fmla="*/ 414 h 2083"/>
                  <a:gd name="T40" fmla="*/ 261 w 1162"/>
                  <a:gd name="T41" fmla="*/ 357 h 2083"/>
                  <a:gd name="T42" fmla="*/ 291 w 1162"/>
                  <a:gd name="T43" fmla="*/ 340 h 2083"/>
                  <a:gd name="T44" fmla="*/ 312 w 1162"/>
                  <a:gd name="T45" fmla="*/ 353 h 2083"/>
                  <a:gd name="T46" fmla="*/ 322 w 1162"/>
                  <a:gd name="T47" fmla="*/ 400 h 2083"/>
                  <a:gd name="T48" fmla="*/ 320 w 1162"/>
                  <a:gd name="T49" fmla="*/ 1985 h 2083"/>
                  <a:gd name="T50" fmla="*/ 332 w 1162"/>
                  <a:gd name="T51" fmla="*/ 2033 h 2083"/>
                  <a:gd name="T52" fmla="*/ 380 w 1162"/>
                  <a:gd name="T53" fmla="*/ 2075 h 2083"/>
                  <a:gd name="T54" fmla="*/ 418 w 1162"/>
                  <a:gd name="T55" fmla="*/ 2083 h 2083"/>
                  <a:gd name="T56" fmla="*/ 463 w 1162"/>
                  <a:gd name="T57" fmla="*/ 2071 h 2083"/>
                  <a:gd name="T58" fmla="*/ 506 w 1162"/>
                  <a:gd name="T59" fmla="*/ 2023 h 2083"/>
                  <a:gd name="T60" fmla="*/ 515 w 1162"/>
                  <a:gd name="T61" fmla="*/ 1985 h 2083"/>
                  <a:gd name="T62" fmla="*/ 521 w 1162"/>
                  <a:gd name="T63" fmla="*/ 1068 h 2083"/>
                  <a:gd name="T64" fmla="*/ 561 w 1162"/>
                  <a:gd name="T65" fmla="*/ 1039 h 2083"/>
                  <a:gd name="T66" fmla="*/ 601 w 1162"/>
                  <a:gd name="T67" fmla="*/ 1039 h 2083"/>
                  <a:gd name="T68" fmla="*/ 640 w 1162"/>
                  <a:gd name="T69" fmla="*/ 1068 h 2083"/>
                  <a:gd name="T70" fmla="*/ 646 w 1162"/>
                  <a:gd name="T71" fmla="*/ 1985 h 2083"/>
                  <a:gd name="T72" fmla="*/ 654 w 1162"/>
                  <a:gd name="T73" fmla="*/ 2023 h 2083"/>
                  <a:gd name="T74" fmla="*/ 698 w 1162"/>
                  <a:gd name="T75" fmla="*/ 2071 h 2083"/>
                  <a:gd name="T76" fmla="*/ 744 w 1162"/>
                  <a:gd name="T77" fmla="*/ 2083 h 2083"/>
                  <a:gd name="T78" fmla="*/ 782 w 1162"/>
                  <a:gd name="T79" fmla="*/ 2075 h 2083"/>
                  <a:gd name="T80" fmla="*/ 829 w 1162"/>
                  <a:gd name="T81" fmla="*/ 2033 h 2083"/>
                  <a:gd name="T82" fmla="*/ 842 w 1162"/>
                  <a:gd name="T83" fmla="*/ 1985 h 2083"/>
                  <a:gd name="T84" fmla="*/ 840 w 1162"/>
                  <a:gd name="T85" fmla="*/ 400 h 2083"/>
                  <a:gd name="T86" fmla="*/ 848 w 1162"/>
                  <a:gd name="T87" fmla="*/ 353 h 2083"/>
                  <a:gd name="T88" fmla="*/ 871 w 1162"/>
                  <a:gd name="T89" fmla="*/ 340 h 2083"/>
                  <a:gd name="T90" fmla="*/ 900 w 1162"/>
                  <a:gd name="T91" fmla="*/ 357 h 2083"/>
                  <a:gd name="T92" fmla="*/ 938 w 1162"/>
                  <a:gd name="T93" fmla="*/ 414 h 2083"/>
                  <a:gd name="T94" fmla="*/ 971 w 1162"/>
                  <a:gd name="T95" fmla="*/ 591 h 2083"/>
                  <a:gd name="T96" fmla="*/ 976 w 1162"/>
                  <a:gd name="T97" fmla="*/ 821 h 2083"/>
                  <a:gd name="T98" fmla="*/ 991 w 1162"/>
                  <a:gd name="T99" fmla="*/ 896 h 2083"/>
                  <a:gd name="T100" fmla="*/ 1025 w 1162"/>
                  <a:gd name="T101" fmla="*/ 931 h 2083"/>
                  <a:gd name="T102" fmla="*/ 1075 w 1162"/>
                  <a:gd name="T103" fmla="*/ 940 h 2083"/>
                  <a:gd name="T104" fmla="*/ 1116 w 1162"/>
                  <a:gd name="T105" fmla="*/ 923 h 2083"/>
                  <a:gd name="T106" fmla="*/ 1144 w 1162"/>
                  <a:gd name="T107" fmla="*/ 873 h 2083"/>
                  <a:gd name="T108" fmla="*/ 1162 w 1162"/>
                  <a:gd name="T109" fmla="*/ 739 h 2083"/>
                  <a:gd name="T110" fmla="*/ 1159 w 1162"/>
                  <a:gd name="T111" fmla="*/ 568 h 2083"/>
                  <a:gd name="T112" fmla="*/ 1124 w 1162"/>
                  <a:gd name="T113" fmla="*/ 365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62" h="2083">
                    <a:moveTo>
                      <a:pt x="1124" y="365"/>
                    </a:moveTo>
                    <a:lnTo>
                      <a:pt x="1124" y="365"/>
                    </a:lnTo>
                    <a:lnTo>
                      <a:pt x="1112" y="333"/>
                    </a:lnTo>
                    <a:lnTo>
                      <a:pt x="1099" y="302"/>
                    </a:lnTo>
                    <a:lnTo>
                      <a:pt x="1084" y="273"/>
                    </a:lnTo>
                    <a:lnTo>
                      <a:pt x="1069" y="246"/>
                    </a:lnTo>
                    <a:lnTo>
                      <a:pt x="1052" y="221"/>
                    </a:lnTo>
                    <a:lnTo>
                      <a:pt x="1034" y="198"/>
                    </a:lnTo>
                    <a:lnTo>
                      <a:pt x="1016" y="177"/>
                    </a:lnTo>
                    <a:lnTo>
                      <a:pt x="996" y="157"/>
                    </a:lnTo>
                    <a:lnTo>
                      <a:pt x="976" y="139"/>
                    </a:lnTo>
                    <a:lnTo>
                      <a:pt x="955" y="122"/>
                    </a:lnTo>
                    <a:lnTo>
                      <a:pt x="933" y="107"/>
                    </a:lnTo>
                    <a:lnTo>
                      <a:pt x="912" y="92"/>
                    </a:lnTo>
                    <a:lnTo>
                      <a:pt x="890" y="79"/>
                    </a:lnTo>
                    <a:lnTo>
                      <a:pt x="869" y="67"/>
                    </a:lnTo>
                    <a:lnTo>
                      <a:pt x="846" y="56"/>
                    </a:lnTo>
                    <a:lnTo>
                      <a:pt x="825" y="47"/>
                    </a:lnTo>
                    <a:lnTo>
                      <a:pt x="782" y="32"/>
                    </a:lnTo>
                    <a:lnTo>
                      <a:pt x="741" y="21"/>
                    </a:lnTo>
                    <a:lnTo>
                      <a:pt x="703" y="12"/>
                    </a:lnTo>
                    <a:lnTo>
                      <a:pt x="668" y="6"/>
                    </a:lnTo>
                    <a:lnTo>
                      <a:pt x="637" y="3"/>
                    </a:lnTo>
                    <a:lnTo>
                      <a:pt x="613" y="0"/>
                    </a:lnTo>
                    <a:lnTo>
                      <a:pt x="581" y="0"/>
                    </a:lnTo>
                    <a:lnTo>
                      <a:pt x="581" y="0"/>
                    </a:lnTo>
                    <a:lnTo>
                      <a:pt x="549" y="0"/>
                    </a:lnTo>
                    <a:lnTo>
                      <a:pt x="524" y="3"/>
                    </a:lnTo>
                    <a:lnTo>
                      <a:pt x="494" y="6"/>
                    </a:lnTo>
                    <a:lnTo>
                      <a:pt x="459" y="12"/>
                    </a:lnTo>
                    <a:lnTo>
                      <a:pt x="419" y="21"/>
                    </a:lnTo>
                    <a:lnTo>
                      <a:pt x="380" y="32"/>
                    </a:lnTo>
                    <a:lnTo>
                      <a:pt x="337" y="47"/>
                    </a:lnTo>
                    <a:lnTo>
                      <a:pt x="314" y="56"/>
                    </a:lnTo>
                    <a:lnTo>
                      <a:pt x="293" y="67"/>
                    </a:lnTo>
                    <a:lnTo>
                      <a:pt x="271" y="79"/>
                    </a:lnTo>
                    <a:lnTo>
                      <a:pt x="248" y="92"/>
                    </a:lnTo>
                    <a:lnTo>
                      <a:pt x="227" y="107"/>
                    </a:lnTo>
                    <a:lnTo>
                      <a:pt x="206" y="122"/>
                    </a:lnTo>
                    <a:lnTo>
                      <a:pt x="186" y="139"/>
                    </a:lnTo>
                    <a:lnTo>
                      <a:pt x="166" y="157"/>
                    </a:lnTo>
                    <a:lnTo>
                      <a:pt x="146" y="177"/>
                    </a:lnTo>
                    <a:lnTo>
                      <a:pt x="128" y="198"/>
                    </a:lnTo>
                    <a:lnTo>
                      <a:pt x="110" y="221"/>
                    </a:lnTo>
                    <a:lnTo>
                      <a:pt x="93" y="246"/>
                    </a:lnTo>
                    <a:lnTo>
                      <a:pt x="77" y="273"/>
                    </a:lnTo>
                    <a:lnTo>
                      <a:pt x="62" y="302"/>
                    </a:lnTo>
                    <a:lnTo>
                      <a:pt x="50" y="333"/>
                    </a:lnTo>
                    <a:lnTo>
                      <a:pt x="38" y="365"/>
                    </a:lnTo>
                    <a:lnTo>
                      <a:pt x="38" y="365"/>
                    </a:lnTo>
                    <a:lnTo>
                      <a:pt x="30" y="389"/>
                    </a:lnTo>
                    <a:lnTo>
                      <a:pt x="24" y="418"/>
                    </a:lnTo>
                    <a:lnTo>
                      <a:pt x="16" y="458"/>
                    </a:lnTo>
                    <a:lnTo>
                      <a:pt x="9" y="508"/>
                    </a:lnTo>
                    <a:lnTo>
                      <a:pt x="3" y="568"/>
                    </a:lnTo>
                    <a:lnTo>
                      <a:pt x="0" y="635"/>
                    </a:lnTo>
                    <a:lnTo>
                      <a:pt x="0" y="671"/>
                    </a:lnTo>
                    <a:lnTo>
                      <a:pt x="0" y="711"/>
                    </a:lnTo>
                    <a:lnTo>
                      <a:pt x="0" y="711"/>
                    </a:lnTo>
                    <a:lnTo>
                      <a:pt x="0" y="739"/>
                    </a:lnTo>
                    <a:lnTo>
                      <a:pt x="1" y="768"/>
                    </a:lnTo>
                    <a:lnTo>
                      <a:pt x="4" y="803"/>
                    </a:lnTo>
                    <a:lnTo>
                      <a:pt x="9" y="839"/>
                    </a:lnTo>
                    <a:lnTo>
                      <a:pt x="13" y="856"/>
                    </a:lnTo>
                    <a:lnTo>
                      <a:pt x="18" y="873"/>
                    </a:lnTo>
                    <a:lnTo>
                      <a:pt x="23" y="888"/>
                    </a:lnTo>
                    <a:lnTo>
                      <a:pt x="30" y="902"/>
                    </a:lnTo>
                    <a:lnTo>
                      <a:pt x="38" y="914"/>
                    </a:lnTo>
                    <a:lnTo>
                      <a:pt x="45" y="923"/>
                    </a:lnTo>
                    <a:lnTo>
                      <a:pt x="45" y="923"/>
                    </a:lnTo>
                    <a:lnTo>
                      <a:pt x="50" y="926"/>
                    </a:lnTo>
                    <a:lnTo>
                      <a:pt x="56" y="931"/>
                    </a:lnTo>
                    <a:lnTo>
                      <a:pt x="64" y="934"/>
                    </a:lnTo>
                    <a:lnTo>
                      <a:pt x="74" y="939"/>
                    </a:lnTo>
                    <a:lnTo>
                      <a:pt x="87" y="940"/>
                    </a:lnTo>
                    <a:lnTo>
                      <a:pt x="102" y="940"/>
                    </a:lnTo>
                    <a:lnTo>
                      <a:pt x="119" y="937"/>
                    </a:lnTo>
                    <a:lnTo>
                      <a:pt x="119" y="937"/>
                    </a:lnTo>
                    <a:lnTo>
                      <a:pt x="128" y="934"/>
                    </a:lnTo>
                    <a:lnTo>
                      <a:pt x="137" y="931"/>
                    </a:lnTo>
                    <a:lnTo>
                      <a:pt x="145" y="926"/>
                    </a:lnTo>
                    <a:lnTo>
                      <a:pt x="151" y="922"/>
                    </a:lnTo>
                    <a:lnTo>
                      <a:pt x="157" y="916"/>
                    </a:lnTo>
                    <a:lnTo>
                      <a:pt x="161" y="910"/>
                    </a:lnTo>
                    <a:lnTo>
                      <a:pt x="171" y="896"/>
                    </a:lnTo>
                    <a:lnTo>
                      <a:pt x="177" y="879"/>
                    </a:lnTo>
                    <a:lnTo>
                      <a:pt x="180" y="861"/>
                    </a:lnTo>
                    <a:lnTo>
                      <a:pt x="183" y="842"/>
                    </a:lnTo>
                    <a:lnTo>
                      <a:pt x="184" y="821"/>
                    </a:lnTo>
                    <a:lnTo>
                      <a:pt x="184" y="821"/>
                    </a:lnTo>
                    <a:lnTo>
                      <a:pt x="184" y="787"/>
                    </a:lnTo>
                    <a:lnTo>
                      <a:pt x="184" y="734"/>
                    </a:lnTo>
                    <a:lnTo>
                      <a:pt x="186" y="665"/>
                    </a:lnTo>
                    <a:lnTo>
                      <a:pt x="187" y="629"/>
                    </a:lnTo>
                    <a:lnTo>
                      <a:pt x="189" y="591"/>
                    </a:lnTo>
                    <a:lnTo>
                      <a:pt x="193" y="552"/>
                    </a:lnTo>
                    <a:lnTo>
                      <a:pt x="198" y="514"/>
                    </a:lnTo>
                    <a:lnTo>
                      <a:pt x="204" y="479"/>
                    </a:lnTo>
                    <a:lnTo>
                      <a:pt x="213" y="446"/>
                    </a:lnTo>
                    <a:lnTo>
                      <a:pt x="224" y="414"/>
                    </a:lnTo>
                    <a:lnTo>
                      <a:pt x="230" y="400"/>
                    </a:lnTo>
                    <a:lnTo>
                      <a:pt x="236" y="388"/>
                    </a:lnTo>
                    <a:lnTo>
                      <a:pt x="244" y="375"/>
                    </a:lnTo>
                    <a:lnTo>
                      <a:pt x="253" y="366"/>
                    </a:lnTo>
                    <a:lnTo>
                      <a:pt x="261" y="357"/>
                    </a:lnTo>
                    <a:lnTo>
                      <a:pt x="271" y="349"/>
                    </a:lnTo>
                    <a:lnTo>
                      <a:pt x="271" y="349"/>
                    </a:lnTo>
                    <a:lnTo>
                      <a:pt x="279" y="345"/>
                    </a:lnTo>
                    <a:lnTo>
                      <a:pt x="286" y="340"/>
                    </a:lnTo>
                    <a:lnTo>
                      <a:pt x="291" y="340"/>
                    </a:lnTo>
                    <a:lnTo>
                      <a:pt x="296" y="340"/>
                    </a:lnTo>
                    <a:lnTo>
                      <a:pt x="300" y="340"/>
                    </a:lnTo>
                    <a:lnTo>
                      <a:pt x="305" y="343"/>
                    </a:lnTo>
                    <a:lnTo>
                      <a:pt x="309" y="346"/>
                    </a:lnTo>
                    <a:lnTo>
                      <a:pt x="312" y="353"/>
                    </a:lnTo>
                    <a:lnTo>
                      <a:pt x="317" y="360"/>
                    </a:lnTo>
                    <a:lnTo>
                      <a:pt x="318" y="371"/>
                    </a:lnTo>
                    <a:lnTo>
                      <a:pt x="320" y="385"/>
                    </a:lnTo>
                    <a:lnTo>
                      <a:pt x="322" y="400"/>
                    </a:lnTo>
                    <a:lnTo>
                      <a:pt x="322" y="400"/>
                    </a:lnTo>
                    <a:lnTo>
                      <a:pt x="320" y="1985"/>
                    </a:lnTo>
                    <a:lnTo>
                      <a:pt x="320" y="1985"/>
                    </a:lnTo>
                    <a:lnTo>
                      <a:pt x="320" y="1985"/>
                    </a:lnTo>
                    <a:lnTo>
                      <a:pt x="320" y="1985"/>
                    </a:lnTo>
                    <a:lnTo>
                      <a:pt x="320" y="1985"/>
                    </a:lnTo>
                    <a:lnTo>
                      <a:pt x="320" y="1996"/>
                    </a:lnTo>
                    <a:lnTo>
                      <a:pt x="322" y="2005"/>
                    </a:lnTo>
                    <a:lnTo>
                      <a:pt x="325" y="2014"/>
                    </a:lnTo>
                    <a:lnTo>
                      <a:pt x="328" y="2023"/>
                    </a:lnTo>
                    <a:lnTo>
                      <a:pt x="332" y="2033"/>
                    </a:lnTo>
                    <a:lnTo>
                      <a:pt x="337" y="2040"/>
                    </a:lnTo>
                    <a:lnTo>
                      <a:pt x="349" y="2054"/>
                    </a:lnTo>
                    <a:lnTo>
                      <a:pt x="363" y="2066"/>
                    </a:lnTo>
                    <a:lnTo>
                      <a:pt x="370" y="2071"/>
                    </a:lnTo>
                    <a:lnTo>
                      <a:pt x="380" y="2075"/>
                    </a:lnTo>
                    <a:lnTo>
                      <a:pt x="389" y="2078"/>
                    </a:lnTo>
                    <a:lnTo>
                      <a:pt x="398" y="2081"/>
                    </a:lnTo>
                    <a:lnTo>
                      <a:pt x="407" y="2083"/>
                    </a:lnTo>
                    <a:lnTo>
                      <a:pt x="418" y="2083"/>
                    </a:lnTo>
                    <a:lnTo>
                      <a:pt x="418" y="2083"/>
                    </a:lnTo>
                    <a:lnTo>
                      <a:pt x="427" y="2083"/>
                    </a:lnTo>
                    <a:lnTo>
                      <a:pt x="437" y="2081"/>
                    </a:lnTo>
                    <a:lnTo>
                      <a:pt x="447" y="2078"/>
                    </a:lnTo>
                    <a:lnTo>
                      <a:pt x="456" y="2075"/>
                    </a:lnTo>
                    <a:lnTo>
                      <a:pt x="463" y="2071"/>
                    </a:lnTo>
                    <a:lnTo>
                      <a:pt x="471" y="2066"/>
                    </a:lnTo>
                    <a:lnTo>
                      <a:pt x="486" y="2054"/>
                    </a:lnTo>
                    <a:lnTo>
                      <a:pt x="498" y="2040"/>
                    </a:lnTo>
                    <a:lnTo>
                      <a:pt x="503" y="2033"/>
                    </a:lnTo>
                    <a:lnTo>
                      <a:pt x="506" y="2023"/>
                    </a:lnTo>
                    <a:lnTo>
                      <a:pt x="511" y="2014"/>
                    </a:lnTo>
                    <a:lnTo>
                      <a:pt x="512" y="2005"/>
                    </a:lnTo>
                    <a:lnTo>
                      <a:pt x="514" y="1996"/>
                    </a:lnTo>
                    <a:lnTo>
                      <a:pt x="515" y="1985"/>
                    </a:lnTo>
                    <a:lnTo>
                      <a:pt x="515" y="1985"/>
                    </a:lnTo>
                    <a:lnTo>
                      <a:pt x="514" y="1984"/>
                    </a:lnTo>
                    <a:lnTo>
                      <a:pt x="517" y="1083"/>
                    </a:lnTo>
                    <a:lnTo>
                      <a:pt x="517" y="1083"/>
                    </a:lnTo>
                    <a:lnTo>
                      <a:pt x="518" y="1076"/>
                    </a:lnTo>
                    <a:lnTo>
                      <a:pt x="521" y="1068"/>
                    </a:lnTo>
                    <a:lnTo>
                      <a:pt x="526" y="1061"/>
                    </a:lnTo>
                    <a:lnTo>
                      <a:pt x="535" y="1053"/>
                    </a:lnTo>
                    <a:lnTo>
                      <a:pt x="546" y="1045"/>
                    </a:lnTo>
                    <a:lnTo>
                      <a:pt x="553" y="1042"/>
                    </a:lnTo>
                    <a:lnTo>
                      <a:pt x="561" y="1039"/>
                    </a:lnTo>
                    <a:lnTo>
                      <a:pt x="570" y="1038"/>
                    </a:lnTo>
                    <a:lnTo>
                      <a:pt x="581" y="1036"/>
                    </a:lnTo>
                    <a:lnTo>
                      <a:pt x="581" y="1036"/>
                    </a:lnTo>
                    <a:lnTo>
                      <a:pt x="592" y="1038"/>
                    </a:lnTo>
                    <a:lnTo>
                      <a:pt x="601" y="1039"/>
                    </a:lnTo>
                    <a:lnTo>
                      <a:pt x="608" y="1042"/>
                    </a:lnTo>
                    <a:lnTo>
                      <a:pt x="616" y="1045"/>
                    </a:lnTo>
                    <a:lnTo>
                      <a:pt x="627" y="1053"/>
                    </a:lnTo>
                    <a:lnTo>
                      <a:pt x="634" y="1061"/>
                    </a:lnTo>
                    <a:lnTo>
                      <a:pt x="640" y="1068"/>
                    </a:lnTo>
                    <a:lnTo>
                      <a:pt x="643" y="1076"/>
                    </a:lnTo>
                    <a:lnTo>
                      <a:pt x="645" y="1083"/>
                    </a:lnTo>
                    <a:lnTo>
                      <a:pt x="646" y="1984"/>
                    </a:lnTo>
                    <a:lnTo>
                      <a:pt x="646" y="1984"/>
                    </a:lnTo>
                    <a:lnTo>
                      <a:pt x="646" y="1985"/>
                    </a:lnTo>
                    <a:lnTo>
                      <a:pt x="646" y="1985"/>
                    </a:lnTo>
                    <a:lnTo>
                      <a:pt x="648" y="1996"/>
                    </a:lnTo>
                    <a:lnTo>
                      <a:pt x="649" y="2005"/>
                    </a:lnTo>
                    <a:lnTo>
                      <a:pt x="651" y="2014"/>
                    </a:lnTo>
                    <a:lnTo>
                      <a:pt x="654" y="2023"/>
                    </a:lnTo>
                    <a:lnTo>
                      <a:pt x="659" y="2033"/>
                    </a:lnTo>
                    <a:lnTo>
                      <a:pt x="663" y="2040"/>
                    </a:lnTo>
                    <a:lnTo>
                      <a:pt x="675" y="2054"/>
                    </a:lnTo>
                    <a:lnTo>
                      <a:pt x="689" y="2066"/>
                    </a:lnTo>
                    <a:lnTo>
                      <a:pt x="698" y="2071"/>
                    </a:lnTo>
                    <a:lnTo>
                      <a:pt x="706" y="2075"/>
                    </a:lnTo>
                    <a:lnTo>
                      <a:pt x="715" y="2078"/>
                    </a:lnTo>
                    <a:lnTo>
                      <a:pt x="724" y="2081"/>
                    </a:lnTo>
                    <a:lnTo>
                      <a:pt x="735" y="2083"/>
                    </a:lnTo>
                    <a:lnTo>
                      <a:pt x="744" y="2083"/>
                    </a:lnTo>
                    <a:lnTo>
                      <a:pt x="744" y="2083"/>
                    </a:lnTo>
                    <a:lnTo>
                      <a:pt x="755" y="2083"/>
                    </a:lnTo>
                    <a:lnTo>
                      <a:pt x="764" y="2081"/>
                    </a:lnTo>
                    <a:lnTo>
                      <a:pt x="773" y="2078"/>
                    </a:lnTo>
                    <a:lnTo>
                      <a:pt x="782" y="2075"/>
                    </a:lnTo>
                    <a:lnTo>
                      <a:pt x="791" y="2071"/>
                    </a:lnTo>
                    <a:lnTo>
                      <a:pt x="799" y="2066"/>
                    </a:lnTo>
                    <a:lnTo>
                      <a:pt x="813" y="2054"/>
                    </a:lnTo>
                    <a:lnTo>
                      <a:pt x="825" y="2040"/>
                    </a:lnTo>
                    <a:lnTo>
                      <a:pt x="829" y="2033"/>
                    </a:lnTo>
                    <a:lnTo>
                      <a:pt x="834" y="2023"/>
                    </a:lnTo>
                    <a:lnTo>
                      <a:pt x="837" y="2014"/>
                    </a:lnTo>
                    <a:lnTo>
                      <a:pt x="840" y="2005"/>
                    </a:lnTo>
                    <a:lnTo>
                      <a:pt x="842" y="1996"/>
                    </a:lnTo>
                    <a:lnTo>
                      <a:pt x="842" y="1985"/>
                    </a:lnTo>
                    <a:lnTo>
                      <a:pt x="842" y="1985"/>
                    </a:lnTo>
                    <a:lnTo>
                      <a:pt x="842" y="1985"/>
                    </a:lnTo>
                    <a:lnTo>
                      <a:pt x="842" y="1985"/>
                    </a:lnTo>
                    <a:lnTo>
                      <a:pt x="842" y="1985"/>
                    </a:lnTo>
                    <a:lnTo>
                      <a:pt x="840" y="400"/>
                    </a:lnTo>
                    <a:lnTo>
                      <a:pt x="840" y="400"/>
                    </a:lnTo>
                    <a:lnTo>
                      <a:pt x="842" y="385"/>
                    </a:lnTo>
                    <a:lnTo>
                      <a:pt x="843" y="371"/>
                    </a:lnTo>
                    <a:lnTo>
                      <a:pt x="845" y="360"/>
                    </a:lnTo>
                    <a:lnTo>
                      <a:pt x="848" y="353"/>
                    </a:lnTo>
                    <a:lnTo>
                      <a:pt x="852" y="346"/>
                    </a:lnTo>
                    <a:lnTo>
                      <a:pt x="857" y="343"/>
                    </a:lnTo>
                    <a:lnTo>
                      <a:pt x="862" y="340"/>
                    </a:lnTo>
                    <a:lnTo>
                      <a:pt x="866" y="340"/>
                    </a:lnTo>
                    <a:lnTo>
                      <a:pt x="871" y="340"/>
                    </a:lnTo>
                    <a:lnTo>
                      <a:pt x="875" y="340"/>
                    </a:lnTo>
                    <a:lnTo>
                      <a:pt x="883" y="345"/>
                    </a:lnTo>
                    <a:lnTo>
                      <a:pt x="890" y="349"/>
                    </a:lnTo>
                    <a:lnTo>
                      <a:pt x="890" y="349"/>
                    </a:lnTo>
                    <a:lnTo>
                      <a:pt x="900" y="357"/>
                    </a:lnTo>
                    <a:lnTo>
                      <a:pt x="909" y="366"/>
                    </a:lnTo>
                    <a:lnTo>
                      <a:pt x="916" y="375"/>
                    </a:lnTo>
                    <a:lnTo>
                      <a:pt x="924" y="388"/>
                    </a:lnTo>
                    <a:lnTo>
                      <a:pt x="932" y="400"/>
                    </a:lnTo>
                    <a:lnTo>
                      <a:pt x="938" y="414"/>
                    </a:lnTo>
                    <a:lnTo>
                      <a:pt x="948" y="446"/>
                    </a:lnTo>
                    <a:lnTo>
                      <a:pt x="956" y="479"/>
                    </a:lnTo>
                    <a:lnTo>
                      <a:pt x="964" y="514"/>
                    </a:lnTo>
                    <a:lnTo>
                      <a:pt x="968" y="552"/>
                    </a:lnTo>
                    <a:lnTo>
                      <a:pt x="971" y="591"/>
                    </a:lnTo>
                    <a:lnTo>
                      <a:pt x="974" y="629"/>
                    </a:lnTo>
                    <a:lnTo>
                      <a:pt x="976" y="665"/>
                    </a:lnTo>
                    <a:lnTo>
                      <a:pt x="977" y="734"/>
                    </a:lnTo>
                    <a:lnTo>
                      <a:pt x="976" y="787"/>
                    </a:lnTo>
                    <a:lnTo>
                      <a:pt x="976" y="821"/>
                    </a:lnTo>
                    <a:lnTo>
                      <a:pt x="976" y="821"/>
                    </a:lnTo>
                    <a:lnTo>
                      <a:pt x="977" y="842"/>
                    </a:lnTo>
                    <a:lnTo>
                      <a:pt x="980" y="861"/>
                    </a:lnTo>
                    <a:lnTo>
                      <a:pt x="985" y="879"/>
                    </a:lnTo>
                    <a:lnTo>
                      <a:pt x="991" y="896"/>
                    </a:lnTo>
                    <a:lnTo>
                      <a:pt x="1000" y="910"/>
                    </a:lnTo>
                    <a:lnTo>
                      <a:pt x="1005" y="916"/>
                    </a:lnTo>
                    <a:lnTo>
                      <a:pt x="1011" y="922"/>
                    </a:lnTo>
                    <a:lnTo>
                      <a:pt x="1017" y="926"/>
                    </a:lnTo>
                    <a:lnTo>
                      <a:pt x="1025" y="931"/>
                    </a:lnTo>
                    <a:lnTo>
                      <a:pt x="1032" y="934"/>
                    </a:lnTo>
                    <a:lnTo>
                      <a:pt x="1041" y="937"/>
                    </a:lnTo>
                    <a:lnTo>
                      <a:pt x="1041" y="937"/>
                    </a:lnTo>
                    <a:lnTo>
                      <a:pt x="1060" y="940"/>
                    </a:lnTo>
                    <a:lnTo>
                      <a:pt x="1075" y="940"/>
                    </a:lnTo>
                    <a:lnTo>
                      <a:pt x="1087" y="939"/>
                    </a:lnTo>
                    <a:lnTo>
                      <a:pt x="1098" y="934"/>
                    </a:lnTo>
                    <a:lnTo>
                      <a:pt x="1106" y="931"/>
                    </a:lnTo>
                    <a:lnTo>
                      <a:pt x="1112" y="926"/>
                    </a:lnTo>
                    <a:lnTo>
                      <a:pt x="1116" y="923"/>
                    </a:lnTo>
                    <a:lnTo>
                      <a:pt x="1116" y="923"/>
                    </a:lnTo>
                    <a:lnTo>
                      <a:pt x="1124" y="914"/>
                    </a:lnTo>
                    <a:lnTo>
                      <a:pt x="1131" y="902"/>
                    </a:lnTo>
                    <a:lnTo>
                      <a:pt x="1138" y="888"/>
                    </a:lnTo>
                    <a:lnTo>
                      <a:pt x="1144" y="873"/>
                    </a:lnTo>
                    <a:lnTo>
                      <a:pt x="1148" y="856"/>
                    </a:lnTo>
                    <a:lnTo>
                      <a:pt x="1151" y="839"/>
                    </a:lnTo>
                    <a:lnTo>
                      <a:pt x="1157" y="803"/>
                    </a:lnTo>
                    <a:lnTo>
                      <a:pt x="1160" y="768"/>
                    </a:lnTo>
                    <a:lnTo>
                      <a:pt x="1162" y="739"/>
                    </a:lnTo>
                    <a:lnTo>
                      <a:pt x="1162" y="711"/>
                    </a:lnTo>
                    <a:lnTo>
                      <a:pt x="1162" y="711"/>
                    </a:lnTo>
                    <a:lnTo>
                      <a:pt x="1162" y="671"/>
                    </a:lnTo>
                    <a:lnTo>
                      <a:pt x="1162" y="635"/>
                    </a:lnTo>
                    <a:lnTo>
                      <a:pt x="1159" y="568"/>
                    </a:lnTo>
                    <a:lnTo>
                      <a:pt x="1153" y="508"/>
                    </a:lnTo>
                    <a:lnTo>
                      <a:pt x="1145" y="458"/>
                    </a:lnTo>
                    <a:lnTo>
                      <a:pt x="1138" y="418"/>
                    </a:lnTo>
                    <a:lnTo>
                      <a:pt x="1130" y="389"/>
                    </a:lnTo>
                    <a:lnTo>
                      <a:pt x="1124" y="365"/>
                    </a:lnTo>
                    <a:lnTo>
                      <a:pt x="1124"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grpSp>
        <p:grpSp>
          <p:nvGrpSpPr>
            <p:cNvPr id="28" name="그룹 464"/>
            <p:cNvGrpSpPr/>
            <p:nvPr/>
          </p:nvGrpSpPr>
          <p:grpSpPr>
            <a:xfrm>
              <a:off x="7853490" y="2716062"/>
              <a:ext cx="181679" cy="417768"/>
              <a:chOff x="4362451" y="2873375"/>
              <a:chExt cx="922338" cy="2120901"/>
            </a:xfrm>
            <a:solidFill>
              <a:srgbClr val="313C4B"/>
            </a:solidFill>
            <a:effectLst/>
          </p:grpSpPr>
          <p:sp>
            <p:nvSpPr>
              <p:cNvPr id="32" name="Freeform 6"/>
              <p:cNvSpPr>
                <a:spLocks/>
              </p:cNvSpPr>
              <p:nvPr/>
            </p:nvSpPr>
            <p:spPr bwMode="auto">
              <a:xfrm>
                <a:off x="4629151" y="2873375"/>
                <a:ext cx="387350" cy="385763"/>
              </a:xfrm>
              <a:custGeom>
                <a:avLst/>
                <a:gdLst>
                  <a:gd name="T0" fmla="*/ 486 w 486"/>
                  <a:gd name="T1" fmla="*/ 243 h 487"/>
                  <a:gd name="T2" fmla="*/ 482 w 486"/>
                  <a:gd name="T3" fmla="*/ 291 h 487"/>
                  <a:gd name="T4" fmla="*/ 468 w 486"/>
                  <a:gd name="T5" fmla="*/ 337 h 487"/>
                  <a:gd name="T6" fmla="*/ 445 w 486"/>
                  <a:gd name="T7" fmla="*/ 380 h 487"/>
                  <a:gd name="T8" fmla="*/ 416 w 486"/>
                  <a:gd name="T9" fmla="*/ 415 h 487"/>
                  <a:gd name="T10" fmla="*/ 380 w 486"/>
                  <a:gd name="T11" fmla="*/ 446 h 487"/>
                  <a:gd name="T12" fmla="*/ 338 w 486"/>
                  <a:gd name="T13" fmla="*/ 467 h 487"/>
                  <a:gd name="T14" fmla="*/ 293 w 486"/>
                  <a:gd name="T15" fmla="*/ 482 h 487"/>
                  <a:gd name="T16" fmla="*/ 244 w 486"/>
                  <a:gd name="T17" fmla="*/ 487 h 487"/>
                  <a:gd name="T18" fmla="*/ 219 w 486"/>
                  <a:gd name="T19" fmla="*/ 485 h 487"/>
                  <a:gd name="T20" fmla="*/ 171 w 486"/>
                  <a:gd name="T21" fmla="*/ 476 h 487"/>
                  <a:gd name="T22" fmla="*/ 128 w 486"/>
                  <a:gd name="T23" fmla="*/ 458 h 487"/>
                  <a:gd name="T24" fmla="*/ 88 w 486"/>
                  <a:gd name="T25" fmla="*/ 430 h 487"/>
                  <a:gd name="T26" fmla="*/ 56 w 486"/>
                  <a:gd name="T27" fmla="*/ 398 h 487"/>
                  <a:gd name="T28" fmla="*/ 30 w 486"/>
                  <a:gd name="T29" fmla="*/ 359 h 487"/>
                  <a:gd name="T30" fmla="*/ 10 w 486"/>
                  <a:gd name="T31" fmla="*/ 316 h 487"/>
                  <a:gd name="T32" fmla="*/ 1 w 486"/>
                  <a:gd name="T33" fmla="*/ 269 h 487"/>
                  <a:gd name="T34" fmla="*/ 0 w 486"/>
                  <a:gd name="T35" fmla="*/ 243 h 487"/>
                  <a:gd name="T36" fmla="*/ 6 w 486"/>
                  <a:gd name="T37" fmla="*/ 194 h 487"/>
                  <a:gd name="T38" fmla="*/ 20 w 486"/>
                  <a:gd name="T39" fmla="*/ 148 h 487"/>
                  <a:gd name="T40" fmla="*/ 43 w 486"/>
                  <a:gd name="T41" fmla="*/ 107 h 487"/>
                  <a:gd name="T42" fmla="*/ 71 w 486"/>
                  <a:gd name="T43" fmla="*/ 70 h 487"/>
                  <a:gd name="T44" fmla="*/ 108 w 486"/>
                  <a:gd name="T45" fmla="*/ 41 h 487"/>
                  <a:gd name="T46" fmla="*/ 149 w 486"/>
                  <a:gd name="T47" fmla="*/ 18 h 487"/>
                  <a:gd name="T48" fmla="*/ 195 w 486"/>
                  <a:gd name="T49" fmla="*/ 5 h 487"/>
                  <a:gd name="T50" fmla="*/ 244 w 486"/>
                  <a:gd name="T51" fmla="*/ 0 h 487"/>
                  <a:gd name="T52" fmla="*/ 268 w 486"/>
                  <a:gd name="T53" fmla="*/ 2 h 487"/>
                  <a:gd name="T54" fmla="*/ 316 w 486"/>
                  <a:gd name="T55" fmla="*/ 11 h 487"/>
                  <a:gd name="T56" fmla="*/ 360 w 486"/>
                  <a:gd name="T57" fmla="*/ 29 h 487"/>
                  <a:gd name="T58" fmla="*/ 398 w 486"/>
                  <a:gd name="T59" fmla="*/ 55 h 487"/>
                  <a:gd name="T60" fmla="*/ 431 w 486"/>
                  <a:gd name="T61" fmla="*/ 89 h 487"/>
                  <a:gd name="T62" fmla="*/ 457 w 486"/>
                  <a:gd name="T63" fmla="*/ 127 h 487"/>
                  <a:gd name="T64" fmla="*/ 476 w 486"/>
                  <a:gd name="T65" fmla="*/ 171 h 487"/>
                  <a:gd name="T66" fmla="*/ 486 w 486"/>
                  <a:gd name="T67" fmla="*/ 218 h 487"/>
                  <a:gd name="T68" fmla="*/ 486 w 486"/>
                  <a:gd name="T69" fmla="*/ 24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7">
                    <a:moveTo>
                      <a:pt x="486" y="243"/>
                    </a:moveTo>
                    <a:lnTo>
                      <a:pt x="486" y="243"/>
                    </a:lnTo>
                    <a:lnTo>
                      <a:pt x="486" y="269"/>
                    </a:lnTo>
                    <a:lnTo>
                      <a:pt x="482" y="291"/>
                    </a:lnTo>
                    <a:lnTo>
                      <a:pt x="476" y="316"/>
                    </a:lnTo>
                    <a:lnTo>
                      <a:pt x="468" y="337"/>
                    </a:lnTo>
                    <a:lnTo>
                      <a:pt x="457" y="359"/>
                    </a:lnTo>
                    <a:lnTo>
                      <a:pt x="445" y="380"/>
                    </a:lnTo>
                    <a:lnTo>
                      <a:pt x="431" y="398"/>
                    </a:lnTo>
                    <a:lnTo>
                      <a:pt x="416" y="415"/>
                    </a:lnTo>
                    <a:lnTo>
                      <a:pt x="398" y="430"/>
                    </a:lnTo>
                    <a:lnTo>
                      <a:pt x="380" y="446"/>
                    </a:lnTo>
                    <a:lnTo>
                      <a:pt x="360" y="458"/>
                    </a:lnTo>
                    <a:lnTo>
                      <a:pt x="338" y="467"/>
                    </a:lnTo>
                    <a:lnTo>
                      <a:pt x="316" y="476"/>
                    </a:lnTo>
                    <a:lnTo>
                      <a:pt x="293" y="482"/>
                    </a:lnTo>
                    <a:lnTo>
                      <a:pt x="268" y="485"/>
                    </a:lnTo>
                    <a:lnTo>
                      <a:pt x="244" y="487"/>
                    </a:lnTo>
                    <a:lnTo>
                      <a:pt x="244" y="487"/>
                    </a:lnTo>
                    <a:lnTo>
                      <a:pt x="219" y="485"/>
                    </a:lnTo>
                    <a:lnTo>
                      <a:pt x="195" y="482"/>
                    </a:lnTo>
                    <a:lnTo>
                      <a:pt x="171" y="476"/>
                    </a:lnTo>
                    <a:lnTo>
                      <a:pt x="149" y="467"/>
                    </a:lnTo>
                    <a:lnTo>
                      <a:pt x="128" y="458"/>
                    </a:lnTo>
                    <a:lnTo>
                      <a:pt x="108" y="446"/>
                    </a:lnTo>
                    <a:lnTo>
                      <a:pt x="88" y="430"/>
                    </a:lnTo>
                    <a:lnTo>
                      <a:pt x="71" y="415"/>
                    </a:lnTo>
                    <a:lnTo>
                      <a:pt x="56" y="398"/>
                    </a:lnTo>
                    <a:lnTo>
                      <a:pt x="43" y="380"/>
                    </a:lnTo>
                    <a:lnTo>
                      <a:pt x="30" y="359"/>
                    </a:lnTo>
                    <a:lnTo>
                      <a:pt x="20" y="337"/>
                    </a:lnTo>
                    <a:lnTo>
                      <a:pt x="10" y="316"/>
                    </a:lnTo>
                    <a:lnTo>
                      <a:pt x="6" y="291"/>
                    </a:lnTo>
                    <a:lnTo>
                      <a:pt x="1" y="269"/>
                    </a:lnTo>
                    <a:lnTo>
                      <a:pt x="0" y="243"/>
                    </a:lnTo>
                    <a:lnTo>
                      <a:pt x="0" y="243"/>
                    </a:lnTo>
                    <a:lnTo>
                      <a:pt x="1" y="218"/>
                    </a:lnTo>
                    <a:lnTo>
                      <a:pt x="6" y="194"/>
                    </a:lnTo>
                    <a:lnTo>
                      <a:pt x="10" y="171"/>
                    </a:lnTo>
                    <a:lnTo>
                      <a:pt x="20" y="148"/>
                    </a:lnTo>
                    <a:lnTo>
                      <a:pt x="30" y="127"/>
                    </a:lnTo>
                    <a:lnTo>
                      <a:pt x="43" y="107"/>
                    </a:lnTo>
                    <a:lnTo>
                      <a:pt x="56" y="89"/>
                    </a:lnTo>
                    <a:lnTo>
                      <a:pt x="71" y="70"/>
                    </a:lnTo>
                    <a:lnTo>
                      <a:pt x="88" y="55"/>
                    </a:lnTo>
                    <a:lnTo>
                      <a:pt x="108" y="41"/>
                    </a:lnTo>
                    <a:lnTo>
                      <a:pt x="128" y="29"/>
                    </a:lnTo>
                    <a:lnTo>
                      <a:pt x="149" y="18"/>
                    </a:lnTo>
                    <a:lnTo>
                      <a:pt x="171" y="11"/>
                    </a:lnTo>
                    <a:lnTo>
                      <a:pt x="195" y="5"/>
                    </a:lnTo>
                    <a:lnTo>
                      <a:pt x="219" y="2"/>
                    </a:lnTo>
                    <a:lnTo>
                      <a:pt x="244" y="0"/>
                    </a:lnTo>
                    <a:lnTo>
                      <a:pt x="244" y="0"/>
                    </a:lnTo>
                    <a:lnTo>
                      <a:pt x="268" y="2"/>
                    </a:lnTo>
                    <a:lnTo>
                      <a:pt x="293" y="5"/>
                    </a:lnTo>
                    <a:lnTo>
                      <a:pt x="316" y="11"/>
                    </a:lnTo>
                    <a:lnTo>
                      <a:pt x="338" y="18"/>
                    </a:lnTo>
                    <a:lnTo>
                      <a:pt x="360" y="29"/>
                    </a:lnTo>
                    <a:lnTo>
                      <a:pt x="380" y="41"/>
                    </a:lnTo>
                    <a:lnTo>
                      <a:pt x="398" y="55"/>
                    </a:lnTo>
                    <a:lnTo>
                      <a:pt x="416" y="70"/>
                    </a:lnTo>
                    <a:lnTo>
                      <a:pt x="431" y="89"/>
                    </a:lnTo>
                    <a:lnTo>
                      <a:pt x="445" y="107"/>
                    </a:lnTo>
                    <a:lnTo>
                      <a:pt x="457" y="127"/>
                    </a:lnTo>
                    <a:lnTo>
                      <a:pt x="468" y="148"/>
                    </a:lnTo>
                    <a:lnTo>
                      <a:pt x="476" y="171"/>
                    </a:lnTo>
                    <a:lnTo>
                      <a:pt x="482" y="194"/>
                    </a:lnTo>
                    <a:lnTo>
                      <a:pt x="486" y="218"/>
                    </a:lnTo>
                    <a:lnTo>
                      <a:pt x="486" y="243"/>
                    </a:lnTo>
                    <a:lnTo>
                      <a:pt x="486"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sp>
            <p:nvSpPr>
              <p:cNvPr id="33" name="Freeform 8"/>
              <p:cNvSpPr>
                <a:spLocks/>
              </p:cNvSpPr>
              <p:nvPr/>
            </p:nvSpPr>
            <p:spPr bwMode="auto">
              <a:xfrm>
                <a:off x="4362451" y="3341688"/>
                <a:ext cx="922338" cy="1652588"/>
              </a:xfrm>
              <a:custGeom>
                <a:avLst/>
                <a:gdLst>
                  <a:gd name="T0" fmla="*/ 1084 w 1162"/>
                  <a:gd name="T1" fmla="*/ 273 h 2083"/>
                  <a:gd name="T2" fmla="*/ 996 w 1162"/>
                  <a:gd name="T3" fmla="*/ 157 h 2083"/>
                  <a:gd name="T4" fmla="*/ 890 w 1162"/>
                  <a:gd name="T5" fmla="*/ 79 h 2083"/>
                  <a:gd name="T6" fmla="*/ 741 w 1162"/>
                  <a:gd name="T7" fmla="*/ 21 h 2083"/>
                  <a:gd name="T8" fmla="*/ 581 w 1162"/>
                  <a:gd name="T9" fmla="*/ 0 h 2083"/>
                  <a:gd name="T10" fmla="*/ 459 w 1162"/>
                  <a:gd name="T11" fmla="*/ 12 h 2083"/>
                  <a:gd name="T12" fmla="*/ 293 w 1162"/>
                  <a:gd name="T13" fmla="*/ 67 h 2083"/>
                  <a:gd name="T14" fmla="*/ 186 w 1162"/>
                  <a:gd name="T15" fmla="*/ 139 h 2083"/>
                  <a:gd name="T16" fmla="*/ 93 w 1162"/>
                  <a:gd name="T17" fmla="*/ 246 h 2083"/>
                  <a:gd name="T18" fmla="*/ 38 w 1162"/>
                  <a:gd name="T19" fmla="*/ 365 h 2083"/>
                  <a:gd name="T20" fmla="*/ 3 w 1162"/>
                  <a:gd name="T21" fmla="*/ 568 h 2083"/>
                  <a:gd name="T22" fmla="*/ 0 w 1162"/>
                  <a:gd name="T23" fmla="*/ 739 h 2083"/>
                  <a:gd name="T24" fmla="*/ 18 w 1162"/>
                  <a:gd name="T25" fmla="*/ 873 h 2083"/>
                  <a:gd name="T26" fmla="*/ 45 w 1162"/>
                  <a:gd name="T27" fmla="*/ 923 h 2083"/>
                  <a:gd name="T28" fmla="*/ 87 w 1162"/>
                  <a:gd name="T29" fmla="*/ 940 h 2083"/>
                  <a:gd name="T30" fmla="*/ 137 w 1162"/>
                  <a:gd name="T31" fmla="*/ 931 h 2083"/>
                  <a:gd name="T32" fmla="*/ 171 w 1162"/>
                  <a:gd name="T33" fmla="*/ 896 h 2083"/>
                  <a:gd name="T34" fmla="*/ 184 w 1162"/>
                  <a:gd name="T35" fmla="*/ 821 h 2083"/>
                  <a:gd name="T36" fmla="*/ 189 w 1162"/>
                  <a:gd name="T37" fmla="*/ 591 h 2083"/>
                  <a:gd name="T38" fmla="*/ 224 w 1162"/>
                  <a:gd name="T39" fmla="*/ 414 h 2083"/>
                  <a:gd name="T40" fmla="*/ 261 w 1162"/>
                  <a:gd name="T41" fmla="*/ 357 h 2083"/>
                  <a:gd name="T42" fmla="*/ 291 w 1162"/>
                  <a:gd name="T43" fmla="*/ 340 h 2083"/>
                  <a:gd name="T44" fmla="*/ 312 w 1162"/>
                  <a:gd name="T45" fmla="*/ 353 h 2083"/>
                  <a:gd name="T46" fmla="*/ 322 w 1162"/>
                  <a:gd name="T47" fmla="*/ 400 h 2083"/>
                  <a:gd name="T48" fmla="*/ 320 w 1162"/>
                  <a:gd name="T49" fmla="*/ 1985 h 2083"/>
                  <a:gd name="T50" fmla="*/ 332 w 1162"/>
                  <a:gd name="T51" fmla="*/ 2033 h 2083"/>
                  <a:gd name="T52" fmla="*/ 380 w 1162"/>
                  <a:gd name="T53" fmla="*/ 2075 h 2083"/>
                  <a:gd name="T54" fmla="*/ 418 w 1162"/>
                  <a:gd name="T55" fmla="*/ 2083 h 2083"/>
                  <a:gd name="T56" fmla="*/ 463 w 1162"/>
                  <a:gd name="T57" fmla="*/ 2071 h 2083"/>
                  <a:gd name="T58" fmla="*/ 506 w 1162"/>
                  <a:gd name="T59" fmla="*/ 2023 h 2083"/>
                  <a:gd name="T60" fmla="*/ 515 w 1162"/>
                  <a:gd name="T61" fmla="*/ 1985 h 2083"/>
                  <a:gd name="T62" fmla="*/ 521 w 1162"/>
                  <a:gd name="T63" fmla="*/ 1068 h 2083"/>
                  <a:gd name="T64" fmla="*/ 561 w 1162"/>
                  <a:gd name="T65" fmla="*/ 1039 h 2083"/>
                  <a:gd name="T66" fmla="*/ 601 w 1162"/>
                  <a:gd name="T67" fmla="*/ 1039 h 2083"/>
                  <a:gd name="T68" fmla="*/ 640 w 1162"/>
                  <a:gd name="T69" fmla="*/ 1068 h 2083"/>
                  <a:gd name="T70" fmla="*/ 646 w 1162"/>
                  <a:gd name="T71" fmla="*/ 1985 h 2083"/>
                  <a:gd name="T72" fmla="*/ 654 w 1162"/>
                  <a:gd name="T73" fmla="*/ 2023 h 2083"/>
                  <a:gd name="T74" fmla="*/ 698 w 1162"/>
                  <a:gd name="T75" fmla="*/ 2071 h 2083"/>
                  <a:gd name="T76" fmla="*/ 744 w 1162"/>
                  <a:gd name="T77" fmla="*/ 2083 h 2083"/>
                  <a:gd name="T78" fmla="*/ 782 w 1162"/>
                  <a:gd name="T79" fmla="*/ 2075 h 2083"/>
                  <a:gd name="T80" fmla="*/ 829 w 1162"/>
                  <a:gd name="T81" fmla="*/ 2033 h 2083"/>
                  <a:gd name="T82" fmla="*/ 842 w 1162"/>
                  <a:gd name="T83" fmla="*/ 1985 h 2083"/>
                  <a:gd name="T84" fmla="*/ 840 w 1162"/>
                  <a:gd name="T85" fmla="*/ 400 h 2083"/>
                  <a:gd name="T86" fmla="*/ 848 w 1162"/>
                  <a:gd name="T87" fmla="*/ 353 h 2083"/>
                  <a:gd name="T88" fmla="*/ 871 w 1162"/>
                  <a:gd name="T89" fmla="*/ 340 h 2083"/>
                  <a:gd name="T90" fmla="*/ 900 w 1162"/>
                  <a:gd name="T91" fmla="*/ 357 h 2083"/>
                  <a:gd name="T92" fmla="*/ 938 w 1162"/>
                  <a:gd name="T93" fmla="*/ 414 h 2083"/>
                  <a:gd name="T94" fmla="*/ 971 w 1162"/>
                  <a:gd name="T95" fmla="*/ 591 h 2083"/>
                  <a:gd name="T96" fmla="*/ 976 w 1162"/>
                  <a:gd name="T97" fmla="*/ 821 h 2083"/>
                  <a:gd name="T98" fmla="*/ 991 w 1162"/>
                  <a:gd name="T99" fmla="*/ 896 h 2083"/>
                  <a:gd name="T100" fmla="*/ 1025 w 1162"/>
                  <a:gd name="T101" fmla="*/ 931 h 2083"/>
                  <a:gd name="T102" fmla="*/ 1075 w 1162"/>
                  <a:gd name="T103" fmla="*/ 940 h 2083"/>
                  <a:gd name="T104" fmla="*/ 1116 w 1162"/>
                  <a:gd name="T105" fmla="*/ 923 h 2083"/>
                  <a:gd name="T106" fmla="*/ 1144 w 1162"/>
                  <a:gd name="T107" fmla="*/ 873 h 2083"/>
                  <a:gd name="T108" fmla="*/ 1162 w 1162"/>
                  <a:gd name="T109" fmla="*/ 739 h 2083"/>
                  <a:gd name="T110" fmla="*/ 1159 w 1162"/>
                  <a:gd name="T111" fmla="*/ 568 h 2083"/>
                  <a:gd name="T112" fmla="*/ 1124 w 1162"/>
                  <a:gd name="T113" fmla="*/ 365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62" h="2083">
                    <a:moveTo>
                      <a:pt x="1124" y="365"/>
                    </a:moveTo>
                    <a:lnTo>
                      <a:pt x="1124" y="365"/>
                    </a:lnTo>
                    <a:lnTo>
                      <a:pt x="1112" y="333"/>
                    </a:lnTo>
                    <a:lnTo>
                      <a:pt x="1099" y="302"/>
                    </a:lnTo>
                    <a:lnTo>
                      <a:pt x="1084" y="273"/>
                    </a:lnTo>
                    <a:lnTo>
                      <a:pt x="1069" y="246"/>
                    </a:lnTo>
                    <a:lnTo>
                      <a:pt x="1052" y="221"/>
                    </a:lnTo>
                    <a:lnTo>
                      <a:pt x="1034" y="198"/>
                    </a:lnTo>
                    <a:lnTo>
                      <a:pt x="1016" y="177"/>
                    </a:lnTo>
                    <a:lnTo>
                      <a:pt x="996" y="157"/>
                    </a:lnTo>
                    <a:lnTo>
                      <a:pt x="976" y="139"/>
                    </a:lnTo>
                    <a:lnTo>
                      <a:pt x="955" y="122"/>
                    </a:lnTo>
                    <a:lnTo>
                      <a:pt x="933" y="107"/>
                    </a:lnTo>
                    <a:lnTo>
                      <a:pt x="912" y="92"/>
                    </a:lnTo>
                    <a:lnTo>
                      <a:pt x="890" y="79"/>
                    </a:lnTo>
                    <a:lnTo>
                      <a:pt x="869" y="67"/>
                    </a:lnTo>
                    <a:lnTo>
                      <a:pt x="846" y="56"/>
                    </a:lnTo>
                    <a:lnTo>
                      <a:pt x="825" y="47"/>
                    </a:lnTo>
                    <a:lnTo>
                      <a:pt x="782" y="32"/>
                    </a:lnTo>
                    <a:lnTo>
                      <a:pt x="741" y="21"/>
                    </a:lnTo>
                    <a:lnTo>
                      <a:pt x="703" y="12"/>
                    </a:lnTo>
                    <a:lnTo>
                      <a:pt x="668" y="6"/>
                    </a:lnTo>
                    <a:lnTo>
                      <a:pt x="637" y="3"/>
                    </a:lnTo>
                    <a:lnTo>
                      <a:pt x="613" y="0"/>
                    </a:lnTo>
                    <a:lnTo>
                      <a:pt x="581" y="0"/>
                    </a:lnTo>
                    <a:lnTo>
                      <a:pt x="581" y="0"/>
                    </a:lnTo>
                    <a:lnTo>
                      <a:pt x="549" y="0"/>
                    </a:lnTo>
                    <a:lnTo>
                      <a:pt x="524" y="3"/>
                    </a:lnTo>
                    <a:lnTo>
                      <a:pt x="494" y="6"/>
                    </a:lnTo>
                    <a:lnTo>
                      <a:pt x="459" y="12"/>
                    </a:lnTo>
                    <a:lnTo>
                      <a:pt x="419" y="21"/>
                    </a:lnTo>
                    <a:lnTo>
                      <a:pt x="380" y="32"/>
                    </a:lnTo>
                    <a:lnTo>
                      <a:pt x="337" y="47"/>
                    </a:lnTo>
                    <a:lnTo>
                      <a:pt x="314" y="56"/>
                    </a:lnTo>
                    <a:lnTo>
                      <a:pt x="293" y="67"/>
                    </a:lnTo>
                    <a:lnTo>
                      <a:pt x="271" y="79"/>
                    </a:lnTo>
                    <a:lnTo>
                      <a:pt x="248" y="92"/>
                    </a:lnTo>
                    <a:lnTo>
                      <a:pt x="227" y="107"/>
                    </a:lnTo>
                    <a:lnTo>
                      <a:pt x="206" y="122"/>
                    </a:lnTo>
                    <a:lnTo>
                      <a:pt x="186" y="139"/>
                    </a:lnTo>
                    <a:lnTo>
                      <a:pt x="166" y="157"/>
                    </a:lnTo>
                    <a:lnTo>
                      <a:pt x="146" y="177"/>
                    </a:lnTo>
                    <a:lnTo>
                      <a:pt x="128" y="198"/>
                    </a:lnTo>
                    <a:lnTo>
                      <a:pt x="110" y="221"/>
                    </a:lnTo>
                    <a:lnTo>
                      <a:pt x="93" y="246"/>
                    </a:lnTo>
                    <a:lnTo>
                      <a:pt x="77" y="273"/>
                    </a:lnTo>
                    <a:lnTo>
                      <a:pt x="62" y="302"/>
                    </a:lnTo>
                    <a:lnTo>
                      <a:pt x="50" y="333"/>
                    </a:lnTo>
                    <a:lnTo>
                      <a:pt x="38" y="365"/>
                    </a:lnTo>
                    <a:lnTo>
                      <a:pt x="38" y="365"/>
                    </a:lnTo>
                    <a:lnTo>
                      <a:pt x="30" y="389"/>
                    </a:lnTo>
                    <a:lnTo>
                      <a:pt x="24" y="418"/>
                    </a:lnTo>
                    <a:lnTo>
                      <a:pt x="16" y="458"/>
                    </a:lnTo>
                    <a:lnTo>
                      <a:pt x="9" y="508"/>
                    </a:lnTo>
                    <a:lnTo>
                      <a:pt x="3" y="568"/>
                    </a:lnTo>
                    <a:lnTo>
                      <a:pt x="0" y="635"/>
                    </a:lnTo>
                    <a:lnTo>
                      <a:pt x="0" y="671"/>
                    </a:lnTo>
                    <a:lnTo>
                      <a:pt x="0" y="711"/>
                    </a:lnTo>
                    <a:lnTo>
                      <a:pt x="0" y="711"/>
                    </a:lnTo>
                    <a:lnTo>
                      <a:pt x="0" y="739"/>
                    </a:lnTo>
                    <a:lnTo>
                      <a:pt x="1" y="768"/>
                    </a:lnTo>
                    <a:lnTo>
                      <a:pt x="4" y="803"/>
                    </a:lnTo>
                    <a:lnTo>
                      <a:pt x="9" y="839"/>
                    </a:lnTo>
                    <a:lnTo>
                      <a:pt x="13" y="856"/>
                    </a:lnTo>
                    <a:lnTo>
                      <a:pt x="18" y="873"/>
                    </a:lnTo>
                    <a:lnTo>
                      <a:pt x="23" y="888"/>
                    </a:lnTo>
                    <a:lnTo>
                      <a:pt x="30" y="902"/>
                    </a:lnTo>
                    <a:lnTo>
                      <a:pt x="38" y="914"/>
                    </a:lnTo>
                    <a:lnTo>
                      <a:pt x="45" y="923"/>
                    </a:lnTo>
                    <a:lnTo>
                      <a:pt x="45" y="923"/>
                    </a:lnTo>
                    <a:lnTo>
                      <a:pt x="50" y="926"/>
                    </a:lnTo>
                    <a:lnTo>
                      <a:pt x="56" y="931"/>
                    </a:lnTo>
                    <a:lnTo>
                      <a:pt x="64" y="934"/>
                    </a:lnTo>
                    <a:lnTo>
                      <a:pt x="74" y="939"/>
                    </a:lnTo>
                    <a:lnTo>
                      <a:pt x="87" y="940"/>
                    </a:lnTo>
                    <a:lnTo>
                      <a:pt x="102" y="940"/>
                    </a:lnTo>
                    <a:lnTo>
                      <a:pt x="119" y="937"/>
                    </a:lnTo>
                    <a:lnTo>
                      <a:pt x="119" y="937"/>
                    </a:lnTo>
                    <a:lnTo>
                      <a:pt x="128" y="934"/>
                    </a:lnTo>
                    <a:lnTo>
                      <a:pt x="137" y="931"/>
                    </a:lnTo>
                    <a:lnTo>
                      <a:pt x="145" y="926"/>
                    </a:lnTo>
                    <a:lnTo>
                      <a:pt x="151" y="922"/>
                    </a:lnTo>
                    <a:lnTo>
                      <a:pt x="157" y="916"/>
                    </a:lnTo>
                    <a:lnTo>
                      <a:pt x="161" y="910"/>
                    </a:lnTo>
                    <a:lnTo>
                      <a:pt x="171" y="896"/>
                    </a:lnTo>
                    <a:lnTo>
                      <a:pt x="177" y="879"/>
                    </a:lnTo>
                    <a:lnTo>
                      <a:pt x="180" y="861"/>
                    </a:lnTo>
                    <a:lnTo>
                      <a:pt x="183" y="842"/>
                    </a:lnTo>
                    <a:lnTo>
                      <a:pt x="184" y="821"/>
                    </a:lnTo>
                    <a:lnTo>
                      <a:pt x="184" y="821"/>
                    </a:lnTo>
                    <a:lnTo>
                      <a:pt x="184" y="787"/>
                    </a:lnTo>
                    <a:lnTo>
                      <a:pt x="184" y="734"/>
                    </a:lnTo>
                    <a:lnTo>
                      <a:pt x="186" y="665"/>
                    </a:lnTo>
                    <a:lnTo>
                      <a:pt x="187" y="629"/>
                    </a:lnTo>
                    <a:lnTo>
                      <a:pt x="189" y="591"/>
                    </a:lnTo>
                    <a:lnTo>
                      <a:pt x="193" y="552"/>
                    </a:lnTo>
                    <a:lnTo>
                      <a:pt x="198" y="514"/>
                    </a:lnTo>
                    <a:lnTo>
                      <a:pt x="204" y="479"/>
                    </a:lnTo>
                    <a:lnTo>
                      <a:pt x="213" y="446"/>
                    </a:lnTo>
                    <a:lnTo>
                      <a:pt x="224" y="414"/>
                    </a:lnTo>
                    <a:lnTo>
                      <a:pt x="230" y="400"/>
                    </a:lnTo>
                    <a:lnTo>
                      <a:pt x="236" y="388"/>
                    </a:lnTo>
                    <a:lnTo>
                      <a:pt x="244" y="375"/>
                    </a:lnTo>
                    <a:lnTo>
                      <a:pt x="253" y="366"/>
                    </a:lnTo>
                    <a:lnTo>
                      <a:pt x="261" y="357"/>
                    </a:lnTo>
                    <a:lnTo>
                      <a:pt x="271" y="349"/>
                    </a:lnTo>
                    <a:lnTo>
                      <a:pt x="271" y="349"/>
                    </a:lnTo>
                    <a:lnTo>
                      <a:pt x="279" y="345"/>
                    </a:lnTo>
                    <a:lnTo>
                      <a:pt x="286" y="340"/>
                    </a:lnTo>
                    <a:lnTo>
                      <a:pt x="291" y="340"/>
                    </a:lnTo>
                    <a:lnTo>
                      <a:pt x="296" y="340"/>
                    </a:lnTo>
                    <a:lnTo>
                      <a:pt x="300" y="340"/>
                    </a:lnTo>
                    <a:lnTo>
                      <a:pt x="305" y="343"/>
                    </a:lnTo>
                    <a:lnTo>
                      <a:pt x="309" y="346"/>
                    </a:lnTo>
                    <a:lnTo>
                      <a:pt x="312" y="353"/>
                    </a:lnTo>
                    <a:lnTo>
                      <a:pt x="317" y="360"/>
                    </a:lnTo>
                    <a:lnTo>
                      <a:pt x="318" y="371"/>
                    </a:lnTo>
                    <a:lnTo>
                      <a:pt x="320" y="385"/>
                    </a:lnTo>
                    <a:lnTo>
                      <a:pt x="322" y="400"/>
                    </a:lnTo>
                    <a:lnTo>
                      <a:pt x="322" y="400"/>
                    </a:lnTo>
                    <a:lnTo>
                      <a:pt x="320" y="1985"/>
                    </a:lnTo>
                    <a:lnTo>
                      <a:pt x="320" y="1985"/>
                    </a:lnTo>
                    <a:lnTo>
                      <a:pt x="320" y="1985"/>
                    </a:lnTo>
                    <a:lnTo>
                      <a:pt x="320" y="1985"/>
                    </a:lnTo>
                    <a:lnTo>
                      <a:pt x="320" y="1985"/>
                    </a:lnTo>
                    <a:lnTo>
                      <a:pt x="320" y="1996"/>
                    </a:lnTo>
                    <a:lnTo>
                      <a:pt x="322" y="2005"/>
                    </a:lnTo>
                    <a:lnTo>
                      <a:pt x="325" y="2014"/>
                    </a:lnTo>
                    <a:lnTo>
                      <a:pt x="328" y="2023"/>
                    </a:lnTo>
                    <a:lnTo>
                      <a:pt x="332" y="2033"/>
                    </a:lnTo>
                    <a:lnTo>
                      <a:pt x="337" y="2040"/>
                    </a:lnTo>
                    <a:lnTo>
                      <a:pt x="349" y="2054"/>
                    </a:lnTo>
                    <a:lnTo>
                      <a:pt x="363" y="2066"/>
                    </a:lnTo>
                    <a:lnTo>
                      <a:pt x="370" y="2071"/>
                    </a:lnTo>
                    <a:lnTo>
                      <a:pt x="380" y="2075"/>
                    </a:lnTo>
                    <a:lnTo>
                      <a:pt x="389" y="2078"/>
                    </a:lnTo>
                    <a:lnTo>
                      <a:pt x="398" y="2081"/>
                    </a:lnTo>
                    <a:lnTo>
                      <a:pt x="407" y="2083"/>
                    </a:lnTo>
                    <a:lnTo>
                      <a:pt x="418" y="2083"/>
                    </a:lnTo>
                    <a:lnTo>
                      <a:pt x="418" y="2083"/>
                    </a:lnTo>
                    <a:lnTo>
                      <a:pt x="427" y="2083"/>
                    </a:lnTo>
                    <a:lnTo>
                      <a:pt x="437" y="2081"/>
                    </a:lnTo>
                    <a:lnTo>
                      <a:pt x="447" y="2078"/>
                    </a:lnTo>
                    <a:lnTo>
                      <a:pt x="456" y="2075"/>
                    </a:lnTo>
                    <a:lnTo>
                      <a:pt x="463" y="2071"/>
                    </a:lnTo>
                    <a:lnTo>
                      <a:pt x="471" y="2066"/>
                    </a:lnTo>
                    <a:lnTo>
                      <a:pt x="486" y="2054"/>
                    </a:lnTo>
                    <a:lnTo>
                      <a:pt x="498" y="2040"/>
                    </a:lnTo>
                    <a:lnTo>
                      <a:pt x="503" y="2033"/>
                    </a:lnTo>
                    <a:lnTo>
                      <a:pt x="506" y="2023"/>
                    </a:lnTo>
                    <a:lnTo>
                      <a:pt x="511" y="2014"/>
                    </a:lnTo>
                    <a:lnTo>
                      <a:pt x="512" y="2005"/>
                    </a:lnTo>
                    <a:lnTo>
                      <a:pt x="514" y="1996"/>
                    </a:lnTo>
                    <a:lnTo>
                      <a:pt x="515" y="1985"/>
                    </a:lnTo>
                    <a:lnTo>
                      <a:pt x="515" y="1985"/>
                    </a:lnTo>
                    <a:lnTo>
                      <a:pt x="514" y="1984"/>
                    </a:lnTo>
                    <a:lnTo>
                      <a:pt x="517" y="1083"/>
                    </a:lnTo>
                    <a:lnTo>
                      <a:pt x="517" y="1083"/>
                    </a:lnTo>
                    <a:lnTo>
                      <a:pt x="518" y="1076"/>
                    </a:lnTo>
                    <a:lnTo>
                      <a:pt x="521" y="1068"/>
                    </a:lnTo>
                    <a:lnTo>
                      <a:pt x="526" y="1061"/>
                    </a:lnTo>
                    <a:lnTo>
                      <a:pt x="535" y="1053"/>
                    </a:lnTo>
                    <a:lnTo>
                      <a:pt x="546" y="1045"/>
                    </a:lnTo>
                    <a:lnTo>
                      <a:pt x="553" y="1042"/>
                    </a:lnTo>
                    <a:lnTo>
                      <a:pt x="561" y="1039"/>
                    </a:lnTo>
                    <a:lnTo>
                      <a:pt x="570" y="1038"/>
                    </a:lnTo>
                    <a:lnTo>
                      <a:pt x="581" y="1036"/>
                    </a:lnTo>
                    <a:lnTo>
                      <a:pt x="581" y="1036"/>
                    </a:lnTo>
                    <a:lnTo>
                      <a:pt x="592" y="1038"/>
                    </a:lnTo>
                    <a:lnTo>
                      <a:pt x="601" y="1039"/>
                    </a:lnTo>
                    <a:lnTo>
                      <a:pt x="608" y="1042"/>
                    </a:lnTo>
                    <a:lnTo>
                      <a:pt x="616" y="1045"/>
                    </a:lnTo>
                    <a:lnTo>
                      <a:pt x="627" y="1053"/>
                    </a:lnTo>
                    <a:lnTo>
                      <a:pt x="634" y="1061"/>
                    </a:lnTo>
                    <a:lnTo>
                      <a:pt x="640" y="1068"/>
                    </a:lnTo>
                    <a:lnTo>
                      <a:pt x="643" y="1076"/>
                    </a:lnTo>
                    <a:lnTo>
                      <a:pt x="645" y="1083"/>
                    </a:lnTo>
                    <a:lnTo>
                      <a:pt x="646" y="1984"/>
                    </a:lnTo>
                    <a:lnTo>
                      <a:pt x="646" y="1984"/>
                    </a:lnTo>
                    <a:lnTo>
                      <a:pt x="646" y="1985"/>
                    </a:lnTo>
                    <a:lnTo>
                      <a:pt x="646" y="1985"/>
                    </a:lnTo>
                    <a:lnTo>
                      <a:pt x="648" y="1996"/>
                    </a:lnTo>
                    <a:lnTo>
                      <a:pt x="649" y="2005"/>
                    </a:lnTo>
                    <a:lnTo>
                      <a:pt x="651" y="2014"/>
                    </a:lnTo>
                    <a:lnTo>
                      <a:pt x="654" y="2023"/>
                    </a:lnTo>
                    <a:lnTo>
                      <a:pt x="659" y="2033"/>
                    </a:lnTo>
                    <a:lnTo>
                      <a:pt x="663" y="2040"/>
                    </a:lnTo>
                    <a:lnTo>
                      <a:pt x="675" y="2054"/>
                    </a:lnTo>
                    <a:lnTo>
                      <a:pt x="689" y="2066"/>
                    </a:lnTo>
                    <a:lnTo>
                      <a:pt x="698" y="2071"/>
                    </a:lnTo>
                    <a:lnTo>
                      <a:pt x="706" y="2075"/>
                    </a:lnTo>
                    <a:lnTo>
                      <a:pt x="715" y="2078"/>
                    </a:lnTo>
                    <a:lnTo>
                      <a:pt x="724" y="2081"/>
                    </a:lnTo>
                    <a:lnTo>
                      <a:pt x="735" y="2083"/>
                    </a:lnTo>
                    <a:lnTo>
                      <a:pt x="744" y="2083"/>
                    </a:lnTo>
                    <a:lnTo>
                      <a:pt x="744" y="2083"/>
                    </a:lnTo>
                    <a:lnTo>
                      <a:pt x="755" y="2083"/>
                    </a:lnTo>
                    <a:lnTo>
                      <a:pt x="764" y="2081"/>
                    </a:lnTo>
                    <a:lnTo>
                      <a:pt x="773" y="2078"/>
                    </a:lnTo>
                    <a:lnTo>
                      <a:pt x="782" y="2075"/>
                    </a:lnTo>
                    <a:lnTo>
                      <a:pt x="791" y="2071"/>
                    </a:lnTo>
                    <a:lnTo>
                      <a:pt x="799" y="2066"/>
                    </a:lnTo>
                    <a:lnTo>
                      <a:pt x="813" y="2054"/>
                    </a:lnTo>
                    <a:lnTo>
                      <a:pt x="825" y="2040"/>
                    </a:lnTo>
                    <a:lnTo>
                      <a:pt x="829" y="2033"/>
                    </a:lnTo>
                    <a:lnTo>
                      <a:pt x="834" y="2023"/>
                    </a:lnTo>
                    <a:lnTo>
                      <a:pt x="837" y="2014"/>
                    </a:lnTo>
                    <a:lnTo>
                      <a:pt x="840" y="2005"/>
                    </a:lnTo>
                    <a:lnTo>
                      <a:pt x="842" y="1996"/>
                    </a:lnTo>
                    <a:lnTo>
                      <a:pt x="842" y="1985"/>
                    </a:lnTo>
                    <a:lnTo>
                      <a:pt x="842" y="1985"/>
                    </a:lnTo>
                    <a:lnTo>
                      <a:pt x="842" y="1985"/>
                    </a:lnTo>
                    <a:lnTo>
                      <a:pt x="842" y="1985"/>
                    </a:lnTo>
                    <a:lnTo>
                      <a:pt x="842" y="1985"/>
                    </a:lnTo>
                    <a:lnTo>
                      <a:pt x="840" y="400"/>
                    </a:lnTo>
                    <a:lnTo>
                      <a:pt x="840" y="400"/>
                    </a:lnTo>
                    <a:lnTo>
                      <a:pt x="842" y="385"/>
                    </a:lnTo>
                    <a:lnTo>
                      <a:pt x="843" y="371"/>
                    </a:lnTo>
                    <a:lnTo>
                      <a:pt x="845" y="360"/>
                    </a:lnTo>
                    <a:lnTo>
                      <a:pt x="848" y="353"/>
                    </a:lnTo>
                    <a:lnTo>
                      <a:pt x="852" y="346"/>
                    </a:lnTo>
                    <a:lnTo>
                      <a:pt x="857" y="343"/>
                    </a:lnTo>
                    <a:lnTo>
                      <a:pt x="862" y="340"/>
                    </a:lnTo>
                    <a:lnTo>
                      <a:pt x="866" y="340"/>
                    </a:lnTo>
                    <a:lnTo>
                      <a:pt x="871" y="340"/>
                    </a:lnTo>
                    <a:lnTo>
                      <a:pt x="875" y="340"/>
                    </a:lnTo>
                    <a:lnTo>
                      <a:pt x="883" y="345"/>
                    </a:lnTo>
                    <a:lnTo>
                      <a:pt x="890" y="349"/>
                    </a:lnTo>
                    <a:lnTo>
                      <a:pt x="890" y="349"/>
                    </a:lnTo>
                    <a:lnTo>
                      <a:pt x="900" y="357"/>
                    </a:lnTo>
                    <a:lnTo>
                      <a:pt x="909" y="366"/>
                    </a:lnTo>
                    <a:lnTo>
                      <a:pt x="916" y="375"/>
                    </a:lnTo>
                    <a:lnTo>
                      <a:pt x="924" y="388"/>
                    </a:lnTo>
                    <a:lnTo>
                      <a:pt x="932" y="400"/>
                    </a:lnTo>
                    <a:lnTo>
                      <a:pt x="938" y="414"/>
                    </a:lnTo>
                    <a:lnTo>
                      <a:pt x="948" y="446"/>
                    </a:lnTo>
                    <a:lnTo>
                      <a:pt x="956" y="479"/>
                    </a:lnTo>
                    <a:lnTo>
                      <a:pt x="964" y="514"/>
                    </a:lnTo>
                    <a:lnTo>
                      <a:pt x="968" y="552"/>
                    </a:lnTo>
                    <a:lnTo>
                      <a:pt x="971" y="591"/>
                    </a:lnTo>
                    <a:lnTo>
                      <a:pt x="974" y="629"/>
                    </a:lnTo>
                    <a:lnTo>
                      <a:pt x="976" y="665"/>
                    </a:lnTo>
                    <a:lnTo>
                      <a:pt x="977" y="734"/>
                    </a:lnTo>
                    <a:lnTo>
                      <a:pt x="976" y="787"/>
                    </a:lnTo>
                    <a:lnTo>
                      <a:pt x="976" y="821"/>
                    </a:lnTo>
                    <a:lnTo>
                      <a:pt x="976" y="821"/>
                    </a:lnTo>
                    <a:lnTo>
                      <a:pt x="977" y="842"/>
                    </a:lnTo>
                    <a:lnTo>
                      <a:pt x="980" y="861"/>
                    </a:lnTo>
                    <a:lnTo>
                      <a:pt x="985" y="879"/>
                    </a:lnTo>
                    <a:lnTo>
                      <a:pt x="991" y="896"/>
                    </a:lnTo>
                    <a:lnTo>
                      <a:pt x="1000" y="910"/>
                    </a:lnTo>
                    <a:lnTo>
                      <a:pt x="1005" y="916"/>
                    </a:lnTo>
                    <a:lnTo>
                      <a:pt x="1011" y="922"/>
                    </a:lnTo>
                    <a:lnTo>
                      <a:pt x="1017" y="926"/>
                    </a:lnTo>
                    <a:lnTo>
                      <a:pt x="1025" y="931"/>
                    </a:lnTo>
                    <a:lnTo>
                      <a:pt x="1032" y="934"/>
                    </a:lnTo>
                    <a:lnTo>
                      <a:pt x="1041" y="937"/>
                    </a:lnTo>
                    <a:lnTo>
                      <a:pt x="1041" y="937"/>
                    </a:lnTo>
                    <a:lnTo>
                      <a:pt x="1060" y="940"/>
                    </a:lnTo>
                    <a:lnTo>
                      <a:pt x="1075" y="940"/>
                    </a:lnTo>
                    <a:lnTo>
                      <a:pt x="1087" y="939"/>
                    </a:lnTo>
                    <a:lnTo>
                      <a:pt x="1098" y="934"/>
                    </a:lnTo>
                    <a:lnTo>
                      <a:pt x="1106" y="931"/>
                    </a:lnTo>
                    <a:lnTo>
                      <a:pt x="1112" y="926"/>
                    </a:lnTo>
                    <a:lnTo>
                      <a:pt x="1116" y="923"/>
                    </a:lnTo>
                    <a:lnTo>
                      <a:pt x="1116" y="923"/>
                    </a:lnTo>
                    <a:lnTo>
                      <a:pt x="1124" y="914"/>
                    </a:lnTo>
                    <a:lnTo>
                      <a:pt x="1131" y="902"/>
                    </a:lnTo>
                    <a:lnTo>
                      <a:pt x="1138" y="888"/>
                    </a:lnTo>
                    <a:lnTo>
                      <a:pt x="1144" y="873"/>
                    </a:lnTo>
                    <a:lnTo>
                      <a:pt x="1148" y="856"/>
                    </a:lnTo>
                    <a:lnTo>
                      <a:pt x="1151" y="839"/>
                    </a:lnTo>
                    <a:lnTo>
                      <a:pt x="1157" y="803"/>
                    </a:lnTo>
                    <a:lnTo>
                      <a:pt x="1160" y="768"/>
                    </a:lnTo>
                    <a:lnTo>
                      <a:pt x="1162" y="739"/>
                    </a:lnTo>
                    <a:lnTo>
                      <a:pt x="1162" y="711"/>
                    </a:lnTo>
                    <a:lnTo>
                      <a:pt x="1162" y="711"/>
                    </a:lnTo>
                    <a:lnTo>
                      <a:pt x="1162" y="671"/>
                    </a:lnTo>
                    <a:lnTo>
                      <a:pt x="1162" y="635"/>
                    </a:lnTo>
                    <a:lnTo>
                      <a:pt x="1159" y="568"/>
                    </a:lnTo>
                    <a:lnTo>
                      <a:pt x="1153" y="508"/>
                    </a:lnTo>
                    <a:lnTo>
                      <a:pt x="1145" y="458"/>
                    </a:lnTo>
                    <a:lnTo>
                      <a:pt x="1138" y="418"/>
                    </a:lnTo>
                    <a:lnTo>
                      <a:pt x="1130" y="389"/>
                    </a:lnTo>
                    <a:lnTo>
                      <a:pt x="1124" y="365"/>
                    </a:lnTo>
                    <a:lnTo>
                      <a:pt x="1124"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grpSp>
        <p:grpSp>
          <p:nvGrpSpPr>
            <p:cNvPr id="29" name="그룹 465"/>
            <p:cNvGrpSpPr/>
            <p:nvPr/>
          </p:nvGrpSpPr>
          <p:grpSpPr>
            <a:xfrm>
              <a:off x="8066850" y="2716062"/>
              <a:ext cx="181679" cy="417768"/>
              <a:chOff x="4362451" y="2873375"/>
              <a:chExt cx="922338" cy="2120901"/>
            </a:xfrm>
            <a:solidFill>
              <a:srgbClr val="313C4B"/>
            </a:solidFill>
            <a:effectLst/>
          </p:grpSpPr>
          <p:sp>
            <p:nvSpPr>
              <p:cNvPr id="30" name="Freeform 6"/>
              <p:cNvSpPr>
                <a:spLocks/>
              </p:cNvSpPr>
              <p:nvPr/>
            </p:nvSpPr>
            <p:spPr bwMode="auto">
              <a:xfrm>
                <a:off x="4629151" y="2873375"/>
                <a:ext cx="387350" cy="385763"/>
              </a:xfrm>
              <a:custGeom>
                <a:avLst/>
                <a:gdLst>
                  <a:gd name="T0" fmla="*/ 486 w 486"/>
                  <a:gd name="T1" fmla="*/ 243 h 487"/>
                  <a:gd name="T2" fmla="*/ 482 w 486"/>
                  <a:gd name="T3" fmla="*/ 291 h 487"/>
                  <a:gd name="T4" fmla="*/ 468 w 486"/>
                  <a:gd name="T5" fmla="*/ 337 h 487"/>
                  <a:gd name="T6" fmla="*/ 445 w 486"/>
                  <a:gd name="T7" fmla="*/ 380 h 487"/>
                  <a:gd name="T8" fmla="*/ 416 w 486"/>
                  <a:gd name="T9" fmla="*/ 415 h 487"/>
                  <a:gd name="T10" fmla="*/ 380 w 486"/>
                  <a:gd name="T11" fmla="*/ 446 h 487"/>
                  <a:gd name="T12" fmla="*/ 338 w 486"/>
                  <a:gd name="T13" fmla="*/ 467 h 487"/>
                  <a:gd name="T14" fmla="*/ 293 w 486"/>
                  <a:gd name="T15" fmla="*/ 482 h 487"/>
                  <a:gd name="T16" fmla="*/ 244 w 486"/>
                  <a:gd name="T17" fmla="*/ 487 h 487"/>
                  <a:gd name="T18" fmla="*/ 219 w 486"/>
                  <a:gd name="T19" fmla="*/ 485 h 487"/>
                  <a:gd name="T20" fmla="*/ 171 w 486"/>
                  <a:gd name="T21" fmla="*/ 476 h 487"/>
                  <a:gd name="T22" fmla="*/ 128 w 486"/>
                  <a:gd name="T23" fmla="*/ 458 h 487"/>
                  <a:gd name="T24" fmla="*/ 88 w 486"/>
                  <a:gd name="T25" fmla="*/ 430 h 487"/>
                  <a:gd name="T26" fmla="*/ 56 w 486"/>
                  <a:gd name="T27" fmla="*/ 398 h 487"/>
                  <a:gd name="T28" fmla="*/ 30 w 486"/>
                  <a:gd name="T29" fmla="*/ 359 h 487"/>
                  <a:gd name="T30" fmla="*/ 10 w 486"/>
                  <a:gd name="T31" fmla="*/ 316 h 487"/>
                  <a:gd name="T32" fmla="*/ 1 w 486"/>
                  <a:gd name="T33" fmla="*/ 269 h 487"/>
                  <a:gd name="T34" fmla="*/ 0 w 486"/>
                  <a:gd name="T35" fmla="*/ 243 h 487"/>
                  <a:gd name="T36" fmla="*/ 6 w 486"/>
                  <a:gd name="T37" fmla="*/ 194 h 487"/>
                  <a:gd name="T38" fmla="*/ 20 w 486"/>
                  <a:gd name="T39" fmla="*/ 148 h 487"/>
                  <a:gd name="T40" fmla="*/ 43 w 486"/>
                  <a:gd name="T41" fmla="*/ 107 h 487"/>
                  <a:gd name="T42" fmla="*/ 71 w 486"/>
                  <a:gd name="T43" fmla="*/ 70 h 487"/>
                  <a:gd name="T44" fmla="*/ 108 w 486"/>
                  <a:gd name="T45" fmla="*/ 41 h 487"/>
                  <a:gd name="T46" fmla="*/ 149 w 486"/>
                  <a:gd name="T47" fmla="*/ 18 h 487"/>
                  <a:gd name="T48" fmla="*/ 195 w 486"/>
                  <a:gd name="T49" fmla="*/ 5 h 487"/>
                  <a:gd name="T50" fmla="*/ 244 w 486"/>
                  <a:gd name="T51" fmla="*/ 0 h 487"/>
                  <a:gd name="T52" fmla="*/ 268 w 486"/>
                  <a:gd name="T53" fmla="*/ 2 h 487"/>
                  <a:gd name="T54" fmla="*/ 316 w 486"/>
                  <a:gd name="T55" fmla="*/ 11 h 487"/>
                  <a:gd name="T56" fmla="*/ 360 w 486"/>
                  <a:gd name="T57" fmla="*/ 29 h 487"/>
                  <a:gd name="T58" fmla="*/ 398 w 486"/>
                  <a:gd name="T59" fmla="*/ 55 h 487"/>
                  <a:gd name="T60" fmla="*/ 431 w 486"/>
                  <a:gd name="T61" fmla="*/ 89 h 487"/>
                  <a:gd name="T62" fmla="*/ 457 w 486"/>
                  <a:gd name="T63" fmla="*/ 127 h 487"/>
                  <a:gd name="T64" fmla="*/ 476 w 486"/>
                  <a:gd name="T65" fmla="*/ 171 h 487"/>
                  <a:gd name="T66" fmla="*/ 486 w 486"/>
                  <a:gd name="T67" fmla="*/ 218 h 487"/>
                  <a:gd name="T68" fmla="*/ 486 w 486"/>
                  <a:gd name="T69" fmla="*/ 24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7">
                    <a:moveTo>
                      <a:pt x="486" y="243"/>
                    </a:moveTo>
                    <a:lnTo>
                      <a:pt x="486" y="243"/>
                    </a:lnTo>
                    <a:lnTo>
                      <a:pt x="486" y="269"/>
                    </a:lnTo>
                    <a:lnTo>
                      <a:pt x="482" y="291"/>
                    </a:lnTo>
                    <a:lnTo>
                      <a:pt x="476" y="316"/>
                    </a:lnTo>
                    <a:lnTo>
                      <a:pt x="468" y="337"/>
                    </a:lnTo>
                    <a:lnTo>
                      <a:pt x="457" y="359"/>
                    </a:lnTo>
                    <a:lnTo>
                      <a:pt x="445" y="380"/>
                    </a:lnTo>
                    <a:lnTo>
                      <a:pt x="431" y="398"/>
                    </a:lnTo>
                    <a:lnTo>
                      <a:pt x="416" y="415"/>
                    </a:lnTo>
                    <a:lnTo>
                      <a:pt x="398" y="430"/>
                    </a:lnTo>
                    <a:lnTo>
                      <a:pt x="380" y="446"/>
                    </a:lnTo>
                    <a:lnTo>
                      <a:pt x="360" y="458"/>
                    </a:lnTo>
                    <a:lnTo>
                      <a:pt x="338" y="467"/>
                    </a:lnTo>
                    <a:lnTo>
                      <a:pt x="316" y="476"/>
                    </a:lnTo>
                    <a:lnTo>
                      <a:pt x="293" y="482"/>
                    </a:lnTo>
                    <a:lnTo>
                      <a:pt x="268" y="485"/>
                    </a:lnTo>
                    <a:lnTo>
                      <a:pt x="244" y="487"/>
                    </a:lnTo>
                    <a:lnTo>
                      <a:pt x="244" y="487"/>
                    </a:lnTo>
                    <a:lnTo>
                      <a:pt x="219" y="485"/>
                    </a:lnTo>
                    <a:lnTo>
                      <a:pt x="195" y="482"/>
                    </a:lnTo>
                    <a:lnTo>
                      <a:pt x="171" y="476"/>
                    </a:lnTo>
                    <a:lnTo>
                      <a:pt x="149" y="467"/>
                    </a:lnTo>
                    <a:lnTo>
                      <a:pt x="128" y="458"/>
                    </a:lnTo>
                    <a:lnTo>
                      <a:pt x="108" y="446"/>
                    </a:lnTo>
                    <a:lnTo>
                      <a:pt x="88" y="430"/>
                    </a:lnTo>
                    <a:lnTo>
                      <a:pt x="71" y="415"/>
                    </a:lnTo>
                    <a:lnTo>
                      <a:pt x="56" y="398"/>
                    </a:lnTo>
                    <a:lnTo>
                      <a:pt x="43" y="380"/>
                    </a:lnTo>
                    <a:lnTo>
                      <a:pt x="30" y="359"/>
                    </a:lnTo>
                    <a:lnTo>
                      <a:pt x="20" y="337"/>
                    </a:lnTo>
                    <a:lnTo>
                      <a:pt x="10" y="316"/>
                    </a:lnTo>
                    <a:lnTo>
                      <a:pt x="6" y="291"/>
                    </a:lnTo>
                    <a:lnTo>
                      <a:pt x="1" y="269"/>
                    </a:lnTo>
                    <a:lnTo>
                      <a:pt x="0" y="243"/>
                    </a:lnTo>
                    <a:lnTo>
                      <a:pt x="0" y="243"/>
                    </a:lnTo>
                    <a:lnTo>
                      <a:pt x="1" y="218"/>
                    </a:lnTo>
                    <a:lnTo>
                      <a:pt x="6" y="194"/>
                    </a:lnTo>
                    <a:lnTo>
                      <a:pt x="10" y="171"/>
                    </a:lnTo>
                    <a:lnTo>
                      <a:pt x="20" y="148"/>
                    </a:lnTo>
                    <a:lnTo>
                      <a:pt x="30" y="127"/>
                    </a:lnTo>
                    <a:lnTo>
                      <a:pt x="43" y="107"/>
                    </a:lnTo>
                    <a:lnTo>
                      <a:pt x="56" y="89"/>
                    </a:lnTo>
                    <a:lnTo>
                      <a:pt x="71" y="70"/>
                    </a:lnTo>
                    <a:lnTo>
                      <a:pt x="88" y="55"/>
                    </a:lnTo>
                    <a:lnTo>
                      <a:pt x="108" y="41"/>
                    </a:lnTo>
                    <a:lnTo>
                      <a:pt x="128" y="29"/>
                    </a:lnTo>
                    <a:lnTo>
                      <a:pt x="149" y="18"/>
                    </a:lnTo>
                    <a:lnTo>
                      <a:pt x="171" y="11"/>
                    </a:lnTo>
                    <a:lnTo>
                      <a:pt x="195" y="5"/>
                    </a:lnTo>
                    <a:lnTo>
                      <a:pt x="219" y="2"/>
                    </a:lnTo>
                    <a:lnTo>
                      <a:pt x="244" y="0"/>
                    </a:lnTo>
                    <a:lnTo>
                      <a:pt x="244" y="0"/>
                    </a:lnTo>
                    <a:lnTo>
                      <a:pt x="268" y="2"/>
                    </a:lnTo>
                    <a:lnTo>
                      <a:pt x="293" y="5"/>
                    </a:lnTo>
                    <a:lnTo>
                      <a:pt x="316" y="11"/>
                    </a:lnTo>
                    <a:lnTo>
                      <a:pt x="338" y="18"/>
                    </a:lnTo>
                    <a:lnTo>
                      <a:pt x="360" y="29"/>
                    </a:lnTo>
                    <a:lnTo>
                      <a:pt x="380" y="41"/>
                    </a:lnTo>
                    <a:lnTo>
                      <a:pt x="398" y="55"/>
                    </a:lnTo>
                    <a:lnTo>
                      <a:pt x="416" y="70"/>
                    </a:lnTo>
                    <a:lnTo>
                      <a:pt x="431" y="89"/>
                    </a:lnTo>
                    <a:lnTo>
                      <a:pt x="445" y="107"/>
                    </a:lnTo>
                    <a:lnTo>
                      <a:pt x="457" y="127"/>
                    </a:lnTo>
                    <a:lnTo>
                      <a:pt x="468" y="148"/>
                    </a:lnTo>
                    <a:lnTo>
                      <a:pt x="476" y="171"/>
                    </a:lnTo>
                    <a:lnTo>
                      <a:pt x="482" y="194"/>
                    </a:lnTo>
                    <a:lnTo>
                      <a:pt x="486" y="218"/>
                    </a:lnTo>
                    <a:lnTo>
                      <a:pt x="486" y="243"/>
                    </a:lnTo>
                    <a:lnTo>
                      <a:pt x="486"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sp>
            <p:nvSpPr>
              <p:cNvPr id="31" name="Freeform 8"/>
              <p:cNvSpPr>
                <a:spLocks/>
              </p:cNvSpPr>
              <p:nvPr/>
            </p:nvSpPr>
            <p:spPr bwMode="auto">
              <a:xfrm>
                <a:off x="4362451" y="3341688"/>
                <a:ext cx="922338" cy="1652588"/>
              </a:xfrm>
              <a:custGeom>
                <a:avLst/>
                <a:gdLst>
                  <a:gd name="T0" fmla="*/ 1084 w 1162"/>
                  <a:gd name="T1" fmla="*/ 273 h 2083"/>
                  <a:gd name="T2" fmla="*/ 996 w 1162"/>
                  <a:gd name="T3" fmla="*/ 157 h 2083"/>
                  <a:gd name="T4" fmla="*/ 890 w 1162"/>
                  <a:gd name="T5" fmla="*/ 79 h 2083"/>
                  <a:gd name="T6" fmla="*/ 741 w 1162"/>
                  <a:gd name="T7" fmla="*/ 21 h 2083"/>
                  <a:gd name="T8" fmla="*/ 581 w 1162"/>
                  <a:gd name="T9" fmla="*/ 0 h 2083"/>
                  <a:gd name="T10" fmla="*/ 459 w 1162"/>
                  <a:gd name="T11" fmla="*/ 12 h 2083"/>
                  <a:gd name="T12" fmla="*/ 293 w 1162"/>
                  <a:gd name="T13" fmla="*/ 67 h 2083"/>
                  <a:gd name="T14" fmla="*/ 186 w 1162"/>
                  <a:gd name="T15" fmla="*/ 139 h 2083"/>
                  <a:gd name="T16" fmla="*/ 93 w 1162"/>
                  <a:gd name="T17" fmla="*/ 246 h 2083"/>
                  <a:gd name="T18" fmla="*/ 38 w 1162"/>
                  <a:gd name="T19" fmla="*/ 365 h 2083"/>
                  <a:gd name="T20" fmla="*/ 3 w 1162"/>
                  <a:gd name="T21" fmla="*/ 568 h 2083"/>
                  <a:gd name="T22" fmla="*/ 0 w 1162"/>
                  <a:gd name="T23" fmla="*/ 739 h 2083"/>
                  <a:gd name="T24" fmla="*/ 18 w 1162"/>
                  <a:gd name="T25" fmla="*/ 873 h 2083"/>
                  <a:gd name="T26" fmla="*/ 45 w 1162"/>
                  <a:gd name="T27" fmla="*/ 923 h 2083"/>
                  <a:gd name="T28" fmla="*/ 87 w 1162"/>
                  <a:gd name="T29" fmla="*/ 940 h 2083"/>
                  <a:gd name="T30" fmla="*/ 137 w 1162"/>
                  <a:gd name="T31" fmla="*/ 931 h 2083"/>
                  <a:gd name="T32" fmla="*/ 171 w 1162"/>
                  <a:gd name="T33" fmla="*/ 896 h 2083"/>
                  <a:gd name="T34" fmla="*/ 184 w 1162"/>
                  <a:gd name="T35" fmla="*/ 821 h 2083"/>
                  <a:gd name="T36" fmla="*/ 189 w 1162"/>
                  <a:gd name="T37" fmla="*/ 591 h 2083"/>
                  <a:gd name="T38" fmla="*/ 224 w 1162"/>
                  <a:gd name="T39" fmla="*/ 414 h 2083"/>
                  <a:gd name="T40" fmla="*/ 261 w 1162"/>
                  <a:gd name="T41" fmla="*/ 357 h 2083"/>
                  <a:gd name="T42" fmla="*/ 291 w 1162"/>
                  <a:gd name="T43" fmla="*/ 340 h 2083"/>
                  <a:gd name="T44" fmla="*/ 312 w 1162"/>
                  <a:gd name="T45" fmla="*/ 353 h 2083"/>
                  <a:gd name="T46" fmla="*/ 322 w 1162"/>
                  <a:gd name="T47" fmla="*/ 400 h 2083"/>
                  <a:gd name="T48" fmla="*/ 320 w 1162"/>
                  <a:gd name="T49" fmla="*/ 1985 h 2083"/>
                  <a:gd name="T50" fmla="*/ 332 w 1162"/>
                  <a:gd name="T51" fmla="*/ 2033 h 2083"/>
                  <a:gd name="T52" fmla="*/ 380 w 1162"/>
                  <a:gd name="T53" fmla="*/ 2075 h 2083"/>
                  <a:gd name="T54" fmla="*/ 418 w 1162"/>
                  <a:gd name="T55" fmla="*/ 2083 h 2083"/>
                  <a:gd name="T56" fmla="*/ 463 w 1162"/>
                  <a:gd name="T57" fmla="*/ 2071 h 2083"/>
                  <a:gd name="T58" fmla="*/ 506 w 1162"/>
                  <a:gd name="T59" fmla="*/ 2023 h 2083"/>
                  <a:gd name="T60" fmla="*/ 515 w 1162"/>
                  <a:gd name="T61" fmla="*/ 1985 h 2083"/>
                  <a:gd name="T62" fmla="*/ 521 w 1162"/>
                  <a:gd name="T63" fmla="*/ 1068 h 2083"/>
                  <a:gd name="T64" fmla="*/ 561 w 1162"/>
                  <a:gd name="T65" fmla="*/ 1039 h 2083"/>
                  <a:gd name="T66" fmla="*/ 601 w 1162"/>
                  <a:gd name="T67" fmla="*/ 1039 h 2083"/>
                  <a:gd name="T68" fmla="*/ 640 w 1162"/>
                  <a:gd name="T69" fmla="*/ 1068 h 2083"/>
                  <a:gd name="T70" fmla="*/ 646 w 1162"/>
                  <a:gd name="T71" fmla="*/ 1985 h 2083"/>
                  <a:gd name="T72" fmla="*/ 654 w 1162"/>
                  <a:gd name="T73" fmla="*/ 2023 h 2083"/>
                  <a:gd name="T74" fmla="*/ 698 w 1162"/>
                  <a:gd name="T75" fmla="*/ 2071 h 2083"/>
                  <a:gd name="T76" fmla="*/ 744 w 1162"/>
                  <a:gd name="T77" fmla="*/ 2083 h 2083"/>
                  <a:gd name="T78" fmla="*/ 782 w 1162"/>
                  <a:gd name="T79" fmla="*/ 2075 h 2083"/>
                  <a:gd name="T80" fmla="*/ 829 w 1162"/>
                  <a:gd name="T81" fmla="*/ 2033 h 2083"/>
                  <a:gd name="T82" fmla="*/ 842 w 1162"/>
                  <a:gd name="T83" fmla="*/ 1985 h 2083"/>
                  <a:gd name="T84" fmla="*/ 840 w 1162"/>
                  <a:gd name="T85" fmla="*/ 400 h 2083"/>
                  <a:gd name="T86" fmla="*/ 848 w 1162"/>
                  <a:gd name="T87" fmla="*/ 353 h 2083"/>
                  <a:gd name="T88" fmla="*/ 871 w 1162"/>
                  <a:gd name="T89" fmla="*/ 340 h 2083"/>
                  <a:gd name="T90" fmla="*/ 900 w 1162"/>
                  <a:gd name="T91" fmla="*/ 357 h 2083"/>
                  <a:gd name="T92" fmla="*/ 938 w 1162"/>
                  <a:gd name="T93" fmla="*/ 414 h 2083"/>
                  <a:gd name="T94" fmla="*/ 971 w 1162"/>
                  <a:gd name="T95" fmla="*/ 591 h 2083"/>
                  <a:gd name="T96" fmla="*/ 976 w 1162"/>
                  <a:gd name="T97" fmla="*/ 821 h 2083"/>
                  <a:gd name="T98" fmla="*/ 991 w 1162"/>
                  <a:gd name="T99" fmla="*/ 896 h 2083"/>
                  <a:gd name="T100" fmla="*/ 1025 w 1162"/>
                  <a:gd name="T101" fmla="*/ 931 h 2083"/>
                  <a:gd name="T102" fmla="*/ 1075 w 1162"/>
                  <a:gd name="T103" fmla="*/ 940 h 2083"/>
                  <a:gd name="T104" fmla="*/ 1116 w 1162"/>
                  <a:gd name="T105" fmla="*/ 923 h 2083"/>
                  <a:gd name="T106" fmla="*/ 1144 w 1162"/>
                  <a:gd name="T107" fmla="*/ 873 h 2083"/>
                  <a:gd name="T108" fmla="*/ 1162 w 1162"/>
                  <a:gd name="T109" fmla="*/ 739 h 2083"/>
                  <a:gd name="T110" fmla="*/ 1159 w 1162"/>
                  <a:gd name="T111" fmla="*/ 568 h 2083"/>
                  <a:gd name="T112" fmla="*/ 1124 w 1162"/>
                  <a:gd name="T113" fmla="*/ 365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62" h="2083">
                    <a:moveTo>
                      <a:pt x="1124" y="365"/>
                    </a:moveTo>
                    <a:lnTo>
                      <a:pt x="1124" y="365"/>
                    </a:lnTo>
                    <a:lnTo>
                      <a:pt x="1112" y="333"/>
                    </a:lnTo>
                    <a:lnTo>
                      <a:pt x="1099" y="302"/>
                    </a:lnTo>
                    <a:lnTo>
                      <a:pt x="1084" y="273"/>
                    </a:lnTo>
                    <a:lnTo>
                      <a:pt x="1069" y="246"/>
                    </a:lnTo>
                    <a:lnTo>
                      <a:pt x="1052" y="221"/>
                    </a:lnTo>
                    <a:lnTo>
                      <a:pt x="1034" y="198"/>
                    </a:lnTo>
                    <a:lnTo>
                      <a:pt x="1016" y="177"/>
                    </a:lnTo>
                    <a:lnTo>
                      <a:pt x="996" y="157"/>
                    </a:lnTo>
                    <a:lnTo>
                      <a:pt x="976" y="139"/>
                    </a:lnTo>
                    <a:lnTo>
                      <a:pt x="955" y="122"/>
                    </a:lnTo>
                    <a:lnTo>
                      <a:pt x="933" y="107"/>
                    </a:lnTo>
                    <a:lnTo>
                      <a:pt x="912" y="92"/>
                    </a:lnTo>
                    <a:lnTo>
                      <a:pt x="890" y="79"/>
                    </a:lnTo>
                    <a:lnTo>
                      <a:pt x="869" y="67"/>
                    </a:lnTo>
                    <a:lnTo>
                      <a:pt x="846" y="56"/>
                    </a:lnTo>
                    <a:lnTo>
                      <a:pt x="825" y="47"/>
                    </a:lnTo>
                    <a:lnTo>
                      <a:pt x="782" y="32"/>
                    </a:lnTo>
                    <a:lnTo>
                      <a:pt x="741" y="21"/>
                    </a:lnTo>
                    <a:lnTo>
                      <a:pt x="703" y="12"/>
                    </a:lnTo>
                    <a:lnTo>
                      <a:pt x="668" y="6"/>
                    </a:lnTo>
                    <a:lnTo>
                      <a:pt x="637" y="3"/>
                    </a:lnTo>
                    <a:lnTo>
                      <a:pt x="613" y="0"/>
                    </a:lnTo>
                    <a:lnTo>
                      <a:pt x="581" y="0"/>
                    </a:lnTo>
                    <a:lnTo>
                      <a:pt x="581" y="0"/>
                    </a:lnTo>
                    <a:lnTo>
                      <a:pt x="549" y="0"/>
                    </a:lnTo>
                    <a:lnTo>
                      <a:pt x="524" y="3"/>
                    </a:lnTo>
                    <a:lnTo>
                      <a:pt x="494" y="6"/>
                    </a:lnTo>
                    <a:lnTo>
                      <a:pt x="459" y="12"/>
                    </a:lnTo>
                    <a:lnTo>
                      <a:pt x="419" y="21"/>
                    </a:lnTo>
                    <a:lnTo>
                      <a:pt x="380" y="32"/>
                    </a:lnTo>
                    <a:lnTo>
                      <a:pt x="337" y="47"/>
                    </a:lnTo>
                    <a:lnTo>
                      <a:pt x="314" y="56"/>
                    </a:lnTo>
                    <a:lnTo>
                      <a:pt x="293" y="67"/>
                    </a:lnTo>
                    <a:lnTo>
                      <a:pt x="271" y="79"/>
                    </a:lnTo>
                    <a:lnTo>
                      <a:pt x="248" y="92"/>
                    </a:lnTo>
                    <a:lnTo>
                      <a:pt x="227" y="107"/>
                    </a:lnTo>
                    <a:lnTo>
                      <a:pt x="206" y="122"/>
                    </a:lnTo>
                    <a:lnTo>
                      <a:pt x="186" y="139"/>
                    </a:lnTo>
                    <a:lnTo>
                      <a:pt x="166" y="157"/>
                    </a:lnTo>
                    <a:lnTo>
                      <a:pt x="146" y="177"/>
                    </a:lnTo>
                    <a:lnTo>
                      <a:pt x="128" y="198"/>
                    </a:lnTo>
                    <a:lnTo>
                      <a:pt x="110" y="221"/>
                    </a:lnTo>
                    <a:lnTo>
                      <a:pt x="93" y="246"/>
                    </a:lnTo>
                    <a:lnTo>
                      <a:pt x="77" y="273"/>
                    </a:lnTo>
                    <a:lnTo>
                      <a:pt x="62" y="302"/>
                    </a:lnTo>
                    <a:lnTo>
                      <a:pt x="50" y="333"/>
                    </a:lnTo>
                    <a:lnTo>
                      <a:pt x="38" y="365"/>
                    </a:lnTo>
                    <a:lnTo>
                      <a:pt x="38" y="365"/>
                    </a:lnTo>
                    <a:lnTo>
                      <a:pt x="30" y="389"/>
                    </a:lnTo>
                    <a:lnTo>
                      <a:pt x="24" y="418"/>
                    </a:lnTo>
                    <a:lnTo>
                      <a:pt x="16" y="458"/>
                    </a:lnTo>
                    <a:lnTo>
                      <a:pt x="9" y="508"/>
                    </a:lnTo>
                    <a:lnTo>
                      <a:pt x="3" y="568"/>
                    </a:lnTo>
                    <a:lnTo>
                      <a:pt x="0" y="635"/>
                    </a:lnTo>
                    <a:lnTo>
                      <a:pt x="0" y="671"/>
                    </a:lnTo>
                    <a:lnTo>
                      <a:pt x="0" y="711"/>
                    </a:lnTo>
                    <a:lnTo>
                      <a:pt x="0" y="711"/>
                    </a:lnTo>
                    <a:lnTo>
                      <a:pt x="0" y="739"/>
                    </a:lnTo>
                    <a:lnTo>
                      <a:pt x="1" y="768"/>
                    </a:lnTo>
                    <a:lnTo>
                      <a:pt x="4" y="803"/>
                    </a:lnTo>
                    <a:lnTo>
                      <a:pt x="9" y="839"/>
                    </a:lnTo>
                    <a:lnTo>
                      <a:pt x="13" y="856"/>
                    </a:lnTo>
                    <a:lnTo>
                      <a:pt x="18" y="873"/>
                    </a:lnTo>
                    <a:lnTo>
                      <a:pt x="23" y="888"/>
                    </a:lnTo>
                    <a:lnTo>
                      <a:pt x="30" y="902"/>
                    </a:lnTo>
                    <a:lnTo>
                      <a:pt x="38" y="914"/>
                    </a:lnTo>
                    <a:lnTo>
                      <a:pt x="45" y="923"/>
                    </a:lnTo>
                    <a:lnTo>
                      <a:pt x="45" y="923"/>
                    </a:lnTo>
                    <a:lnTo>
                      <a:pt x="50" y="926"/>
                    </a:lnTo>
                    <a:lnTo>
                      <a:pt x="56" y="931"/>
                    </a:lnTo>
                    <a:lnTo>
                      <a:pt x="64" y="934"/>
                    </a:lnTo>
                    <a:lnTo>
                      <a:pt x="74" y="939"/>
                    </a:lnTo>
                    <a:lnTo>
                      <a:pt x="87" y="940"/>
                    </a:lnTo>
                    <a:lnTo>
                      <a:pt x="102" y="940"/>
                    </a:lnTo>
                    <a:lnTo>
                      <a:pt x="119" y="937"/>
                    </a:lnTo>
                    <a:lnTo>
                      <a:pt x="119" y="937"/>
                    </a:lnTo>
                    <a:lnTo>
                      <a:pt x="128" y="934"/>
                    </a:lnTo>
                    <a:lnTo>
                      <a:pt x="137" y="931"/>
                    </a:lnTo>
                    <a:lnTo>
                      <a:pt x="145" y="926"/>
                    </a:lnTo>
                    <a:lnTo>
                      <a:pt x="151" y="922"/>
                    </a:lnTo>
                    <a:lnTo>
                      <a:pt x="157" y="916"/>
                    </a:lnTo>
                    <a:lnTo>
                      <a:pt x="161" y="910"/>
                    </a:lnTo>
                    <a:lnTo>
                      <a:pt x="171" y="896"/>
                    </a:lnTo>
                    <a:lnTo>
                      <a:pt x="177" y="879"/>
                    </a:lnTo>
                    <a:lnTo>
                      <a:pt x="180" y="861"/>
                    </a:lnTo>
                    <a:lnTo>
                      <a:pt x="183" y="842"/>
                    </a:lnTo>
                    <a:lnTo>
                      <a:pt x="184" y="821"/>
                    </a:lnTo>
                    <a:lnTo>
                      <a:pt x="184" y="821"/>
                    </a:lnTo>
                    <a:lnTo>
                      <a:pt x="184" y="787"/>
                    </a:lnTo>
                    <a:lnTo>
                      <a:pt x="184" y="734"/>
                    </a:lnTo>
                    <a:lnTo>
                      <a:pt x="186" y="665"/>
                    </a:lnTo>
                    <a:lnTo>
                      <a:pt x="187" y="629"/>
                    </a:lnTo>
                    <a:lnTo>
                      <a:pt x="189" y="591"/>
                    </a:lnTo>
                    <a:lnTo>
                      <a:pt x="193" y="552"/>
                    </a:lnTo>
                    <a:lnTo>
                      <a:pt x="198" y="514"/>
                    </a:lnTo>
                    <a:lnTo>
                      <a:pt x="204" y="479"/>
                    </a:lnTo>
                    <a:lnTo>
                      <a:pt x="213" y="446"/>
                    </a:lnTo>
                    <a:lnTo>
                      <a:pt x="224" y="414"/>
                    </a:lnTo>
                    <a:lnTo>
                      <a:pt x="230" y="400"/>
                    </a:lnTo>
                    <a:lnTo>
                      <a:pt x="236" y="388"/>
                    </a:lnTo>
                    <a:lnTo>
                      <a:pt x="244" y="375"/>
                    </a:lnTo>
                    <a:lnTo>
                      <a:pt x="253" y="366"/>
                    </a:lnTo>
                    <a:lnTo>
                      <a:pt x="261" y="357"/>
                    </a:lnTo>
                    <a:lnTo>
                      <a:pt x="271" y="349"/>
                    </a:lnTo>
                    <a:lnTo>
                      <a:pt x="271" y="349"/>
                    </a:lnTo>
                    <a:lnTo>
                      <a:pt x="279" y="345"/>
                    </a:lnTo>
                    <a:lnTo>
                      <a:pt x="286" y="340"/>
                    </a:lnTo>
                    <a:lnTo>
                      <a:pt x="291" y="340"/>
                    </a:lnTo>
                    <a:lnTo>
                      <a:pt x="296" y="340"/>
                    </a:lnTo>
                    <a:lnTo>
                      <a:pt x="300" y="340"/>
                    </a:lnTo>
                    <a:lnTo>
                      <a:pt x="305" y="343"/>
                    </a:lnTo>
                    <a:lnTo>
                      <a:pt x="309" y="346"/>
                    </a:lnTo>
                    <a:lnTo>
                      <a:pt x="312" y="353"/>
                    </a:lnTo>
                    <a:lnTo>
                      <a:pt x="317" y="360"/>
                    </a:lnTo>
                    <a:lnTo>
                      <a:pt x="318" y="371"/>
                    </a:lnTo>
                    <a:lnTo>
                      <a:pt x="320" y="385"/>
                    </a:lnTo>
                    <a:lnTo>
                      <a:pt x="322" y="400"/>
                    </a:lnTo>
                    <a:lnTo>
                      <a:pt x="322" y="400"/>
                    </a:lnTo>
                    <a:lnTo>
                      <a:pt x="320" y="1985"/>
                    </a:lnTo>
                    <a:lnTo>
                      <a:pt x="320" y="1985"/>
                    </a:lnTo>
                    <a:lnTo>
                      <a:pt x="320" y="1985"/>
                    </a:lnTo>
                    <a:lnTo>
                      <a:pt x="320" y="1985"/>
                    </a:lnTo>
                    <a:lnTo>
                      <a:pt x="320" y="1985"/>
                    </a:lnTo>
                    <a:lnTo>
                      <a:pt x="320" y="1996"/>
                    </a:lnTo>
                    <a:lnTo>
                      <a:pt x="322" y="2005"/>
                    </a:lnTo>
                    <a:lnTo>
                      <a:pt x="325" y="2014"/>
                    </a:lnTo>
                    <a:lnTo>
                      <a:pt x="328" y="2023"/>
                    </a:lnTo>
                    <a:lnTo>
                      <a:pt x="332" y="2033"/>
                    </a:lnTo>
                    <a:lnTo>
                      <a:pt x="337" y="2040"/>
                    </a:lnTo>
                    <a:lnTo>
                      <a:pt x="349" y="2054"/>
                    </a:lnTo>
                    <a:lnTo>
                      <a:pt x="363" y="2066"/>
                    </a:lnTo>
                    <a:lnTo>
                      <a:pt x="370" y="2071"/>
                    </a:lnTo>
                    <a:lnTo>
                      <a:pt x="380" y="2075"/>
                    </a:lnTo>
                    <a:lnTo>
                      <a:pt x="389" y="2078"/>
                    </a:lnTo>
                    <a:lnTo>
                      <a:pt x="398" y="2081"/>
                    </a:lnTo>
                    <a:lnTo>
                      <a:pt x="407" y="2083"/>
                    </a:lnTo>
                    <a:lnTo>
                      <a:pt x="418" y="2083"/>
                    </a:lnTo>
                    <a:lnTo>
                      <a:pt x="418" y="2083"/>
                    </a:lnTo>
                    <a:lnTo>
                      <a:pt x="427" y="2083"/>
                    </a:lnTo>
                    <a:lnTo>
                      <a:pt x="437" y="2081"/>
                    </a:lnTo>
                    <a:lnTo>
                      <a:pt x="447" y="2078"/>
                    </a:lnTo>
                    <a:lnTo>
                      <a:pt x="456" y="2075"/>
                    </a:lnTo>
                    <a:lnTo>
                      <a:pt x="463" y="2071"/>
                    </a:lnTo>
                    <a:lnTo>
                      <a:pt x="471" y="2066"/>
                    </a:lnTo>
                    <a:lnTo>
                      <a:pt x="486" y="2054"/>
                    </a:lnTo>
                    <a:lnTo>
                      <a:pt x="498" y="2040"/>
                    </a:lnTo>
                    <a:lnTo>
                      <a:pt x="503" y="2033"/>
                    </a:lnTo>
                    <a:lnTo>
                      <a:pt x="506" y="2023"/>
                    </a:lnTo>
                    <a:lnTo>
                      <a:pt x="511" y="2014"/>
                    </a:lnTo>
                    <a:lnTo>
                      <a:pt x="512" y="2005"/>
                    </a:lnTo>
                    <a:lnTo>
                      <a:pt x="514" y="1996"/>
                    </a:lnTo>
                    <a:lnTo>
                      <a:pt x="515" y="1985"/>
                    </a:lnTo>
                    <a:lnTo>
                      <a:pt x="515" y="1985"/>
                    </a:lnTo>
                    <a:lnTo>
                      <a:pt x="514" y="1984"/>
                    </a:lnTo>
                    <a:lnTo>
                      <a:pt x="517" y="1083"/>
                    </a:lnTo>
                    <a:lnTo>
                      <a:pt x="517" y="1083"/>
                    </a:lnTo>
                    <a:lnTo>
                      <a:pt x="518" y="1076"/>
                    </a:lnTo>
                    <a:lnTo>
                      <a:pt x="521" y="1068"/>
                    </a:lnTo>
                    <a:lnTo>
                      <a:pt x="526" y="1061"/>
                    </a:lnTo>
                    <a:lnTo>
                      <a:pt x="535" y="1053"/>
                    </a:lnTo>
                    <a:lnTo>
                      <a:pt x="546" y="1045"/>
                    </a:lnTo>
                    <a:lnTo>
                      <a:pt x="553" y="1042"/>
                    </a:lnTo>
                    <a:lnTo>
                      <a:pt x="561" y="1039"/>
                    </a:lnTo>
                    <a:lnTo>
                      <a:pt x="570" y="1038"/>
                    </a:lnTo>
                    <a:lnTo>
                      <a:pt x="581" y="1036"/>
                    </a:lnTo>
                    <a:lnTo>
                      <a:pt x="581" y="1036"/>
                    </a:lnTo>
                    <a:lnTo>
                      <a:pt x="592" y="1038"/>
                    </a:lnTo>
                    <a:lnTo>
                      <a:pt x="601" y="1039"/>
                    </a:lnTo>
                    <a:lnTo>
                      <a:pt x="608" y="1042"/>
                    </a:lnTo>
                    <a:lnTo>
                      <a:pt x="616" y="1045"/>
                    </a:lnTo>
                    <a:lnTo>
                      <a:pt x="627" y="1053"/>
                    </a:lnTo>
                    <a:lnTo>
                      <a:pt x="634" y="1061"/>
                    </a:lnTo>
                    <a:lnTo>
                      <a:pt x="640" y="1068"/>
                    </a:lnTo>
                    <a:lnTo>
                      <a:pt x="643" y="1076"/>
                    </a:lnTo>
                    <a:lnTo>
                      <a:pt x="645" y="1083"/>
                    </a:lnTo>
                    <a:lnTo>
                      <a:pt x="646" y="1984"/>
                    </a:lnTo>
                    <a:lnTo>
                      <a:pt x="646" y="1984"/>
                    </a:lnTo>
                    <a:lnTo>
                      <a:pt x="646" y="1985"/>
                    </a:lnTo>
                    <a:lnTo>
                      <a:pt x="646" y="1985"/>
                    </a:lnTo>
                    <a:lnTo>
                      <a:pt x="648" y="1996"/>
                    </a:lnTo>
                    <a:lnTo>
                      <a:pt x="649" y="2005"/>
                    </a:lnTo>
                    <a:lnTo>
                      <a:pt x="651" y="2014"/>
                    </a:lnTo>
                    <a:lnTo>
                      <a:pt x="654" y="2023"/>
                    </a:lnTo>
                    <a:lnTo>
                      <a:pt x="659" y="2033"/>
                    </a:lnTo>
                    <a:lnTo>
                      <a:pt x="663" y="2040"/>
                    </a:lnTo>
                    <a:lnTo>
                      <a:pt x="675" y="2054"/>
                    </a:lnTo>
                    <a:lnTo>
                      <a:pt x="689" y="2066"/>
                    </a:lnTo>
                    <a:lnTo>
                      <a:pt x="698" y="2071"/>
                    </a:lnTo>
                    <a:lnTo>
                      <a:pt x="706" y="2075"/>
                    </a:lnTo>
                    <a:lnTo>
                      <a:pt x="715" y="2078"/>
                    </a:lnTo>
                    <a:lnTo>
                      <a:pt x="724" y="2081"/>
                    </a:lnTo>
                    <a:lnTo>
                      <a:pt x="735" y="2083"/>
                    </a:lnTo>
                    <a:lnTo>
                      <a:pt x="744" y="2083"/>
                    </a:lnTo>
                    <a:lnTo>
                      <a:pt x="744" y="2083"/>
                    </a:lnTo>
                    <a:lnTo>
                      <a:pt x="755" y="2083"/>
                    </a:lnTo>
                    <a:lnTo>
                      <a:pt x="764" y="2081"/>
                    </a:lnTo>
                    <a:lnTo>
                      <a:pt x="773" y="2078"/>
                    </a:lnTo>
                    <a:lnTo>
                      <a:pt x="782" y="2075"/>
                    </a:lnTo>
                    <a:lnTo>
                      <a:pt x="791" y="2071"/>
                    </a:lnTo>
                    <a:lnTo>
                      <a:pt x="799" y="2066"/>
                    </a:lnTo>
                    <a:lnTo>
                      <a:pt x="813" y="2054"/>
                    </a:lnTo>
                    <a:lnTo>
                      <a:pt x="825" y="2040"/>
                    </a:lnTo>
                    <a:lnTo>
                      <a:pt x="829" y="2033"/>
                    </a:lnTo>
                    <a:lnTo>
                      <a:pt x="834" y="2023"/>
                    </a:lnTo>
                    <a:lnTo>
                      <a:pt x="837" y="2014"/>
                    </a:lnTo>
                    <a:lnTo>
                      <a:pt x="840" y="2005"/>
                    </a:lnTo>
                    <a:lnTo>
                      <a:pt x="842" y="1996"/>
                    </a:lnTo>
                    <a:lnTo>
                      <a:pt x="842" y="1985"/>
                    </a:lnTo>
                    <a:lnTo>
                      <a:pt x="842" y="1985"/>
                    </a:lnTo>
                    <a:lnTo>
                      <a:pt x="842" y="1985"/>
                    </a:lnTo>
                    <a:lnTo>
                      <a:pt x="842" y="1985"/>
                    </a:lnTo>
                    <a:lnTo>
                      <a:pt x="842" y="1985"/>
                    </a:lnTo>
                    <a:lnTo>
                      <a:pt x="840" y="400"/>
                    </a:lnTo>
                    <a:lnTo>
                      <a:pt x="840" y="400"/>
                    </a:lnTo>
                    <a:lnTo>
                      <a:pt x="842" y="385"/>
                    </a:lnTo>
                    <a:lnTo>
                      <a:pt x="843" y="371"/>
                    </a:lnTo>
                    <a:lnTo>
                      <a:pt x="845" y="360"/>
                    </a:lnTo>
                    <a:lnTo>
                      <a:pt x="848" y="353"/>
                    </a:lnTo>
                    <a:lnTo>
                      <a:pt x="852" y="346"/>
                    </a:lnTo>
                    <a:lnTo>
                      <a:pt x="857" y="343"/>
                    </a:lnTo>
                    <a:lnTo>
                      <a:pt x="862" y="340"/>
                    </a:lnTo>
                    <a:lnTo>
                      <a:pt x="866" y="340"/>
                    </a:lnTo>
                    <a:lnTo>
                      <a:pt x="871" y="340"/>
                    </a:lnTo>
                    <a:lnTo>
                      <a:pt x="875" y="340"/>
                    </a:lnTo>
                    <a:lnTo>
                      <a:pt x="883" y="345"/>
                    </a:lnTo>
                    <a:lnTo>
                      <a:pt x="890" y="349"/>
                    </a:lnTo>
                    <a:lnTo>
                      <a:pt x="890" y="349"/>
                    </a:lnTo>
                    <a:lnTo>
                      <a:pt x="900" y="357"/>
                    </a:lnTo>
                    <a:lnTo>
                      <a:pt x="909" y="366"/>
                    </a:lnTo>
                    <a:lnTo>
                      <a:pt x="916" y="375"/>
                    </a:lnTo>
                    <a:lnTo>
                      <a:pt x="924" y="388"/>
                    </a:lnTo>
                    <a:lnTo>
                      <a:pt x="932" y="400"/>
                    </a:lnTo>
                    <a:lnTo>
                      <a:pt x="938" y="414"/>
                    </a:lnTo>
                    <a:lnTo>
                      <a:pt x="948" y="446"/>
                    </a:lnTo>
                    <a:lnTo>
                      <a:pt x="956" y="479"/>
                    </a:lnTo>
                    <a:lnTo>
                      <a:pt x="964" y="514"/>
                    </a:lnTo>
                    <a:lnTo>
                      <a:pt x="968" y="552"/>
                    </a:lnTo>
                    <a:lnTo>
                      <a:pt x="971" y="591"/>
                    </a:lnTo>
                    <a:lnTo>
                      <a:pt x="974" y="629"/>
                    </a:lnTo>
                    <a:lnTo>
                      <a:pt x="976" y="665"/>
                    </a:lnTo>
                    <a:lnTo>
                      <a:pt x="977" y="734"/>
                    </a:lnTo>
                    <a:lnTo>
                      <a:pt x="976" y="787"/>
                    </a:lnTo>
                    <a:lnTo>
                      <a:pt x="976" y="821"/>
                    </a:lnTo>
                    <a:lnTo>
                      <a:pt x="976" y="821"/>
                    </a:lnTo>
                    <a:lnTo>
                      <a:pt x="977" y="842"/>
                    </a:lnTo>
                    <a:lnTo>
                      <a:pt x="980" y="861"/>
                    </a:lnTo>
                    <a:lnTo>
                      <a:pt x="985" y="879"/>
                    </a:lnTo>
                    <a:lnTo>
                      <a:pt x="991" y="896"/>
                    </a:lnTo>
                    <a:lnTo>
                      <a:pt x="1000" y="910"/>
                    </a:lnTo>
                    <a:lnTo>
                      <a:pt x="1005" y="916"/>
                    </a:lnTo>
                    <a:lnTo>
                      <a:pt x="1011" y="922"/>
                    </a:lnTo>
                    <a:lnTo>
                      <a:pt x="1017" y="926"/>
                    </a:lnTo>
                    <a:lnTo>
                      <a:pt x="1025" y="931"/>
                    </a:lnTo>
                    <a:lnTo>
                      <a:pt x="1032" y="934"/>
                    </a:lnTo>
                    <a:lnTo>
                      <a:pt x="1041" y="937"/>
                    </a:lnTo>
                    <a:lnTo>
                      <a:pt x="1041" y="937"/>
                    </a:lnTo>
                    <a:lnTo>
                      <a:pt x="1060" y="940"/>
                    </a:lnTo>
                    <a:lnTo>
                      <a:pt x="1075" y="940"/>
                    </a:lnTo>
                    <a:lnTo>
                      <a:pt x="1087" y="939"/>
                    </a:lnTo>
                    <a:lnTo>
                      <a:pt x="1098" y="934"/>
                    </a:lnTo>
                    <a:lnTo>
                      <a:pt x="1106" y="931"/>
                    </a:lnTo>
                    <a:lnTo>
                      <a:pt x="1112" y="926"/>
                    </a:lnTo>
                    <a:lnTo>
                      <a:pt x="1116" y="923"/>
                    </a:lnTo>
                    <a:lnTo>
                      <a:pt x="1116" y="923"/>
                    </a:lnTo>
                    <a:lnTo>
                      <a:pt x="1124" y="914"/>
                    </a:lnTo>
                    <a:lnTo>
                      <a:pt x="1131" y="902"/>
                    </a:lnTo>
                    <a:lnTo>
                      <a:pt x="1138" y="888"/>
                    </a:lnTo>
                    <a:lnTo>
                      <a:pt x="1144" y="873"/>
                    </a:lnTo>
                    <a:lnTo>
                      <a:pt x="1148" y="856"/>
                    </a:lnTo>
                    <a:lnTo>
                      <a:pt x="1151" y="839"/>
                    </a:lnTo>
                    <a:lnTo>
                      <a:pt x="1157" y="803"/>
                    </a:lnTo>
                    <a:lnTo>
                      <a:pt x="1160" y="768"/>
                    </a:lnTo>
                    <a:lnTo>
                      <a:pt x="1162" y="739"/>
                    </a:lnTo>
                    <a:lnTo>
                      <a:pt x="1162" y="711"/>
                    </a:lnTo>
                    <a:lnTo>
                      <a:pt x="1162" y="711"/>
                    </a:lnTo>
                    <a:lnTo>
                      <a:pt x="1162" y="671"/>
                    </a:lnTo>
                    <a:lnTo>
                      <a:pt x="1162" y="635"/>
                    </a:lnTo>
                    <a:lnTo>
                      <a:pt x="1159" y="568"/>
                    </a:lnTo>
                    <a:lnTo>
                      <a:pt x="1153" y="508"/>
                    </a:lnTo>
                    <a:lnTo>
                      <a:pt x="1145" y="458"/>
                    </a:lnTo>
                    <a:lnTo>
                      <a:pt x="1138" y="418"/>
                    </a:lnTo>
                    <a:lnTo>
                      <a:pt x="1130" y="389"/>
                    </a:lnTo>
                    <a:lnTo>
                      <a:pt x="1124" y="365"/>
                    </a:lnTo>
                    <a:lnTo>
                      <a:pt x="1124"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grpSp>
        <p:grpSp>
          <p:nvGrpSpPr>
            <p:cNvPr id="51" name="그룹 449"/>
            <p:cNvGrpSpPr/>
            <p:nvPr/>
          </p:nvGrpSpPr>
          <p:grpSpPr>
            <a:xfrm>
              <a:off x="8311580" y="3223953"/>
              <a:ext cx="181679" cy="417768"/>
              <a:chOff x="4362451" y="2873375"/>
              <a:chExt cx="922338" cy="2120901"/>
            </a:xfrm>
            <a:solidFill>
              <a:srgbClr val="FD5A27"/>
            </a:solidFill>
            <a:effectLst/>
          </p:grpSpPr>
          <p:sp>
            <p:nvSpPr>
              <p:cNvPr id="79" name="Freeform 6"/>
              <p:cNvSpPr>
                <a:spLocks/>
              </p:cNvSpPr>
              <p:nvPr/>
            </p:nvSpPr>
            <p:spPr bwMode="auto">
              <a:xfrm>
                <a:off x="4629151" y="2873375"/>
                <a:ext cx="387350" cy="385763"/>
              </a:xfrm>
              <a:custGeom>
                <a:avLst/>
                <a:gdLst>
                  <a:gd name="T0" fmla="*/ 486 w 486"/>
                  <a:gd name="T1" fmla="*/ 243 h 487"/>
                  <a:gd name="T2" fmla="*/ 482 w 486"/>
                  <a:gd name="T3" fmla="*/ 291 h 487"/>
                  <a:gd name="T4" fmla="*/ 468 w 486"/>
                  <a:gd name="T5" fmla="*/ 337 h 487"/>
                  <a:gd name="T6" fmla="*/ 445 w 486"/>
                  <a:gd name="T7" fmla="*/ 380 h 487"/>
                  <a:gd name="T8" fmla="*/ 416 w 486"/>
                  <a:gd name="T9" fmla="*/ 415 h 487"/>
                  <a:gd name="T10" fmla="*/ 380 w 486"/>
                  <a:gd name="T11" fmla="*/ 446 h 487"/>
                  <a:gd name="T12" fmla="*/ 338 w 486"/>
                  <a:gd name="T13" fmla="*/ 467 h 487"/>
                  <a:gd name="T14" fmla="*/ 293 w 486"/>
                  <a:gd name="T15" fmla="*/ 482 h 487"/>
                  <a:gd name="T16" fmla="*/ 244 w 486"/>
                  <a:gd name="T17" fmla="*/ 487 h 487"/>
                  <a:gd name="T18" fmla="*/ 219 w 486"/>
                  <a:gd name="T19" fmla="*/ 485 h 487"/>
                  <a:gd name="T20" fmla="*/ 171 w 486"/>
                  <a:gd name="T21" fmla="*/ 476 h 487"/>
                  <a:gd name="T22" fmla="*/ 128 w 486"/>
                  <a:gd name="T23" fmla="*/ 458 h 487"/>
                  <a:gd name="T24" fmla="*/ 88 w 486"/>
                  <a:gd name="T25" fmla="*/ 430 h 487"/>
                  <a:gd name="T26" fmla="*/ 56 w 486"/>
                  <a:gd name="T27" fmla="*/ 398 h 487"/>
                  <a:gd name="T28" fmla="*/ 30 w 486"/>
                  <a:gd name="T29" fmla="*/ 359 h 487"/>
                  <a:gd name="T30" fmla="*/ 10 w 486"/>
                  <a:gd name="T31" fmla="*/ 316 h 487"/>
                  <a:gd name="T32" fmla="*/ 1 w 486"/>
                  <a:gd name="T33" fmla="*/ 269 h 487"/>
                  <a:gd name="T34" fmla="*/ 0 w 486"/>
                  <a:gd name="T35" fmla="*/ 243 h 487"/>
                  <a:gd name="T36" fmla="*/ 6 w 486"/>
                  <a:gd name="T37" fmla="*/ 194 h 487"/>
                  <a:gd name="T38" fmla="*/ 20 w 486"/>
                  <a:gd name="T39" fmla="*/ 148 h 487"/>
                  <a:gd name="T40" fmla="*/ 43 w 486"/>
                  <a:gd name="T41" fmla="*/ 107 h 487"/>
                  <a:gd name="T42" fmla="*/ 71 w 486"/>
                  <a:gd name="T43" fmla="*/ 70 h 487"/>
                  <a:gd name="T44" fmla="*/ 108 w 486"/>
                  <a:gd name="T45" fmla="*/ 41 h 487"/>
                  <a:gd name="T46" fmla="*/ 149 w 486"/>
                  <a:gd name="T47" fmla="*/ 18 h 487"/>
                  <a:gd name="T48" fmla="*/ 195 w 486"/>
                  <a:gd name="T49" fmla="*/ 5 h 487"/>
                  <a:gd name="T50" fmla="*/ 244 w 486"/>
                  <a:gd name="T51" fmla="*/ 0 h 487"/>
                  <a:gd name="T52" fmla="*/ 268 w 486"/>
                  <a:gd name="T53" fmla="*/ 2 h 487"/>
                  <a:gd name="T54" fmla="*/ 316 w 486"/>
                  <a:gd name="T55" fmla="*/ 11 h 487"/>
                  <a:gd name="T56" fmla="*/ 360 w 486"/>
                  <a:gd name="T57" fmla="*/ 29 h 487"/>
                  <a:gd name="T58" fmla="*/ 398 w 486"/>
                  <a:gd name="T59" fmla="*/ 55 h 487"/>
                  <a:gd name="T60" fmla="*/ 431 w 486"/>
                  <a:gd name="T61" fmla="*/ 89 h 487"/>
                  <a:gd name="T62" fmla="*/ 457 w 486"/>
                  <a:gd name="T63" fmla="*/ 127 h 487"/>
                  <a:gd name="T64" fmla="*/ 476 w 486"/>
                  <a:gd name="T65" fmla="*/ 171 h 487"/>
                  <a:gd name="T66" fmla="*/ 486 w 486"/>
                  <a:gd name="T67" fmla="*/ 218 h 487"/>
                  <a:gd name="T68" fmla="*/ 486 w 486"/>
                  <a:gd name="T69" fmla="*/ 24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7">
                    <a:moveTo>
                      <a:pt x="486" y="243"/>
                    </a:moveTo>
                    <a:lnTo>
                      <a:pt x="486" y="243"/>
                    </a:lnTo>
                    <a:lnTo>
                      <a:pt x="486" y="269"/>
                    </a:lnTo>
                    <a:lnTo>
                      <a:pt x="482" y="291"/>
                    </a:lnTo>
                    <a:lnTo>
                      <a:pt x="476" y="316"/>
                    </a:lnTo>
                    <a:lnTo>
                      <a:pt x="468" y="337"/>
                    </a:lnTo>
                    <a:lnTo>
                      <a:pt x="457" y="359"/>
                    </a:lnTo>
                    <a:lnTo>
                      <a:pt x="445" y="380"/>
                    </a:lnTo>
                    <a:lnTo>
                      <a:pt x="431" y="398"/>
                    </a:lnTo>
                    <a:lnTo>
                      <a:pt x="416" y="415"/>
                    </a:lnTo>
                    <a:lnTo>
                      <a:pt x="398" y="430"/>
                    </a:lnTo>
                    <a:lnTo>
                      <a:pt x="380" y="446"/>
                    </a:lnTo>
                    <a:lnTo>
                      <a:pt x="360" y="458"/>
                    </a:lnTo>
                    <a:lnTo>
                      <a:pt x="338" y="467"/>
                    </a:lnTo>
                    <a:lnTo>
                      <a:pt x="316" y="476"/>
                    </a:lnTo>
                    <a:lnTo>
                      <a:pt x="293" y="482"/>
                    </a:lnTo>
                    <a:lnTo>
                      <a:pt x="268" y="485"/>
                    </a:lnTo>
                    <a:lnTo>
                      <a:pt x="244" y="487"/>
                    </a:lnTo>
                    <a:lnTo>
                      <a:pt x="244" y="487"/>
                    </a:lnTo>
                    <a:lnTo>
                      <a:pt x="219" y="485"/>
                    </a:lnTo>
                    <a:lnTo>
                      <a:pt x="195" y="482"/>
                    </a:lnTo>
                    <a:lnTo>
                      <a:pt x="171" y="476"/>
                    </a:lnTo>
                    <a:lnTo>
                      <a:pt x="149" y="467"/>
                    </a:lnTo>
                    <a:lnTo>
                      <a:pt x="128" y="458"/>
                    </a:lnTo>
                    <a:lnTo>
                      <a:pt x="108" y="446"/>
                    </a:lnTo>
                    <a:lnTo>
                      <a:pt x="88" y="430"/>
                    </a:lnTo>
                    <a:lnTo>
                      <a:pt x="71" y="415"/>
                    </a:lnTo>
                    <a:lnTo>
                      <a:pt x="56" y="398"/>
                    </a:lnTo>
                    <a:lnTo>
                      <a:pt x="43" y="380"/>
                    </a:lnTo>
                    <a:lnTo>
                      <a:pt x="30" y="359"/>
                    </a:lnTo>
                    <a:lnTo>
                      <a:pt x="20" y="337"/>
                    </a:lnTo>
                    <a:lnTo>
                      <a:pt x="10" y="316"/>
                    </a:lnTo>
                    <a:lnTo>
                      <a:pt x="6" y="291"/>
                    </a:lnTo>
                    <a:lnTo>
                      <a:pt x="1" y="269"/>
                    </a:lnTo>
                    <a:lnTo>
                      <a:pt x="0" y="243"/>
                    </a:lnTo>
                    <a:lnTo>
                      <a:pt x="0" y="243"/>
                    </a:lnTo>
                    <a:lnTo>
                      <a:pt x="1" y="218"/>
                    </a:lnTo>
                    <a:lnTo>
                      <a:pt x="6" y="194"/>
                    </a:lnTo>
                    <a:lnTo>
                      <a:pt x="10" y="171"/>
                    </a:lnTo>
                    <a:lnTo>
                      <a:pt x="20" y="148"/>
                    </a:lnTo>
                    <a:lnTo>
                      <a:pt x="30" y="127"/>
                    </a:lnTo>
                    <a:lnTo>
                      <a:pt x="43" y="107"/>
                    </a:lnTo>
                    <a:lnTo>
                      <a:pt x="56" y="89"/>
                    </a:lnTo>
                    <a:lnTo>
                      <a:pt x="71" y="70"/>
                    </a:lnTo>
                    <a:lnTo>
                      <a:pt x="88" y="55"/>
                    </a:lnTo>
                    <a:lnTo>
                      <a:pt x="108" y="41"/>
                    </a:lnTo>
                    <a:lnTo>
                      <a:pt x="128" y="29"/>
                    </a:lnTo>
                    <a:lnTo>
                      <a:pt x="149" y="18"/>
                    </a:lnTo>
                    <a:lnTo>
                      <a:pt x="171" y="11"/>
                    </a:lnTo>
                    <a:lnTo>
                      <a:pt x="195" y="5"/>
                    </a:lnTo>
                    <a:lnTo>
                      <a:pt x="219" y="2"/>
                    </a:lnTo>
                    <a:lnTo>
                      <a:pt x="244" y="0"/>
                    </a:lnTo>
                    <a:lnTo>
                      <a:pt x="244" y="0"/>
                    </a:lnTo>
                    <a:lnTo>
                      <a:pt x="268" y="2"/>
                    </a:lnTo>
                    <a:lnTo>
                      <a:pt x="293" y="5"/>
                    </a:lnTo>
                    <a:lnTo>
                      <a:pt x="316" y="11"/>
                    </a:lnTo>
                    <a:lnTo>
                      <a:pt x="338" y="18"/>
                    </a:lnTo>
                    <a:lnTo>
                      <a:pt x="360" y="29"/>
                    </a:lnTo>
                    <a:lnTo>
                      <a:pt x="380" y="41"/>
                    </a:lnTo>
                    <a:lnTo>
                      <a:pt x="398" y="55"/>
                    </a:lnTo>
                    <a:lnTo>
                      <a:pt x="416" y="70"/>
                    </a:lnTo>
                    <a:lnTo>
                      <a:pt x="431" y="89"/>
                    </a:lnTo>
                    <a:lnTo>
                      <a:pt x="445" y="107"/>
                    </a:lnTo>
                    <a:lnTo>
                      <a:pt x="457" y="127"/>
                    </a:lnTo>
                    <a:lnTo>
                      <a:pt x="468" y="148"/>
                    </a:lnTo>
                    <a:lnTo>
                      <a:pt x="476" y="171"/>
                    </a:lnTo>
                    <a:lnTo>
                      <a:pt x="482" y="194"/>
                    </a:lnTo>
                    <a:lnTo>
                      <a:pt x="486" y="218"/>
                    </a:lnTo>
                    <a:lnTo>
                      <a:pt x="486" y="243"/>
                    </a:lnTo>
                    <a:lnTo>
                      <a:pt x="486"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sp>
            <p:nvSpPr>
              <p:cNvPr id="80" name="Freeform 8"/>
              <p:cNvSpPr>
                <a:spLocks/>
              </p:cNvSpPr>
              <p:nvPr/>
            </p:nvSpPr>
            <p:spPr bwMode="auto">
              <a:xfrm>
                <a:off x="4362451" y="3341688"/>
                <a:ext cx="922338" cy="1652588"/>
              </a:xfrm>
              <a:custGeom>
                <a:avLst/>
                <a:gdLst>
                  <a:gd name="T0" fmla="*/ 1084 w 1162"/>
                  <a:gd name="T1" fmla="*/ 273 h 2083"/>
                  <a:gd name="T2" fmla="*/ 996 w 1162"/>
                  <a:gd name="T3" fmla="*/ 157 h 2083"/>
                  <a:gd name="T4" fmla="*/ 890 w 1162"/>
                  <a:gd name="T5" fmla="*/ 79 h 2083"/>
                  <a:gd name="T6" fmla="*/ 741 w 1162"/>
                  <a:gd name="T7" fmla="*/ 21 h 2083"/>
                  <a:gd name="T8" fmla="*/ 581 w 1162"/>
                  <a:gd name="T9" fmla="*/ 0 h 2083"/>
                  <a:gd name="T10" fmla="*/ 459 w 1162"/>
                  <a:gd name="T11" fmla="*/ 12 h 2083"/>
                  <a:gd name="T12" fmla="*/ 293 w 1162"/>
                  <a:gd name="T13" fmla="*/ 67 h 2083"/>
                  <a:gd name="T14" fmla="*/ 186 w 1162"/>
                  <a:gd name="T15" fmla="*/ 139 h 2083"/>
                  <a:gd name="T16" fmla="*/ 93 w 1162"/>
                  <a:gd name="T17" fmla="*/ 246 h 2083"/>
                  <a:gd name="T18" fmla="*/ 38 w 1162"/>
                  <a:gd name="T19" fmla="*/ 365 h 2083"/>
                  <a:gd name="T20" fmla="*/ 3 w 1162"/>
                  <a:gd name="T21" fmla="*/ 568 h 2083"/>
                  <a:gd name="T22" fmla="*/ 0 w 1162"/>
                  <a:gd name="T23" fmla="*/ 739 h 2083"/>
                  <a:gd name="T24" fmla="*/ 18 w 1162"/>
                  <a:gd name="T25" fmla="*/ 873 h 2083"/>
                  <a:gd name="T26" fmla="*/ 45 w 1162"/>
                  <a:gd name="T27" fmla="*/ 923 h 2083"/>
                  <a:gd name="T28" fmla="*/ 87 w 1162"/>
                  <a:gd name="T29" fmla="*/ 940 h 2083"/>
                  <a:gd name="T30" fmla="*/ 137 w 1162"/>
                  <a:gd name="T31" fmla="*/ 931 h 2083"/>
                  <a:gd name="T32" fmla="*/ 171 w 1162"/>
                  <a:gd name="T33" fmla="*/ 896 h 2083"/>
                  <a:gd name="T34" fmla="*/ 184 w 1162"/>
                  <a:gd name="T35" fmla="*/ 821 h 2083"/>
                  <a:gd name="T36" fmla="*/ 189 w 1162"/>
                  <a:gd name="T37" fmla="*/ 591 h 2083"/>
                  <a:gd name="T38" fmla="*/ 224 w 1162"/>
                  <a:gd name="T39" fmla="*/ 414 h 2083"/>
                  <a:gd name="T40" fmla="*/ 261 w 1162"/>
                  <a:gd name="T41" fmla="*/ 357 h 2083"/>
                  <a:gd name="T42" fmla="*/ 291 w 1162"/>
                  <a:gd name="T43" fmla="*/ 340 h 2083"/>
                  <a:gd name="T44" fmla="*/ 312 w 1162"/>
                  <a:gd name="T45" fmla="*/ 353 h 2083"/>
                  <a:gd name="T46" fmla="*/ 322 w 1162"/>
                  <a:gd name="T47" fmla="*/ 400 h 2083"/>
                  <a:gd name="T48" fmla="*/ 320 w 1162"/>
                  <a:gd name="T49" fmla="*/ 1985 h 2083"/>
                  <a:gd name="T50" fmla="*/ 332 w 1162"/>
                  <a:gd name="T51" fmla="*/ 2033 h 2083"/>
                  <a:gd name="T52" fmla="*/ 380 w 1162"/>
                  <a:gd name="T53" fmla="*/ 2075 h 2083"/>
                  <a:gd name="T54" fmla="*/ 418 w 1162"/>
                  <a:gd name="T55" fmla="*/ 2083 h 2083"/>
                  <a:gd name="T56" fmla="*/ 463 w 1162"/>
                  <a:gd name="T57" fmla="*/ 2071 h 2083"/>
                  <a:gd name="T58" fmla="*/ 506 w 1162"/>
                  <a:gd name="T59" fmla="*/ 2023 h 2083"/>
                  <a:gd name="T60" fmla="*/ 515 w 1162"/>
                  <a:gd name="T61" fmla="*/ 1985 h 2083"/>
                  <a:gd name="T62" fmla="*/ 521 w 1162"/>
                  <a:gd name="T63" fmla="*/ 1068 h 2083"/>
                  <a:gd name="T64" fmla="*/ 561 w 1162"/>
                  <a:gd name="T65" fmla="*/ 1039 h 2083"/>
                  <a:gd name="T66" fmla="*/ 601 w 1162"/>
                  <a:gd name="T67" fmla="*/ 1039 h 2083"/>
                  <a:gd name="T68" fmla="*/ 640 w 1162"/>
                  <a:gd name="T69" fmla="*/ 1068 h 2083"/>
                  <a:gd name="T70" fmla="*/ 646 w 1162"/>
                  <a:gd name="T71" fmla="*/ 1985 h 2083"/>
                  <a:gd name="T72" fmla="*/ 654 w 1162"/>
                  <a:gd name="T73" fmla="*/ 2023 h 2083"/>
                  <a:gd name="T74" fmla="*/ 698 w 1162"/>
                  <a:gd name="T75" fmla="*/ 2071 h 2083"/>
                  <a:gd name="T76" fmla="*/ 744 w 1162"/>
                  <a:gd name="T77" fmla="*/ 2083 h 2083"/>
                  <a:gd name="T78" fmla="*/ 782 w 1162"/>
                  <a:gd name="T79" fmla="*/ 2075 h 2083"/>
                  <a:gd name="T80" fmla="*/ 829 w 1162"/>
                  <a:gd name="T81" fmla="*/ 2033 h 2083"/>
                  <a:gd name="T82" fmla="*/ 842 w 1162"/>
                  <a:gd name="T83" fmla="*/ 1985 h 2083"/>
                  <a:gd name="T84" fmla="*/ 840 w 1162"/>
                  <a:gd name="T85" fmla="*/ 400 h 2083"/>
                  <a:gd name="T86" fmla="*/ 848 w 1162"/>
                  <a:gd name="T87" fmla="*/ 353 h 2083"/>
                  <a:gd name="T88" fmla="*/ 871 w 1162"/>
                  <a:gd name="T89" fmla="*/ 340 h 2083"/>
                  <a:gd name="T90" fmla="*/ 900 w 1162"/>
                  <a:gd name="T91" fmla="*/ 357 h 2083"/>
                  <a:gd name="T92" fmla="*/ 938 w 1162"/>
                  <a:gd name="T93" fmla="*/ 414 h 2083"/>
                  <a:gd name="T94" fmla="*/ 971 w 1162"/>
                  <a:gd name="T95" fmla="*/ 591 h 2083"/>
                  <a:gd name="T96" fmla="*/ 976 w 1162"/>
                  <a:gd name="T97" fmla="*/ 821 h 2083"/>
                  <a:gd name="T98" fmla="*/ 991 w 1162"/>
                  <a:gd name="T99" fmla="*/ 896 h 2083"/>
                  <a:gd name="T100" fmla="*/ 1025 w 1162"/>
                  <a:gd name="T101" fmla="*/ 931 h 2083"/>
                  <a:gd name="T102" fmla="*/ 1075 w 1162"/>
                  <a:gd name="T103" fmla="*/ 940 h 2083"/>
                  <a:gd name="T104" fmla="*/ 1116 w 1162"/>
                  <a:gd name="T105" fmla="*/ 923 h 2083"/>
                  <a:gd name="T106" fmla="*/ 1144 w 1162"/>
                  <a:gd name="T107" fmla="*/ 873 h 2083"/>
                  <a:gd name="T108" fmla="*/ 1162 w 1162"/>
                  <a:gd name="T109" fmla="*/ 739 h 2083"/>
                  <a:gd name="T110" fmla="*/ 1159 w 1162"/>
                  <a:gd name="T111" fmla="*/ 568 h 2083"/>
                  <a:gd name="T112" fmla="*/ 1124 w 1162"/>
                  <a:gd name="T113" fmla="*/ 365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62" h="2083">
                    <a:moveTo>
                      <a:pt x="1124" y="365"/>
                    </a:moveTo>
                    <a:lnTo>
                      <a:pt x="1124" y="365"/>
                    </a:lnTo>
                    <a:lnTo>
                      <a:pt x="1112" y="333"/>
                    </a:lnTo>
                    <a:lnTo>
                      <a:pt x="1099" y="302"/>
                    </a:lnTo>
                    <a:lnTo>
                      <a:pt x="1084" y="273"/>
                    </a:lnTo>
                    <a:lnTo>
                      <a:pt x="1069" y="246"/>
                    </a:lnTo>
                    <a:lnTo>
                      <a:pt x="1052" y="221"/>
                    </a:lnTo>
                    <a:lnTo>
                      <a:pt x="1034" y="198"/>
                    </a:lnTo>
                    <a:lnTo>
                      <a:pt x="1016" y="177"/>
                    </a:lnTo>
                    <a:lnTo>
                      <a:pt x="996" y="157"/>
                    </a:lnTo>
                    <a:lnTo>
                      <a:pt x="976" y="139"/>
                    </a:lnTo>
                    <a:lnTo>
                      <a:pt x="955" y="122"/>
                    </a:lnTo>
                    <a:lnTo>
                      <a:pt x="933" y="107"/>
                    </a:lnTo>
                    <a:lnTo>
                      <a:pt x="912" y="92"/>
                    </a:lnTo>
                    <a:lnTo>
                      <a:pt x="890" y="79"/>
                    </a:lnTo>
                    <a:lnTo>
                      <a:pt x="869" y="67"/>
                    </a:lnTo>
                    <a:lnTo>
                      <a:pt x="846" y="56"/>
                    </a:lnTo>
                    <a:lnTo>
                      <a:pt x="825" y="47"/>
                    </a:lnTo>
                    <a:lnTo>
                      <a:pt x="782" y="32"/>
                    </a:lnTo>
                    <a:lnTo>
                      <a:pt x="741" y="21"/>
                    </a:lnTo>
                    <a:lnTo>
                      <a:pt x="703" y="12"/>
                    </a:lnTo>
                    <a:lnTo>
                      <a:pt x="668" y="6"/>
                    </a:lnTo>
                    <a:lnTo>
                      <a:pt x="637" y="3"/>
                    </a:lnTo>
                    <a:lnTo>
                      <a:pt x="613" y="0"/>
                    </a:lnTo>
                    <a:lnTo>
                      <a:pt x="581" y="0"/>
                    </a:lnTo>
                    <a:lnTo>
                      <a:pt x="581" y="0"/>
                    </a:lnTo>
                    <a:lnTo>
                      <a:pt x="549" y="0"/>
                    </a:lnTo>
                    <a:lnTo>
                      <a:pt x="524" y="3"/>
                    </a:lnTo>
                    <a:lnTo>
                      <a:pt x="494" y="6"/>
                    </a:lnTo>
                    <a:lnTo>
                      <a:pt x="459" y="12"/>
                    </a:lnTo>
                    <a:lnTo>
                      <a:pt x="419" y="21"/>
                    </a:lnTo>
                    <a:lnTo>
                      <a:pt x="380" y="32"/>
                    </a:lnTo>
                    <a:lnTo>
                      <a:pt x="337" y="47"/>
                    </a:lnTo>
                    <a:lnTo>
                      <a:pt x="314" y="56"/>
                    </a:lnTo>
                    <a:lnTo>
                      <a:pt x="293" y="67"/>
                    </a:lnTo>
                    <a:lnTo>
                      <a:pt x="271" y="79"/>
                    </a:lnTo>
                    <a:lnTo>
                      <a:pt x="248" y="92"/>
                    </a:lnTo>
                    <a:lnTo>
                      <a:pt x="227" y="107"/>
                    </a:lnTo>
                    <a:lnTo>
                      <a:pt x="206" y="122"/>
                    </a:lnTo>
                    <a:lnTo>
                      <a:pt x="186" y="139"/>
                    </a:lnTo>
                    <a:lnTo>
                      <a:pt x="166" y="157"/>
                    </a:lnTo>
                    <a:lnTo>
                      <a:pt x="146" y="177"/>
                    </a:lnTo>
                    <a:lnTo>
                      <a:pt x="128" y="198"/>
                    </a:lnTo>
                    <a:lnTo>
                      <a:pt x="110" y="221"/>
                    </a:lnTo>
                    <a:lnTo>
                      <a:pt x="93" y="246"/>
                    </a:lnTo>
                    <a:lnTo>
                      <a:pt x="77" y="273"/>
                    </a:lnTo>
                    <a:lnTo>
                      <a:pt x="62" y="302"/>
                    </a:lnTo>
                    <a:lnTo>
                      <a:pt x="50" y="333"/>
                    </a:lnTo>
                    <a:lnTo>
                      <a:pt x="38" y="365"/>
                    </a:lnTo>
                    <a:lnTo>
                      <a:pt x="38" y="365"/>
                    </a:lnTo>
                    <a:lnTo>
                      <a:pt x="30" y="389"/>
                    </a:lnTo>
                    <a:lnTo>
                      <a:pt x="24" y="418"/>
                    </a:lnTo>
                    <a:lnTo>
                      <a:pt x="16" y="458"/>
                    </a:lnTo>
                    <a:lnTo>
                      <a:pt x="9" y="508"/>
                    </a:lnTo>
                    <a:lnTo>
                      <a:pt x="3" y="568"/>
                    </a:lnTo>
                    <a:lnTo>
                      <a:pt x="0" y="635"/>
                    </a:lnTo>
                    <a:lnTo>
                      <a:pt x="0" y="671"/>
                    </a:lnTo>
                    <a:lnTo>
                      <a:pt x="0" y="711"/>
                    </a:lnTo>
                    <a:lnTo>
                      <a:pt x="0" y="711"/>
                    </a:lnTo>
                    <a:lnTo>
                      <a:pt x="0" y="739"/>
                    </a:lnTo>
                    <a:lnTo>
                      <a:pt x="1" y="768"/>
                    </a:lnTo>
                    <a:lnTo>
                      <a:pt x="4" y="803"/>
                    </a:lnTo>
                    <a:lnTo>
                      <a:pt x="9" y="839"/>
                    </a:lnTo>
                    <a:lnTo>
                      <a:pt x="13" y="856"/>
                    </a:lnTo>
                    <a:lnTo>
                      <a:pt x="18" y="873"/>
                    </a:lnTo>
                    <a:lnTo>
                      <a:pt x="23" y="888"/>
                    </a:lnTo>
                    <a:lnTo>
                      <a:pt x="30" y="902"/>
                    </a:lnTo>
                    <a:lnTo>
                      <a:pt x="38" y="914"/>
                    </a:lnTo>
                    <a:lnTo>
                      <a:pt x="45" y="923"/>
                    </a:lnTo>
                    <a:lnTo>
                      <a:pt x="45" y="923"/>
                    </a:lnTo>
                    <a:lnTo>
                      <a:pt x="50" y="926"/>
                    </a:lnTo>
                    <a:lnTo>
                      <a:pt x="56" y="931"/>
                    </a:lnTo>
                    <a:lnTo>
                      <a:pt x="64" y="934"/>
                    </a:lnTo>
                    <a:lnTo>
                      <a:pt x="74" y="939"/>
                    </a:lnTo>
                    <a:lnTo>
                      <a:pt x="87" y="940"/>
                    </a:lnTo>
                    <a:lnTo>
                      <a:pt x="102" y="940"/>
                    </a:lnTo>
                    <a:lnTo>
                      <a:pt x="119" y="937"/>
                    </a:lnTo>
                    <a:lnTo>
                      <a:pt x="119" y="937"/>
                    </a:lnTo>
                    <a:lnTo>
                      <a:pt x="128" y="934"/>
                    </a:lnTo>
                    <a:lnTo>
                      <a:pt x="137" y="931"/>
                    </a:lnTo>
                    <a:lnTo>
                      <a:pt x="145" y="926"/>
                    </a:lnTo>
                    <a:lnTo>
                      <a:pt x="151" y="922"/>
                    </a:lnTo>
                    <a:lnTo>
                      <a:pt x="157" y="916"/>
                    </a:lnTo>
                    <a:lnTo>
                      <a:pt x="161" y="910"/>
                    </a:lnTo>
                    <a:lnTo>
                      <a:pt x="171" y="896"/>
                    </a:lnTo>
                    <a:lnTo>
                      <a:pt x="177" y="879"/>
                    </a:lnTo>
                    <a:lnTo>
                      <a:pt x="180" y="861"/>
                    </a:lnTo>
                    <a:lnTo>
                      <a:pt x="183" y="842"/>
                    </a:lnTo>
                    <a:lnTo>
                      <a:pt x="184" y="821"/>
                    </a:lnTo>
                    <a:lnTo>
                      <a:pt x="184" y="821"/>
                    </a:lnTo>
                    <a:lnTo>
                      <a:pt x="184" y="787"/>
                    </a:lnTo>
                    <a:lnTo>
                      <a:pt x="184" y="734"/>
                    </a:lnTo>
                    <a:lnTo>
                      <a:pt x="186" y="665"/>
                    </a:lnTo>
                    <a:lnTo>
                      <a:pt x="187" y="629"/>
                    </a:lnTo>
                    <a:lnTo>
                      <a:pt x="189" y="591"/>
                    </a:lnTo>
                    <a:lnTo>
                      <a:pt x="193" y="552"/>
                    </a:lnTo>
                    <a:lnTo>
                      <a:pt x="198" y="514"/>
                    </a:lnTo>
                    <a:lnTo>
                      <a:pt x="204" y="479"/>
                    </a:lnTo>
                    <a:lnTo>
                      <a:pt x="213" y="446"/>
                    </a:lnTo>
                    <a:lnTo>
                      <a:pt x="224" y="414"/>
                    </a:lnTo>
                    <a:lnTo>
                      <a:pt x="230" y="400"/>
                    </a:lnTo>
                    <a:lnTo>
                      <a:pt x="236" y="388"/>
                    </a:lnTo>
                    <a:lnTo>
                      <a:pt x="244" y="375"/>
                    </a:lnTo>
                    <a:lnTo>
                      <a:pt x="253" y="366"/>
                    </a:lnTo>
                    <a:lnTo>
                      <a:pt x="261" y="357"/>
                    </a:lnTo>
                    <a:lnTo>
                      <a:pt x="271" y="349"/>
                    </a:lnTo>
                    <a:lnTo>
                      <a:pt x="271" y="349"/>
                    </a:lnTo>
                    <a:lnTo>
                      <a:pt x="279" y="345"/>
                    </a:lnTo>
                    <a:lnTo>
                      <a:pt x="286" y="340"/>
                    </a:lnTo>
                    <a:lnTo>
                      <a:pt x="291" y="340"/>
                    </a:lnTo>
                    <a:lnTo>
                      <a:pt x="296" y="340"/>
                    </a:lnTo>
                    <a:lnTo>
                      <a:pt x="300" y="340"/>
                    </a:lnTo>
                    <a:lnTo>
                      <a:pt x="305" y="343"/>
                    </a:lnTo>
                    <a:lnTo>
                      <a:pt x="309" y="346"/>
                    </a:lnTo>
                    <a:lnTo>
                      <a:pt x="312" y="353"/>
                    </a:lnTo>
                    <a:lnTo>
                      <a:pt x="317" y="360"/>
                    </a:lnTo>
                    <a:lnTo>
                      <a:pt x="318" y="371"/>
                    </a:lnTo>
                    <a:lnTo>
                      <a:pt x="320" y="385"/>
                    </a:lnTo>
                    <a:lnTo>
                      <a:pt x="322" y="400"/>
                    </a:lnTo>
                    <a:lnTo>
                      <a:pt x="322" y="400"/>
                    </a:lnTo>
                    <a:lnTo>
                      <a:pt x="320" y="1985"/>
                    </a:lnTo>
                    <a:lnTo>
                      <a:pt x="320" y="1985"/>
                    </a:lnTo>
                    <a:lnTo>
                      <a:pt x="320" y="1985"/>
                    </a:lnTo>
                    <a:lnTo>
                      <a:pt x="320" y="1985"/>
                    </a:lnTo>
                    <a:lnTo>
                      <a:pt x="320" y="1985"/>
                    </a:lnTo>
                    <a:lnTo>
                      <a:pt x="320" y="1996"/>
                    </a:lnTo>
                    <a:lnTo>
                      <a:pt x="322" y="2005"/>
                    </a:lnTo>
                    <a:lnTo>
                      <a:pt x="325" y="2014"/>
                    </a:lnTo>
                    <a:lnTo>
                      <a:pt x="328" y="2023"/>
                    </a:lnTo>
                    <a:lnTo>
                      <a:pt x="332" y="2033"/>
                    </a:lnTo>
                    <a:lnTo>
                      <a:pt x="337" y="2040"/>
                    </a:lnTo>
                    <a:lnTo>
                      <a:pt x="349" y="2054"/>
                    </a:lnTo>
                    <a:lnTo>
                      <a:pt x="363" y="2066"/>
                    </a:lnTo>
                    <a:lnTo>
                      <a:pt x="370" y="2071"/>
                    </a:lnTo>
                    <a:lnTo>
                      <a:pt x="380" y="2075"/>
                    </a:lnTo>
                    <a:lnTo>
                      <a:pt x="389" y="2078"/>
                    </a:lnTo>
                    <a:lnTo>
                      <a:pt x="398" y="2081"/>
                    </a:lnTo>
                    <a:lnTo>
                      <a:pt x="407" y="2083"/>
                    </a:lnTo>
                    <a:lnTo>
                      <a:pt x="418" y="2083"/>
                    </a:lnTo>
                    <a:lnTo>
                      <a:pt x="418" y="2083"/>
                    </a:lnTo>
                    <a:lnTo>
                      <a:pt x="427" y="2083"/>
                    </a:lnTo>
                    <a:lnTo>
                      <a:pt x="437" y="2081"/>
                    </a:lnTo>
                    <a:lnTo>
                      <a:pt x="447" y="2078"/>
                    </a:lnTo>
                    <a:lnTo>
                      <a:pt x="456" y="2075"/>
                    </a:lnTo>
                    <a:lnTo>
                      <a:pt x="463" y="2071"/>
                    </a:lnTo>
                    <a:lnTo>
                      <a:pt x="471" y="2066"/>
                    </a:lnTo>
                    <a:lnTo>
                      <a:pt x="486" y="2054"/>
                    </a:lnTo>
                    <a:lnTo>
                      <a:pt x="498" y="2040"/>
                    </a:lnTo>
                    <a:lnTo>
                      <a:pt x="503" y="2033"/>
                    </a:lnTo>
                    <a:lnTo>
                      <a:pt x="506" y="2023"/>
                    </a:lnTo>
                    <a:lnTo>
                      <a:pt x="511" y="2014"/>
                    </a:lnTo>
                    <a:lnTo>
                      <a:pt x="512" y="2005"/>
                    </a:lnTo>
                    <a:lnTo>
                      <a:pt x="514" y="1996"/>
                    </a:lnTo>
                    <a:lnTo>
                      <a:pt x="515" y="1985"/>
                    </a:lnTo>
                    <a:lnTo>
                      <a:pt x="515" y="1985"/>
                    </a:lnTo>
                    <a:lnTo>
                      <a:pt x="514" y="1984"/>
                    </a:lnTo>
                    <a:lnTo>
                      <a:pt x="517" y="1083"/>
                    </a:lnTo>
                    <a:lnTo>
                      <a:pt x="517" y="1083"/>
                    </a:lnTo>
                    <a:lnTo>
                      <a:pt x="518" y="1076"/>
                    </a:lnTo>
                    <a:lnTo>
                      <a:pt x="521" y="1068"/>
                    </a:lnTo>
                    <a:lnTo>
                      <a:pt x="526" y="1061"/>
                    </a:lnTo>
                    <a:lnTo>
                      <a:pt x="535" y="1053"/>
                    </a:lnTo>
                    <a:lnTo>
                      <a:pt x="546" y="1045"/>
                    </a:lnTo>
                    <a:lnTo>
                      <a:pt x="553" y="1042"/>
                    </a:lnTo>
                    <a:lnTo>
                      <a:pt x="561" y="1039"/>
                    </a:lnTo>
                    <a:lnTo>
                      <a:pt x="570" y="1038"/>
                    </a:lnTo>
                    <a:lnTo>
                      <a:pt x="581" y="1036"/>
                    </a:lnTo>
                    <a:lnTo>
                      <a:pt x="581" y="1036"/>
                    </a:lnTo>
                    <a:lnTo>
                      <a:pt x="592" y="1038"/>
                    </a:lnTo>
                    <a:lnTo>
                      <a:pt x="601" y="1039"/>
                    </a:lnTo>
                    <a:lnTo>
                      <a:pt x="608" y="1042"/>
                    </a:lnTo>
                    <a:lnTo>
                      <a:pt x="616" y="1045"/>
                    </a:lnTo>
                    <a:lnTo>
                      <a:pt x="627" y="1053"/>
                    </a:lnTo>
                    <a:lnTo>
                      <a:pt x="634" y="1061"/>
                    </a:lnTo>
                    <a:lnTo>
                      <a:pt x="640" y="1068"/>
                    </a:lnTo>
                    <a:lnTo>
                      <a:pt x="643" y="1076"/>
                    </a:lnTo>
                    <a:lnTo>
                      <a:pt x="645" y="1083"/>
                    </a:lnTo>
                    <a:lnTo>
                      <a:pt x="646" y="1984"/>
                    </a:lnTo>
                    <a:lnTo>
                      <a:pt x="646" y="1984"/>
                    </a:lnTo>
                    <a:lnTo>
                      <a:pt x="646" y="1985"/>
                    </a:lnTo>
                    <a:lnTo>
                      <a:pt x="646" y="1985"/>
                    </a:lnTo>
                    <a:lnTo>
                      <a:pt x="648" y="1996"/>
                    </a:lnTo>
                    <a:lnTo>
                      <a:pt x="649" y="2005"/>
                    </a:lnTo>
                    <a:lnTo>
                      <a:pt x="651" y="2014"/>
                    </a:lnTo>
                    <a:lnTo>
                      <a:pt x="654" y="2023"/>
                    </a:lnTo>
                    <a:lnTo>
                      <a:pt x="659" y="2033"/>
                    </a:lnTo>
                    <a:lnTo>
                      <a:pt x="663" y="2040"/>
                    </a:lnTo>
                    <a:lnTo>
                      <a:pt x="675" y="2054"/>
                    </a:lnTo>
                    <a:lnTo>
                      <a:pt x="689" y="2066"/>
                    </a:lnTo>
                    <a:lnTo>
                      <a:pt x="698" y="2071"/>
                    </a:lnTo>
                    <a:lnTo>
                      <a:pt x="706" y="2075"/>
                    </a:lnTo>
                    <a:lnTo>
                      <a:pt x="715" y="2078"/>
                    </a:lnTo>
                    <a:lnTo>
                      <a:pt x="724" y="2081"/>
                    </a:lnTo>
                    <a:lnTo>
                      <a:pt x="735" y="2083"/>
                    </a:lnTo>
                    <a:lnTo>
                      <a:pt x="744" y="2083"/>
                    </a:lnTo>
                    <a:lnTo>
                      <a:pt x="744" y="2083"/>
                    </a:lnTo>
                    <a:lnTo>
                      <a:pt x="755" y="2083"/>
                    </a:lnTo>
                    <a:lnTo>
                      <a:pt x="764" y="2081"/>
                    </a:lnTo>
                    <a:lnTo>
                      <a:pt x="773" y="2078"/>
                    </a:lnTo>
                    <a:lnTo>
                      <a:pt x="782" y="2075"/>
                    </a:lnTo>
                    <a:lnTo>
                      <a:pt x="791" y="2071"/>
                    </a:lnTo>
                    <a:lnTo>
                      <a:pt x="799" y="2066"/>
                    </a:lnTo>
                    <a:lnTo>
                      <a:pt x="813" y="2054"/>
                    </a:lnTo>
                    <a:lnTo>
                      <a:pt x="825" y="2040"/>
                    </a:lnTo>
                    <a:lnTo>
                      <a:pt x="829" y="2033"/>
                    </a:lnTo>
                    <a:lnTo>
                      <a:pt x="834" y="2023"/>
                    </a:lnTo>
                    <a:lnTo>
                      <a:pt x="837" y="2014"/>
                    </a:lnTo>
                    <a:lnTo>
                      <a:pt x="840" y="2005"/>
                    </a:lnTo>
                    <a:lnTo>
                      <a:pt x="842" y="1996"/>
                    </a:lnTo>
                    <a:lnTo>
                      <a:pt x="842" y="1985"/>
                    </a:lnTo>
                    <a:lnTo>
                      <a:pt x="842" y="1985"/>
                    </a:lnTo>
                    <a:lnTo>
                      <a:pt x="842" y="1985"/>
                    </a:lnTo>
                    <a:lnTo>
                      <a:pt x="842" y="1985"/>
                    </a:lnTo>
                    <a:lnTo>
                      <a:pt x="842" y="1985"/>
                    </a:lnTo>
                    <a:lnTo>
                      <a:pt x="840" y="400"/>
                    </a:lnTo>
                    <a:lnTo>
                      <a:pt x="840" y="400"/>
                    </a:lnTo>
                    <a:lnTo>
                      <a:pt x="842" y="385"/>
                    </a:lnTo>
                    <a:lnTo>
                      <a:pt x="843" y="371"/>
                    </a:lnTo>
                    <a:lnTo>
                      <a:pt x="845" y="360"/>
                    </a:lnTo>
                    <a:lnTo>
                      <a:pt x="848" y="353"/>
                    </a:lnTo>
                    <a:lnTo>
                      <a:pt x="852" y="346"/>
                    </a:lnTo>
                    <a:lnTo>
                      <a:pt x="857" y="343"/>
                    </a:lnTo>
                    <a:lnTo>
                      <a:pt x="862" y="340"/>
                    </a:lnTo>
                    <a:lnTo>
                      <a:pt x="866" y="340"/>
                    </a:lnTo>
                    <a:lnTo>
                      <a:pt x="871" y="340"/>
                    </a:lnTo>
                    <a:lnTo>
                      <a:pt x="875" y="340"/>
                    </a:lnTo>
                    <a:lnTo>
                      <a:pt x="883" y="345"/>
                    </a:lnTo>
                    <a:lnTo>
                      <a:pt x="890" y="349"/>
                    </a:lnTo>
                    <a:lnTo>
                      <a:pt x="890" y="349"/>
                    </a:lnTo>
                    <a:lnTo>
                      <a:pt x="900" y="357"/>
                    </a:lnTo>
                    <a:lnTo>
                      <a:pt x="909" y="366"/>
                    </a:lnTo>
                    <a:lnTo>
                      <a:pt x="916" y="375"/>
                    </a:lnTo>
                    <a:lnTo>
                      <a:pt x="924" y="388"/>
                    </a:lnTo>
                    <a:lnTo>
                      <a:pt x="932" y="400"/>
                    </a:lnTo>
                    <a:lnTo>
                      <a:pt x="938" y="414"/>
                    </a:lnTo>
                    <a:lnTo>
                      <a:pt x="948" y="446"/>
                    </a:lnTo>
                    <a:lnTo>
                      <a:pt x="956" y="479"/>
                    </a:lnTo>
                    <a:lnTo>
                      <a:pt x="964" y="514"/>
                    </a:lnTo>
                    <a:lnTo>
                      <a:pt x="968" y="552"/>
                    </a:lnTo>
                    <a:lnTo>
                      <a:pt x="971" y="591"/>
                    </a:lnTo>
                    <a:lnTo>
                      <a:pt x="974" y="629"/>
                    </a:lnTo>
                    <a:lnTo>
                      <a:pt x="976" y="665"/>
                    </a:lnTo>
                    <a:lnTo>
                      <a:pt x="977" y="734"/>
                    </a:lnTo>
                    <a:lnTo>
                      <a:pt x="976" y="787"/>
                    </a:lnTo>
                    <a:lnTo>
                      <a:pt x="976" y="821"/>
                    </a:lnTo>
                    <a:lnTo>
                      <a:pt x="976" y="821"/>
                    </a:lnTo>
                    <a:lnTo>
                      <a:pt x="977" y="842"/>
                    </a:lnTo>
                    <a:lnTo>
                      <a:pt x="980" y="861"/>
                    </a:lnTo>
                    <a:lnTo>
                      <a:pt x="985" y="879"/>
                    </a:lnTo>
                    <a:lnTo>
                      <a:pt x="991" y="896"/>
                    </a:lnTo>
                    <a:lnTo>
                      <a:pt x="1000" y="910"/>
                    </a:lnTo>
                    <a:lnTo>
                      <a:pt x="1005" y="916"/>
                    </a:lnTo>
                    <a:lnTo>
                      <a:pt x="1011" y="922"/>
                    </a:lnTo>
                    <a:lnTo>
                      <a:pt x="1017" y="926"/>
                    </a:lnTo>
                    <a:lnTo>
                      <a:pt x="1025" y="931"/>
                    </a:lnTo>
                    <a:lnTo>
                      <a:pt x="1032" y="934"/>
                    </a:lnTo>
                    <a:lnTo>
                      <a:pt x="1041" y="937"/>
                    </a:lnTo>
                    <a:lnTo>
                      <a:pt x="1041" y="937"/>
                    </a:lnTo>
                    <a:lnTo>
                      <a:pt x="1060" y="940"/>
                    </a:lnTo>
                    <a:lnTo>
                      <a:pt x="1075" y="940"/>
                    </a:lnTo>
                    <a:lnTo>
                      <a:pt x="1087" y="939"/>
                    </a:lnTo>
                    <a:lnTo>
                      <a:pt x="1098" y="934"/>
                    </a:lnTo>
                    <a:lnTo>
                      <a:pt x="1106" y="931"/>
                    </a:lnTo>
                    <a:lnTo>
                      <a:pt x="1112" y="926"/>
                    </a:lnTo>
                    <a:lnTo>
                      <a:pt x="1116" y="923"/>
                    </a:lnTo>
                    <a:lnTo>
                      <a:pt x="1116" y="923"/>
                    </a:lnTo>
                    <a:lnTo>
                      <a:pt x="1124" y="914"/>
                    </a:lnTo>
                    <a:lnTo>
                      <a:pt x="1131" y="902"/>
                    </a:lnTo>
                    <a:lnTo>
                      <a:pt x="1138" y="888"/>
                    </a:lnTo>
                    <a:lnTo>
                      <a:pt x="1144" y="873"/>
                    </a:lnTo>
                    <a:lnTo>
                      <a:pt x="1148" y="856"/>
                    </a:lnTo>
                    <a:lnTo>
                      <a:pt x="1151" y="839"/>
                    </a:lnTo>
                    <a:lnTo>
                      <a:pt x="1157" y="803"/>
                    </a:lnTo>
                    <a:lnTo>
                      <a:pt x="1160" y="768"/>
                    </a:lnTo>
                    <a:lnTo>
                      <a:pt x="1162" y="739"/>
                    </a:lnTo>
                    <a:lnTo>
                      <a:pt x="1162" y="711"/>
                    </a:lnTo>
                    <a:lnTo>
                      <a:pt x="1162" y="711"/>
                    </a:lnTo>
                    <a:lnTo>
                      <a:pt x="1162" y="671"/>
                    </a:lnTo>
                    <a:lnTo>
                      <a:pt x="1162" y="635"/>
                    </a:lnTo>
                    <a:lnTo>
                      <a:pt x="1159" y="568"/>
                    </a:lnTo>
                    <a:lnTo>
                      <a:pt x="1153" y="508"/>
                    </a:lnTo>
                    <a:lnTo>
                      <a:pt x="1145" y="458"/>
                    </a:lnTo>
                    <a:lnTo>
                      <a:pt x="1138" y="418"/>
                    </a:lnTo>
                    <a:lnTo>
                      <a:pt x="1130" y="389"/>
                    </a:lnTo>
                    <a:lnTo>
                      <a:pt x="1124" y="365"/>
                    </a:lnTo>
                    <a:lnTo>
                      <a:pt x="1124"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grpSp>
        <p:grpSp>
          <p:nvGrpSpPr>
            <p:cNvPr id="52" name="그룹 450"/>
            <p:cNvGrpSpPr/>
            <p:nvPr/>
          </p:nvGrpSpPr>
          <p:grpSpPr>
            <a:xfrm>
              <a:off x="8524940" y="3223953"/>
              <a:ext cx="181679" cy="417768"/>
              <a:chOff x="4362451" y="2873375"/>
              <a:chExt cx="922338" cy="2120901"/>
            </a:xfrm>
            <a:solidFill>
              <a:srgbClr val="FD5A27"/>
            </a:solidFill>
            <a:effectLst/>
          </p:grpSpPr>
          <p:sp>
            <p:nvSpPr>
              <p:cNvPr id="77" name="Freeform 6"/>
              <p:cNvSpPr>
                <a:spLocks/>
              </p:cNvSpPr>
              <p:nvPr/>
            </p:nvSpPr>
            <p:spPr bwMode="auto">
              <a:xfrm>
                <a:off x="4629151" y="2873375"/>
                <a:ext cx="387350" cy="385763"/>
              </a:xfrm>
              <a:custGeom>
                <a:avLst/>
                <a:gdLst>
                  <a:gd name="T0" fmla="*/ 486 w 486"/>
                  <a:gd name="T1" fmla="*/ 243 h 487"/>
                  <a:gd name="T2" fmla="*/ 482 w 486"/>
                  <a:gd name="T3" fmla="*/ 291 h 487"/>
                  <a:gd name="T4" fmla="*/ 468 w 486"/>
                  <a:gd name="T5" fmla="*/ 337 h 487"/>
                  <a:gd name="T6" fmla="*/ 445 w 486"/>
                  <a:gd name="T7" fmla="*/ 380 h 487"/>
                  <a:gd name="T8" fmla="*/ 416 w 486"/>
                  <a:gd name="T9" fmla="*/ 415 h 487"/>
                  <a:gd name="T10" fmla="*/ 380 w 486"/>
                  <a:gd name="T11" fmla="*/ 446 h 487"/>
                  <a:gd name="T12" fmla="*/ 338 w 486"/>
                  <a:gd name="T13" fmla="*/ 467 h 487"/>
                  <a:gd name="T14" fmla="*/ 293 w 486"/>
                  <a:gd name="T15" fmla="*/ 482 h 487"/>
                  <a:gd name="T16" fmla="*/ 244 w 486"/>
                  <a:gd name="T17" fmla="*/ 487 h 487"/>
                  <a:gd name="T18" fmla="*/ 219 w 486"/>
                  <a:gd name="T19" fmla="*/ 485 h 487"/>
                  <a:gd name="T20" fmla="*/ 171 w 486"/>
                  <a:gd name="T21" fmla="*/ 476 h 487"/>
                  <a:gd name="T22" fmla="*/ 128 w 486"/>
                  <a:gd name="T23" fmla="*/ 458 h 487"/>
                  <a:gd name="T24" fmla="*/ 88 w 486"/>
                  <a:gd name="T25" fmla="*/ 430 h 487"/>
                  <a:gd name="T26" fmla="*/ 56 w 486"/>
                  <a:gd name="T27" fmla="*/ 398 h 487"/>
                  <a:gd name="T28" fmla="*/ 30 w 486"/>
                  <a:gd name="T29" fmla="*/ 359 h 487"/>
                  <a:gd name="T30" fmla="*/ 10 w 486"/>
                  <a:gd name="T31" fmla="*/ 316 h 487"/>
                  <a:gd name="T32" fmla="*/ 1 w 486"/>
                  <a:gd name="T33" fmla="*/ 269 h 487"/>
                  <a:gd name="T34" fmla="*/ 0 w 486"/>
                  <a:gd name="T35" fmla="*/ 243 h 487"/>
                  <a:gd name="T36" fmla="*/ 6 w 486"/>
                  <a:gd name="T37" fmla="*/ 194 h 487"/>
                  <a:gd name="T38" fmla="*/ 20 w 486"/>
                  <a:gd name="T39" fmla="*/ 148 h 487"/>
                  <a:gd name="T40" fmla="*/ 43 w 486"/>
                  <a:gd name="T41" fmla="*/ 107 h 487"/>
                  <a:gd name="T42" fmla="*/ 71 w 486"/>
                  <a:gd name="T43" fmla="*/ 70 h 487"/>
                  <a:gd name="T44" fmla="*/ 108 w 486"/>
                  <a:gd name="T45" fmla="*/ 41 h 487"/>
                  <a:gd name="T46" fmla="*/ 149 w 486"/>
                  <a:gd name="T47" fmla="*/ 18 h 487"/>
                  <a:gd name="T48" fmla="*/ 195 w 486"/>
                  <a:gd name="T49" fmla="*/ 5 h 487"/>
                  <a:gd name="T50" fmla="*/ 244 w 486"/>
                  <a:gd name="T51" fmla="*/ 0 h 487"/>
                  <a:gd name="T52" fmla="*/ 268 w 486"/>
                  <a:gd name="T53" fmla="*/ 2 h 487"/>
                  <a:gd name="T54" fmla="*/ 316 w 486"/>
                  <a:gd name="T55" fmla="*/ 11 h 487"/>
                  <a:gd name="T56" fmla="*/ 360 w 486"/>
                  <a:gd name="T57" fmla="*/ 29 h 487"/>
                  <a:gd name="T58" fmla="*/ 398 w 486"/>
                  <a:gd name="T59" fmla="*/ 55 h 487"/>
                  <a:gd name="T60" fmla="*/ 431 w 486"/>
                  <a:gd name="T61" fmla="*/ 89 h 487"/>
                  <a:gd name="T62" fmla="*/ 457 w 486"/>
                  <a:gd name="T63" fmla="*/ 127 h 487"/>
                  <a:gd name="T64" fmla="*/ 476 w 486"/>
                  <a:gd name="T65" fmla="*/ 171 h 487"/>
                  <a:gd name="T66" fmla="*/ 486 w 486"/>
                  <a:gd name="T67" fmla="*/ 218 h 487"/>
                  <a:gd name="T68" fmla="*/ 486 w 486"/>
                  <a:gd name="T69" fmla="*/ 24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7">
                    <a:moveTo>
                      <a:pt x="486" y="243"/>
                    </a:moveTo>
                    <a:lnTo>
                      <a:pt x="486" y="243"/>
                    </a:lnTo>
                    <a:lnTo>
                      <a:pt x="486" y="269"/>
                    </a:lnTo>
                    <a:lnTo>
                      <a:pt x="482" y="291"/>
                    </a:lnTo>
                    <a:lnTo>
                      <a:pt x="476" y="316"/>
                    </a:lnTo>
                    <a:lnTo>
                      <a:pt x="468" y="337"/>
                    </a:lnTo>
                    <a:lnTo>
                      <a:pt x="457" y="359"/>
                    </a:lnTo>
                    <a:lnTo>
                      <a:pt x="445" y="380"/>
                    </a:lnTo>
                    <a:lnTo>
                      <a:pt x="431" y="398"/>
                    </a:lnTo>
                    <a:lnTo>
                      <a:pt x="416" y="415"/>
                    </a:lnTo>
                    <a:lnTo>
                      <a:pt x="398" y="430"/>
                    </a:lnTo>
                    <a:lnTo>
                      <a:pt x="380" y="446"/>
                    </a:lnTo>
                    <a:lnTo>
                      <a:pt x="360" y="458"/>
                    </a:lnTo>
                    <a:lnTo>
                      <a:pt x="338" y="467"/>
                    </a:lnTo>
                    <a:lnTo>
                      <a:pt x="316" y="476"/>
                    </a:lnTo>
                    <a:lnTo>
                      <a:pt x="293" y="482"/>
                    </a:lnTo>
                    <a:lnTo>
                      <a:pt x="268" y="485"/>
                    </a:lnTo>
                    <a:lnTo>
                      <a:pt x="244" y="487"/>
                    </a:lnTo>
                    <a:lnTo>
                      <a:pt x="244" y="487"/>
                    </a:lnTo>
                    <a:lnTo>
                      <a:pt x="219" y="485"/>
                    </a:lnTo>
                    <a:lnTo>
                      <a:pt x="195" y="482"/>
                    </a:lnTo>
                    <a:lnTo>
                      <a:pt x="171" y="476"/>
                    </a:lnTo>
                    <a:lnTo>
                      <a:pt x="149" y="467"/>
                    </a:lnTo>
                    <a:lnTo>
                      <a:pt x="128" y="458"/>
                    </a:lnTo>
                    <a:lnTo>
                      <a:pt x="108" y="446"/>
                    </a:lnTo>
                    <a:lnTo>
                      <a:pt x="88" y="430"/>
                    </a:lnTo>
                    <a:lnTo>
                      <a:pt x="71" y="415"/>
                    </a:lnTo>
                    <a:lnTo>
                      <a:pt x="56" y="398"/>
                    </a:lnTo>
                    <a:lnTo>
                      <a:pt x="43" y="380"/>
                    </a:lnTo>
                    <a:lnTo>
                      <a:pt x="30" y="359"/>
                    </a:lnTo>
                    <a:lnTo>
                      <a:pt x="20" y="337"/>
                    </a:lnTo>
                    <a:lnTo>
                      <a:pt x="10" y="316"/>
                    </a:lnTo>
                    <a:lnTo>
                      <a:pt x="6" y="291"/>
                    </a:lnTo>
                    <a:lnTo>
                      <a:pt x="1" y="269"/>
                    </a:lnTo>
                    <a:lnTo>
                      <a:pt x="0" y="243"/>
                    </a:lnTo>
                    <a:lnTo>
                      <a:pt x="0" y="243"/>
                    </a:lnTo>
                    <a:lnTo>
                      <a:pt x="1" y="218"/>
                    </a:lnTo>
                    <a:lnTo>
                      <a:pt x="6" y="194"/>
                    </a:lnTo>
                    <a:lnTo>
                      <a:pt x="10" y="171"/>
                    </a:lnTo>
                    <a:lnTo>
                      <a:pt x="20" y="148"/>
                    </a:lnTo>
                    <a:lnTo>
                      <a:pt x="30" y="127"/>
                    </a:lnTo>
                    <a:lnTo>
                      <a:pt x="43" y="107"/>
                    </a:lnTo>
                    <a:lnTo>
                      <a:pt x="56" y="89"/>
                    </a:lnTo>
                    <a:lnTo>
                      <a:pt x="71" y="70"/>
                    </a:lnTo>
                    <a:lnTo>
                      <a:pt x="88" y="55"/>
                    </a:lnTo>
                    <a:lnTo>
                      <a:pt x="108" y="41"/>
                    </a:lnTo>
                    <a:lnTo>
                      <a:pt x="128" y="29"/>
                    </a:lnTo>
                    <a:lnTo>
                      <a:pt x="149" y="18"/>
                    </a:lnTo>
                    <a:lnTo>
                      <a:pt x="171" y="11"/>
                    </a:lnTo>
                    <a:lnTo>
                      <a:pt x="195" y="5"/>
                    </a:lnTo>
                    <a:lnTo>
                      <a:pt x="219" y="2"/>
                    </a:lnTo>
                    <a:lnTo>
                      <a:pt x="244" y="0"/>
                    </a:lnTo>
                    <a:lnTo>
                      <a:pt x="244" y="0"/>
                    </a:lnTo>
                    <a:lnTo>
                      <a:pt x="268" y="2"/>
                    </a:lnTo>
                    <a:lnTo>
                      <a:pt x="293" y="5"/>
                    </a:lnTo>
                    <a:lnTo>
                      <a:pt x="316" y="11"/>
                    </a:lnTo>
                    <a:lnTo>
                      <a:pt x="338" y="18"/>
                    </a:lnTo>
                    <a:lnTo>
                      <a:pt x="360" y="29"/>
                    </a:lnTo>
                    <a:lnTo>
                      <a:pt x="380" y="41"/>
                    </a:lnTo>
                    <a:lnTo>
                      <a:pt x="398" y="55"/>
                    </a:lnTo>
                    <a:lnTo>
                      <a:pt x="416" y="70"/>
                    </a:lnTo>
                    <a:lnTo>
                      <a:pt x="431" y="89"/>
                    </a:lnTo>
                    <a:lnTo>
                      <a:pt x="445" y="107"/>
                    </a:lnTo>
                    <a:lnTo>
                      <a:pt x="457" y="127"/>
                    </a:lnTo>
                    <a:lnTo>
                      <a:pt x="468" y="148"/>
                    </a:lnTo>
                    <a:lnTo>
                      <a:pt x="476" y="171"/>
                    </a:lnTo>
                    <a:lnTo>
                      <a:pt x="482" y="194"/>
                    </a:lnTo>
                    <a:lnTo>
                      <a:pt x="486" y="218"/>
                    </a:lnTo>
                    <a:lnTo>
                      <a:pt x="486" y="243"/>
                    </a:lnTo>
                    <a:lnTo>
                      <a:pt x="486"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sp>
            <p:nvSpPr>
              <p:cNvPr id="78" name="Freeform 8"/>
              <p:cNvSpPr>
                <a:spLocks/>
              </p:cNvSpPr>
              <p:nvPr/>
            </p:nvSpPr>
            <p:spPr bwMode="auto">
              <a:xfrm>
                <a:off x="4362451" y="3341688"/>
                <a:ext cx="922338" cy="1652588"/>
              </a:xfrm>
              <a:custGeom>
                <a:avLst/>
                <a:gdLst>
                  <a:gd name="T0" fmla="*/ 1084 w 1162"/>
                  <a:gd name="T1" fmla="*/ 273 h 2083"/>
                  <a:gd name="T2" fmla="*/ 996 w 1162"/>
                  <a:gd name="T3" fmla="*/ 157 h 2083"/>
                  <a:gd name="T4" fmla="*/ 890 w 1162"/>
                  <a:gd name="T5" fmla="*/ 79 h 2083"/>
                  <a:gd name="T6" fmla="*/ 741 w 1162"/>
                  <a:gd name="T7" fmla="*/ 21 h 2083"/>
                  <a:gd name="T8" fmla="*/ 581 w 1162"/>
                  <a:gd name="T9" fmla="*/ 0 h 2083"/>
                  <a:gd name="T10" fmla="*/ 459 w 1162"/>
                  <a:gd name="T11" fmla="*/ 12 h 2083"/>
                  <a:gd name="T12" fmla="*/ 293 w 1162"/>
                  <a:gd name="T13" fmla="*/ 67 h 2083"/>
                  <a:gd name="T14" fmla="*/ 186 w 1162"/>
                  <a:gd name="T15" fmla="*/ 139 h 2083"/>
                  <a:gd name="T16" fmla="*/ 93 w 1162"/>
                  <a:gd name="T17" fmla="*/ 246 h 2083"/>
                  <a:gd name="T18" fmla="*/ 38 w 1162"/>
                  <a:gd name="T19" fmla="*/ 365 h 2083"/>
                  <a:gd name="T20" fmla="*/ 3 w 1162"/>
                  <a:gd name="T21" fmla="*/ 568 h 2083"/>
                  <a:gd name="T22" fmla="*/ 0 w 1162"/>
                  <a:gd name="T23" fmla="*/ 739 h 2083"/>
                  <a:gd name="T24" fmla="*/ 18 w 1162"/>
                  <a:gd name="T25" fmla="*/ 873 h 2083"/>
                  <a:gd name="T26" fmla="*/ 45 w 1162"/>
                  <a:gd name="T27" fmla="*/ 923 h 2083"/>
                  <a:gd name="T28" fmla="*/ 87 w 1162"/>
                  <a:gd name="T29" fmla="*/ 940 h 2083"/>
                  <a:gd name="T30" fmla="*/ 137 w 1162"/>
                  <a:gd name="T31" fmla="*/ 931 h 2083"/>
                  <a:gd name="T32" fmla="*/ 171 w 1162"/>
                  <a:gd name="T33" fmla="*/ 896 h 2083"/>
                  <a:gd name="T34" fmla="*/ 184 w 1162"/>
                  <a:gd name="T35" fmla="*/ 821 h 2083"/>
                  <a:gd name="T36" fmla="*/ 189 w 1162"/>
                  <a:gd name="T37" fmla="*/ 591 h 2083"/>
                  <a:gd name="T38" fmla="*/ 224 w 1162"/>
                  <a:gd name="T39" fmla="*/ 414 h 2083"/>
                  <a:gd name="T40" fmla="*/ 261 w 1162"/>
                  <a:gd name="T41" fmla="*/ 357 h 2083"/>
                  <a:gd name="T42" fmla="*/ 291 w 1162"/>
                  <a:gd name="T43" fmla="*/ 340 h 2083"/>
                  <a:gd name="T44" fmla="*/ 312 w 1162"/>
                  <a:gd name="T45" fmla="*/ 353 h 2083"/>
                  <a:gd name="T46" fmla="*/ 322 w 1162"/>
                  <a:gd name="T47" fmla="*/ 400 h 2083"/>
                  <a:gd name="T48" fmla="*/ 320 w 1162"/>
                  <a:gd name="T49" fmla="*/ 1985 h 2083"/>
                  <a:gd name="T50" fmla="*/ 332 w 1162"/>
                  <a:gd name="T51" fmla="*/ 2033 h 2083"/>
                  <a:gd name="T52" fmla="*/ 380 w 1162"/>
                  <a:gd name="T53" fmla="*/ 2075 h 2083"/>
                  <a:gd name="T54" fmla="*/ 418 w 1162"/>
                  <a:gd name="T55" fmla="*/ 2083 h 2083"/>
                  <a:gd name="T56" fmla="*/ 463 w 1162"/>
                  <a:gd name="T57" fmla="*/ 2071 h 2083"/>
                  <a:gd name="T58" fmla="*/ 506 w 1162"/>
                  <a:gd name="T59" fmla="*/ 2023 h 2083"/>
                  <a:gd name="T60" fmla="*/ 515 w 1162"/>
                  <a:gd name="T61" fmla="*/ 1985 h 2083"/>
                  <a:gd name="T62" fmla="*/ 521 w 1162"/>
                  <a:gd name="T63" fmla="*/ 1068 h 2083"/>
                  <a:gd name="T64" fmla="*/ 561 w 1162"/>
                  <a:gd name="T65" fmla="*/ 1039 h 2083"/>
                  <a:gd name="T66" fmla="*/ 601 w 1162"/>
                  <a:gd name="T67" fmla="*/ 1039 h 2083"/>
                  <a:gd name="T68" fmla="*/ 640 w 1162"/>
                  <a:gd name="T69" fmla="*/ 1068 h 2083"/>
                  <a:gd name="T70" fmla="*/ 646 w 1162"/>
                  <a:gd name="T71" fmla="*/ 1985 h 2083"/>
                  <a:gd name="T72" fmla="*/ 654 w 1162"/>
                  <a:gd name="T73" fmla="*/ 2023 h 2083"/>
                  <a:gd name="T74" fmla="*/ 698 w 1162"/>
                  <a:gd name="T75" fmla="*/ 2071 h 2083"/>
                  <a:gd name="T76" fmla="*/ 744 w 1162"/>
                  <a:gd name="T77" fmla="*/ 2083 h 2083"/>
                  <a:gd name="T78" fmla="*/ 782 w 1162"/>
                  <a:gd name="T79" fmla="*/ 2075 h 2083"/>
                  <a:gd name="T80" fmla="*/ 829 w 1162"/>
                  <a:gd name="T81" fmla="*/ 2033 h 2083"/>
                  <a:gd name="T82" fmla="*/ 842 w 1162"/>
                  <a:gd name="T83" fmla="*/ 1985 h 2083"/>
                  <a:gd name="T84" fmla="*/ 840 w 1162"/>
                  <a:gd name="T85" fmla="*/ 400 h 2083"/>
                  <a:gd name="T86" fmla="*/ 848 w 1162"/>
                  <a:gd name="T87" fmla="*/ 353 h 2083"/>
                  <a:gd name="T88" fmla="*/ 871 w 1162"/>
                  <a:gd name="T89" fmla="*/ 340 h 2083"/>
                  <a:gd name="T90" fmla="*/ 900 w 1162"/>
                  <a:gd name="T91" fmla="*/ 357 h 2083"/>
                  <a:gd name="T92" fmla="*/ 938 w 1162"/>
                  <a:gd name="T93" fmla="*/ 414 h 2083"/>
                  <a:gd name="T94" fmla="*/ 971 w 1162"/>
                  <a:gd name="T95" fmla="*/ 591 h 2083"/>
                  <a:gd name="T96" fmla="*/ 976 w 1162"/>
                  <a:gd name="T97" fmla="*/ 821 h 2083"/>
                  <a:gd name="T98" fmla="*/ 991 w 1162"/>
                  <a:gd name="T99" fmla="*/ 896 h 2083"/>
                  <a:gd name="T100" fmla="*/ 1025 w 1162"/>
                  <a:gd name="T101" fmla="*/ 931 h 2083"/>
                  <a:gd name="T102" fmla="*/ 1075 w 1162"/>
                  <a:gd name="T103" fmla="*/ 940 h 2083"/>
                  <a:gd name="T104" fmla="*/ 1116 w 1162"/>
                  <a:gd name="T105" fmla="*/ 923 h 2083"/>
                  <a:gd name="T106" fmla="*/ 1144 w 1162"/>
                  <a:gd name="T107" fmla="*/ 873 h 2083"/>
                  <a:gd name="T108" fmla="*/ 1162 w 1162"/>
                  <a:gd name="T109" fmla="*/ 739 h 2083"/>
                  <a:gd name="T110" fmla="*/ 1159 w 1162"/>
                  <a:gd name="T111" fmla="*/ 568 h 2083"/>
                  <a:gd name="T112" fmla="*/ 1124 w 1162"/>
                  <a:gd name="T113" fmla="*/ 365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62" h="2083">
                    <a:moveTo>
                      <a:pt x="1124" y="365"/>
                    </a:moveTo>
                    <a:lnTo>
                      <a:pt x="1124" y="365"/>
                    </a:lnTo>
                    <a:lnTo>
                      <a:pt x="1112" y="333"/>
                    </a:lnTo>
                    <a:lnTo>
                      <a:pt x="1099" y="302"/>
                    </a:lnTo>
                    <a:lnTo>
                      <a:pt x="1084" y="273"/>
                    </a:lnTo>
                    <a:lnTo>
                      <a:pt x="1069" y="246"/>
                    </a:lnTo>
                    <a:lnTo>
                      <a:pt x="1052" y="221"/>
                    </a:lnTo>
                    <a:lnTo>
                      <a:pt x="1034" y="198"/>
                    </a:lnTo>
                    <a:lnTo>
                      <a:pt x="1016" y="177"/>
                    </a:lnTo>
                    <a:lnTo>
                      <a:pt x="996" y="157"/>
                    </a:lnTo>
                    <a:lnTo>
                      <a:pt x="976" y="139"/>
                    </a:lnTo>
                    <a:lnTo>
                      <a:pt x="955" y="122"/>
                    </a:lnTo>
                    <a:lnTo>
                      <a:pt x="933" y="107"/>
                    </a:lnTo>
                    <a:lnTo>
                      <a:pt x="912" y="92"/>
                    </a:lnTo>
                    <a:lnTo>
                      <a:pt x="890" y="79"/>
                    </a:lnTo>
                    <a:lnTo>
                      <a:pt x="869" y="67"/>
                    </a:lnTo>
                    <a:lnTo>
                      <a:pt x="846" y="56"/>
                    </a:lnTo>
                    <a:lnTo>
                      <a:pt x="825" y="47"/>
                    </a:lnTo>
                    <a:lnTo>
                      <a:pt x="782" y="32"/>
                    </a:lnTo>
                    <a:lnTo>
                      <a:pt x="741" y="21"/>
                    </a:lnTo>
                    <a:lnTo>
                      <a:pt x="703" y="12"/>
                    </a:lnTo>
                    <a:lnTo>
                      <a:pt x="668" y="6"/>
                    </a:lnTo>
                    <a:lnTo>
                      <a:pt x="637" y="3"/>
                    </a:lnTo>
                    <a:lnTo>
                      <a:pt x="613" y="0"/>
                    </a:lnTo>
                    <a:lnTo>
                      <a:pt x="581" y="0"/>
                    </a:lnTo>
                    <a:lnTo>
                      <a:pt x="581" y="0"/>
                    </a:lnTo>
                    <a:lnTo>
                      <a:pt x="549" y="0"/>
                    </a:lnTo>
                    <a:lnTo>
                      <a:pt x="524" y="3"/>
                    </a:lnTo>
                    <a:lnTo>
                      <a:pt x="494" y="6"/>
                    </a:lnTo>
                    <a:lnTo>
                      <a:pt x="459" y="12"/>
                    </a:lnTo>
                    <a:lnTo>
                      <a:pt x="419" y="21"/>
                    </a:lnTo>
                    <a:lnTo>
                      <a:pt x="380" y="32"/>
                    </a:lnTo>
                    <a:lnTo>
                      <a:pt x="337" y="47"/>
                    </a:lnTo>
                    <a:lnTo>
                      <a:pt x="314" y="56"/>
                    </a:lnTo>
                    <a:lnTo>
                      <a:pt x="293" y="67"/>
                    </a:lnTo>
                    <a:lnTo>
                      <a:pt x="271" y="79"/>
                    </a:lnTo>
                    <a:lnTo>
                      <a:pt x="248" y="92"/>
                    </a:lnTo>
                    <a:lnTo>
                      <a:pt x="227" y="107"/>
                    </a:lnTo>
                    <a:lnTo>
                      <a:pt x="206" y="122"/>
                    </a:lnTo>
                    <a:lnTo>
                      <a:pt x="186" y="139"/>
                    </a:lnTo>
                    <a:lnTo>
                      <a:pt x="166" y="157"/>
                    </a:lnTo>
                    <a:lnTo>
                      <a:pt x="146" y="177"/>
                    </a:lnTo>
                    <a:lnTo>
                      <a:pt x="128" y="198"/>
                    </a:lnTo>
                    <a:lnTo>
                      <a:pt x="110" y="221"/>
                    </a:lnTo>
                    <a:lnTo>
                      <a:pt x="93" y="246"/>
                    </a:lnTo>
                    <a:lnTo>
                      <a:pt x="77" y="273"/>
                    </a:lnTo>
                    <a:lnTo>
                      <a:pt x="62" y="302"/>
                    </a:lnTo>
                    <a:lnTo>
                      <a:pt x="50" y="333"/>
                    </a:lnTo>
                    <a:lnTo>
                      <a:pt x="38" y="365"/>
                    </a:lnTo>
                    <a:lnTo>
                      <a:pt x="38" y="365"/>
                    </a:lnTo>
                    <a:lnTo>
                      <a:pt x="30" y="389"/>
                    </a:lnTo>
                    <a:lnTo>
                      <a:pt x="24" y="418"/>
                    </a:lnTo>
                    <a:lnTo>
                      <a:pt x="16" y="458"/>
                    </a:lnTo>
                    <a:lnTo>
                      <a:pt x="9" y="508"/>
                    </a:lnTo>
                    <a:lnTo>
                      <a:pt x="3" y="568"/>
                    </a:lnTo>
                    <a:lnTo>
                      <a:pt x="0" y="635"/>
                    </a:lnTo>
                    <a:lnTo>
                      <a:pt x="0" y="671"/>
                    </a:lnTo>
                    <a:lnTo>
                      <a:pt x="0" y="711"/>
                    </a:lnTo>
                    <a:lnTo>
                      <a:pt x="0" y="711"/>
                    </a:lnTo>
                    <a:lnTo>
                      <a:pt x="0" y="739"/>
                    </a:lnTo>
                    <a:lnTo>
                      <a:pt x="1" y="768"/>
                    </a:lnTo>
                    <a:lnTo>
                      <a:pt x="4" y="803"/>
                    </a:lnTo>
                    <a:lnTo>
                      <a:pt x="9" y="839"/>
                    </a:lnTo>
                    <a:lnTo>
                      <a:pt x="13" y="856"/>
                    </a:lnTo>
                    <a:lnTo>
                      <a:pt x="18" y="873"/>
                    </a:lnTo>
                    <a:lnTo>
                      <a:pt x="23" y="888"/>
                    </a:lnTo>
                    <a:lnTo>
                      <a:pt x="30" y="902"/>
                    </a:lnTo>
                    <a:lnTo>
                      <a:pt x="38" y="914"/>
                    </a:lnTo>
                    <a:lnTo>
                      <a:pt x="45" y="923"/>
                    </a:lnTo>
                    <a:lnTo>
                      <a:pt x="45" y="923"/>
                    </a:lnTo>
                    <a:lnTo>
                      <a:pt x="50" y="926"/>
                    </a:lnTo>
                    <a:lnTo>
                      <a:pt x="56" y="931"/>
                    </a:lnTo>
                    <a:lnTo>
                      <a:pt x="64" y="934"/>
                    </a:lnTo>
                    <a:lnTo>
                      <a:pt x="74" y="939"/>
                    </a:lnTo>
                    <a:lnTo>
                      <a:pt x="87" y="940"/>
                    </a:lnTo>
                    <a:lnTo>
                      <a:pt x="102" y="940"/>
                    </a:lnTo>
                    <a:lnTo>
                      <a:pt x="119" y="937"/>
                    </a:lnTo>
                    <a:lnTo>
                      <a:pt x="119" y="937"/>
                    </a:lnTo>
                    <a:lnTo>
                      <a:pt x="128" y="934"/>
                    </a:lnTo>
                    <a:lnTo>
                      <a:pt x="137" y="931"/>
                    </a:lnTo>
                    <a:lnTo>
                      <a:pt x="145" y="926"/>
                    </a:lnTo>
                    <a:lnTo>
                      <a:pt x="151" y="922"/>
                    </a:lnTo>
                    <a:lnTo>
                      <a:pt x="157" y="916"/>
                    </a:lnTo>
                    <a:lnTo>
                      <a:pt x="161" y="910"/>
                    </a:lnTo>
                    <a:lnTo>
                      <a:pt x="171" y="896"/>
                    </a:lnTo>
                    <a:lnTo>
                      <a:pt x="177" y="879"/>
                    </a:lnTo>
                    <a:lnTo>
                      <a:pt x="180" y="861"/>
                    </a:lnTo>
                    <a:lnTo>
                      <a:pt x="183" y="842"/>
                    </a:lnTo>
                    <a:lnTo>
                      <a:pt x="184" y="821"/>
                    </a:lnTo>
                    <a:lnTo>
                      <a:pt x="184" y="821"/>
                    </a:lnTo>
                    <a:lnTo>
                      <a:pt x="184" y="787"/>
                    </a:lnTo>
                    <a:lnTo>
                      <a:pt x="184" y="734"/>
                    </a:lnTo>
                    <a:lnTo>
                      <a:pt x="186" y="665"/>
                    </a:lnTo>
                    <a:lnTo>
                      <a:pt x="187" y="629"/>
                    </a:lnTo>
                    <a:lnTo>
                      <a:pt x="189" y="591"/>
                    </a:lnTo>
                    <a:lnTo>
                      <a:pt x="193" y="552"/>
                    </a:lnTo>
                    <a:lnTo>
                      <a:pt x="198" y="514"/>
                    </a:lnTo>
                    <a:lnTo>
                      <a:pt x="204" y="479"/>
                    </a:lnTo>
                    <a:lnTo>
                      <a:pt x="213" y="446"/>
                    </a:lnTo>
                    <a:lnTo>
                      <a:pt x="224" y="414"/>
                    </a:lnTo>
                    <a:lnTo>
                      <a:pt x="230" y="400"/>
                    </a:lnTo>
                    <a:lnTo>
                      <a:pt x="236" y="388"/>
                    </a:lnTo>
                    <a:lnTo>
                      <a:pt x="244" y="375"/>
                    </a:lnTo>
                    <a:lnTo>
                      <a:pt x="253" y="366"/>
                    </a:lnTo>
                    <a:lnTo>
                      <a:pt x="261" y="357"/>
                    </a:lnTo>
                    <a:lnTo>
                      <a:pt x="271" y="349"/>
                    </a:lnTo>
                    <a:lnTo>
                      <a:pt x="271" y="349"/>
                    </a:lnTo>
                    <a:lnTo>
                      <a:pt x="279" y="345"/>
                    </a:lnTo>
                    <a:lnTo>
                      <a:pt x="286" y="340"/>
                    </a:lnTo>
                    <a:lnTo>
                      <a:pt x="291" y="340"/>
                    </a:lnTo>
                    <a:lnTo>
                      <a:pt x="296" y="340"/>
                    </a:lnTo>
                    <a:lnTo>
                      <a:pt x="300" y="340"/>
                    </a:lnTo>
                    <a:lnTo>
                      <a:pt x="305" y="343"/>
                    </a:lnTo>
                    <a:lnTo>
                      <a:pt x="309" y="346"/>
                    </a:lnTo>
                    <a:lnTo>
                      <a:pt x="312" y="353"/>
                    </a:lnTo>
                    <a:lnTo>
                      <a:pt x="317" y="360"/>
                    </a:lnTo>
                    <a:lnTo>
                      <a:pt x="318" y="371"/>
                    </a:lnTo>
                    <a:lnTo>
                      <a:pt x="320" y="385"/>
                    </a:lnTo>
                    <a:lnTo>
                      <a:pt x="322" y="400"/>
                    </a:lnTo>
                    <a:lnTo>
                      <a:pt x="322" y="400"/>
                    </a:lnTo>
                    <a:lnTo>
                      <a:pt x="320" y="1985"/>
                    </a:lnTo>
                    <a:lnTo>
                      <a:pt x="320" y="1985"/>
                    </a:lnTo>
                    <a:lnTo>
                      <a:pt x="320" y="1985"/>
                    </a:lnTo>
                    <a:lnTo>
                      <a:pt x="320" y="1985"/>
                    </a:lnTo>
                    <a:lnTo>
                      <a:pt x="320" y="1985"/>
                    </a:lnTo>
                    <a:lnTo>
                      <a:pt x="320" y="1996"/>
                    </a:lnTo>
                    <a:lnTo>
                      <a:pt x="322" y="2005"/>
                    </a:lnTo>
                    <a:lnTo>
                      <a:pt x="325" y="2014"/>
                    </a:lnTo>
                    <a:lnTo>
                      <a:pt x="328" y="2023"/>
                    </a:lnTo>
                    <a:lnTo>
                      <a:pt x="332" y="2033"/>
                    </a:lnTo>
                    <a:lnTo>
                      <a:pt x="337" y="2040"/>
                    </a:lnTo>
                    <a:lnTo>
                      <a:pt x="349" y="2054"/>
                    </a:lnTo>
                    <a:lnTo>
                      <a:pt x="363" y="2066"/>
                    </a:lnTo>
                    <a:lnTo>
                      <a:pt x="370" y="2071"/>
                    </a:lnTo>
                    <a:lnTo>
                      <a:pt x="380" y="2075"/>
                    </a:lnTo>
                    <a:lnTo>
                      <a:pt x="389" y="2078"/>
                    </a:lnTo>
                    <a:lnTo>
                      <a:pt x="398" y="2081"/>
                    </a:lnTo>
                    <a:lnTo>
                      <a:pt x="407" y="2083"/>
                    </a:lnTo>
                    <a:lnTo>
                      <a:pt x="418" y="2083"/>
                    </a:lnTo>
                    <a:lnTo>
                      <a:pt x="418" y="2083"/>
                    </a:lnTo>
                    <a:lnTo>
                      <a:pt x="427" y="2083"/>
                    </a:lnTo>
                    <a:lnTo>
                      <a:pt x="437" y="2081"/>
                    </a:lnTo>
                    <a:lnTo>
                      <a:pt x="447" y="2078"/>
                    </a:lnTo>
                    <a:lnTo>
                      <a:pt x="456" y="2075"/>
                    </a:lnTo>
                    <a:lnTo>
                      <a:pt x="463" y="2071"/>
                    </a:lnTo>
                    <a:lnTo>
                      <a:pt x="471" y="2066"/>
                    </a:lnTo>
                    <a:lnTo>
                      <a:pt x="486" y="2054"/>
                    </a:lnTo>
                    <a:lnTo>
                      <a:pt x="498" y="2040"/>
                    </a:lnTo>
                    <a:lnTo>
                      <a:pt x="503" y="2033"/>
                    </a:lnTo>
                    <a:lnTo>
                      <a:pt x="506" y="2023"/>
                    </a:lnTo>
                    <a:lnTo>
                      <a:pt x="511" y="2014"/>
                    </a:lnTo>
                    <a:lnTo>
                      <a:pt x="512" y="2005"/>
                    </a:lnTo>
                    <a:lnTo>
                      <a:pt x="514" y="1996"/>
                    </a:lnTo>
                    <a:lnTo>
                      <a:pt x="515" y="1985"/>
                    </a:lnTo>
                    <a:lnTo>
                      <a:pt x="515" y="1985"/>
                    </a:lnTo>
                    <a:lnTo>
                      <a:pt x="514" y="1984"/>
                    </a:lnTo>
                    <a:lnTo>
                      <a:pt x="517" y="1083"/>
                    </a:lnTo>
                    <a:lnTo>
                      <a:pt x="517" y="1083"/>
                    </a:lnTo>
                    <a:lnTo>
                      <a:pt x="518" y="1076"/>
                    </a:lnTo>
                    <a:lnTo>
                      <a:pt x="521" y="1068"/>
                    </a:lnTo>
                    <a:lnTo>
                      <a:pt x="526" y="1061"/>
                    </a:lnTo>
                    <a:lnTo>
                      <a:pt x="535" y="1053"/>
                    </a:lnTo>
                    <a:lnTo>
                      <a:pt x="546" y="1045"/>
                    </a:lnTo>
                    <a:lnTo>
                      <a:pt x="553" y="1042"/>
                    </a:lnTo>
                    <a:lnTo>
                      <a:pt x="561" y="1039"/>
                    </a:lnTo>
                    <a:lnTo>
                      <a:pt x="570" y="1038"/>
                    </a:lnTo>
                    <a:lnTo>
                      <a:pt x="581" y="1036"/>
                    </a:lnTo>
                    <a:lnTo>
                      <a:pt x="581" y="1036"/>
                    </a:lnTo>
                    <a:lnTo>
                      <a:pt x="592" y="1038"/>
                    </a:lnTo>
                    <a:lnTo>
                      <a:pt x="601" y="1039"/>
                    </a:lnTo>
                    <a:lnTo>
                      <a:pt x="608" y="1042"/>
                    </a:lnTo>
                    <a:lnTo>
                      <a:pt x="616" y="1045"/>
                    </a:lnTo>
                    <a:lnTo>
                      <a:pt x="627" y="1053"/>
                    </a:lnTo>
                    <a:lnTo>
                      <a:pt x="634" y="1061"/>
                    </a:lnTo>
                    <a:lnTo>
                      <a:pt x="640" y="1068"/>
                    </a:lnTo>
                    <a:lnTo>
                      <a:pt x="643" y="1076"/>
                    </a:lnTo>
                    <a:lnTo>
                      <a:pt x="645" y="1083"/>
                    </a:lnTo>
                    <a:lnTo>
                      <a:pt x="646" y="1984"/>
                    </a:lnTo>
                    <a:lnTo>
                      <a:pt x="646" y="1984"/>
                    </a:lnTo>
                    <a:lnTo>
                      <a:pt x="646" y="1985"/>
                    </a:lnTo>
                    <a:lnTo>
                      <a:pt x="646" y="1985"/>
                    </a:lnTo>
                    <a:lnTo>
                      <a:pt x="648" y="1996"/>
                    </a:lnTo>
                    <a:lnTo>
                      <a:pt x="649" y="2005"/>
                    </a:lnTo>
                    <a:lnTo>
                      <a:pt x="651" y="2014"/>
                    </a:lnTo>
                    <a:lnTo>
                      <a:pt x="654" y="2023"/>
                    </a:lnTo>
                    <a:lnTo>
                      <a:pt x="659" y="2033"/>
                    </a:lnTo>
                    <a:lnTo>
                      <a:pt x="663" y="2040"/>
                    </a:lnTo>
                    <a:lnTo>
                      <a:pt x="675" y="2054"/>
                    </a:lnTo>
                    <a:lnTo>
                      <a:pt x="689" y="2066"/>
                    </a:lnTo>
                    <a:lnTo>
                      <a:pt x="698" y="2071"/>
                    </a:lnTo>
                    <a:lnTo>
                      <a:pt x="706" y="2075"/>
                    </a:lnTo>
                    <a:lnTo>
                      <a:pt x="715" y="2078"/>
                    </a:lnTo>
                    <a:lnTo>
                      <a:pt x="724" y="2081"/>
                    </a:lnTo>
                    <a:lnTo>
                      <a:pt x="735" y="2083"/>
                    </a:lnTo>
                    <a:lnTo>
                      <a:pt x="744" y="2083"/>
                    </a:lnTo>
                    <a:lnTo>
                      <a:pt x="744" y="2083"/>
                    </a:lnTo>
                    <a:lnTo>
                      <a:pt x="755" y="2083"/>
                    </a:lnTo>
                    <a:lnTo>
                      <a:pt x="764" y="2081"/>
                    </a:lnTo>
                    <a:lnTo>
                      <a:pt x="773" y="2078"/>
                    </a:lnTo>
                    <a:lnTo>
                      <a:pt x="782" y="2075"/>
                    </a:lnTo>
                    <a:lnTo>
                      <a:pt x="791" y="2071"/>
                    </a:lnTo>
                    <a:lnTo>
                      <a:pt x="799" y="2066"/>
                    </a:lnTo>
                    <a:lnTo>
                      <a:pt x="813" y="2054"/>
                    </a:lnTo>
                    <a:lnTo>
                      <a:pt x="825" y="2040"/>
                    </a:lnTo>
                    <a:lnTo>
                      <a:pt x="829" y="2033"/>
                    </a:lnTo>
                    <a:lnTo>
                      <a:pt x="834" y="2023"/>
                    </a:lnTo>
                    <a:lnTo>
                      <a:pt x="837" y="2014"/>
                    </a:lnTo>
                    <a:lnTo>
                      <a:pt x="840" y="2005"/>
                    </a:lnTo>
                    <a:lnTo>
                      <a:pt x="842" y="1996"/>
                    </a:lnTo>
                    <a:lnTo>
                      <a:pt x="842" y="1985"/>
                    </a:lnTo>
                    <a:lnTo>
                      <a:pt x="842" y="1985"/>
                    </a:lnTo>
                    <a:lnTo>
                      <a:pt x="842" y="1985"/>
                    </a:lnTo>
                    <a:lnTo>
                      <a:pt x="842" y="1985"/>
                    </a:lnTo>
                    <a:lnTo>
                      <a:pt x="842" y="1985"/>
                    </a:lnTo>
                    <a:lnTo>
                      <a:pt x="840" y="400"/>
                    </a:lnTo>
                    <a:lnTo>
                      <a:pt x="840" y="400"/>
                    </a:lnTo>
                    <a:lnTo>
                      <a:pt x="842" y="385"/>
                    </a:lnTo>
                    <a:lnTo>
                      <a:pt x="843" y="371"/>
                    </a:lnTo>
                    <a:lnTo>
                      <a:pt x="845" y="360"/>
                    </a:lnTo>
                    <a:lnTo>
                      <a:pt x="848" y="353"/>
                    </a:lnTo>
                    <a:lnTo>
                      <a:pt x="852" y="346"/>
                    </a:lnTo>
                    <a:lnTo>
                      <a:pt x="857" y="343"/>
                    </a:lnTo>
                    <a:lnTo>
                      <a:pt x="862" y="340"/>
                    </a:lnTo>
                    <a:lnTo>
                      <a:pt x="866" y="340"/>
                    </a:lnTo>
                    <a:lnTo>
                      <a:pt x="871" y="340"/>
                    </a:lnTo>
                    <a:lnTo>
                      <a:pt x="875" y="340"/>
                    </a:lnTo>
                    <a:lnTo>
                      <a:pt x="883" y="345"/>
                    </a:lnTo>
                    <a:lnTo>
                      <a:pt x="890" y="349"/>
                    </a:lnTo>
                    <a:lnTo>
                      <a:pt x="890" y="349"/>
                    </a:lnTo>
                    <a:lnTo>
                      <a:pt x="900" y="357"/>
                    </a:lnTo>
                    <a:lnTo>
                      <a:pt x="909" y="366"/>
                    </a:lnTo>
                    <a:lnTo>
                      <a:pt x="916" y="375"/>
                    </a:lnTo>
                    <a:lnTo>
                      <a:pt x="924" y="388"/>
                    </a:lnTo>
                    <a:lnTo>
                      <a:pt x="932" y="400"/>
                    </a:lnTo>
                    <a:lnTo>
                      <a:pt x="938" y="414"/>
                    </a:lnTo>
                    <a:lnTo>
                      <a:pt x="948" y="446"/>
                    </a:lnTo>
                    <a:lnTo>
                      <a:pt x="956" y="479"/>
                    </a:lnTo>
                    <a:lnTo>
                      <a:pt x="964" y="514"/>
                    </a:lnTo>
                    <a:lnTo>
                      <a:pt x="968" y="552"/>
                    </a:lnTo>
                    <a:lnTo>
                      <a:pt x="971" y="591"/>
                    </a:lnTo>
                    <a:lnTo>
                      <a:pt x="974" y="629"/>
                    </a:lnTo>
                    <a:lnTo>
                      <a:pt x="976" y="665"/>
                    </a:lnTo>
                    <a:lnTo>
                      <a:pt x="977" y="734"/>
                    </a:lnTo>
                    <a:lnTo>
                      <a:pt x="976" y="787"/>
                    </a:lnTo>
                    <a:lnTo>
                      <a:pt x="976" y="821"/>
                    </a:lnTo>
                    <a:lnTo>
                      <a:pt x="976" y="821"/>
                    </a:lnTo>
                    <a:lnTo>
                      <a:pt x="977" y="842"/>
                    </a:lnTo>
                    <a:lnTo>
                      <a:pt x="980" y="861"/>
                    </a:lnTo>
                    <a:lnTo>
                      <a:pt x="985" y="879"/>
                    </a:lnTo>
                    <a:lnTo>
                      <a:pt x="991" y="896"/>
                    </a:lnTo>
                    <a:lnTo>
                      <a:pt x="1000" y="910"/>
                    </a:lnTo>
                    <a:lnTo>
                      <a:pt x="1005" y="916"/>
                    </a:lnTo>
                    <a:lnTo>
                      <a:pt x="1011" y="922"/>
                    </a:lnTo>
                    <a:lnTo>
                      <a:pt x="1017" y="926"/>
                    </a:lnTo>
                    <a:lnTo>
                      <a:pt x="1025" y="931"/>
                    </a:lnTo>
                    <a:lnTo>
                      <a:pt x="1032" y="934"/>
                    </a:lnTo>
                    <a:lnTo>
                      <a:pt x="1041" y="937"/>
                    </a:lnTo>
                    <a:lnTo>
                      <a:pt x="1041" y="937"/>
                    </a:lnTo>
                    <a:lnTo>
                      <a:pt x="1060" y="940"/>
                    </a:lnTo>
                    <a:lnTo>
                      <a:pt x="1075" y="940"/>
                    </a:lnTo>
                    <a:lnTo>
                      <a:pt x="1087" y="939"/>
                    </a:lnTo>
                    <a:lnTo>
                      <a:pt x="1098" y="934"/>
                    </a:lnTo>
                    <a:lnTo>
                      <a:pt x="1106" y="931"/>
                    </a:lnTo>
                    <a:lnTo>
                      <a:pt x="1112" y="926"/>
                    </a:lnTo>
                    <a:lnTo>
                      <a:pt x="1116" y="923"/>
                    </a:lnTo>
                    <a:lnTo>
                      <a:pt x="1116" y="923"/>
                    </a:lnTo>
                    <a:lnTo>
                      <a:pt x="1124" y="914"/>
                    </a:lnTo>
                    <a:lnTo>
                      <a:pt x="1131" y="902"/>
                    </a:lnTo>
                    <a:lnTo>
                      <a:pt x="1138" y="888"/>
                    </a:lnTo>
                    <a:lnTo>
                      <a:pt x="1144" y="873"/>
                    </a:lnTo>
                    <a:lnTo>
                      <a:pt x="1148" y="856"/>
                    </a:lnTo>
                    <a:lnTo>
                      <a:pt x="1151" y="839"/>
                    </a:lnTo>
                    <a:lnTo>
                      <a:pt x="1157" y="803"/>
                    </a:lnTo>
                    <a:lnTo>
                      <a:pt x="1160" y="768"/>
                    </a:lnTo>
                    <a:lnTo>
                      <a:pt x="1162" y="739"/>
                    </a:lnTo>
                    <a:lnTo>
                      <a:pt x="1162" y="711"/>
                    </a:lnTo>
                    <a:lnTo>
                      <a:pt x="1162" y="711"/>
                    </a:lnTo>
                    <a:lnTo>
                      <a:pt x="1162" y="671"/>
                    </a:lnTo>
                    <a:lnTo>
                      <a:pt x="1162" y="635"/>
                    </a:lnTo>
                    <a:lnTo>
                      <a:pt x="1159" y="568"/>
                    </a:lnTo>
                    <a:lnTo>
                      <a:pt x="1153" y="508"/>
                    </a:lnTo>
                    <a:lnTo>
                      <a:pt x="1145" y="458"/>
                    </a:lnTo>
                    <a:lnTo>
                      <a:pt x="1138" y="418"/>
                    </a:lnTo>
                    <a:lnTo>
                      <a:pt x="1130" y="389"/>
                    </a:lnTo>
                    <a:lnTo>
                      <a:pt x="1124" y="365"/>
                    </a:lnTo>
                    <a:lnTo>
                      <a:pt x="1124"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grpSp>
        <p:grpSp>
          <p:nvGrpSpPr>
            <p:cNvPr id="53" name="그룹 451"/>
            <p:cNvGrpSpPr/>
            <p:nvPr/>
          </p:nvGrpSpPr>
          <p:grpSpPr>
            <a:xfrm>
              <a:off x="8738300" y="3223953"/>
              <a:ext cx="181679" cy="417768"/>
              <a:chOff x="4362451" y="2873375"/>
              <a:chExt cx="922338" cy="2120901"/>
            </a:xfrm>
            <a:solidFill>
              <a:srgbClr val="FD5A27"/>
            </a:solidFill>
            <a:effectLst/>
          </p:grpSpPr>
          <p:sp>
            <p:nvSpPr>
              <p:cNvPr id="75" name="Freeform 6"/>
              <p:cNvSpPr>
                <a:spLocks/>
              </p:cNvSpPr>
              <p:nvPr/>
            </p:nvSpPr>
            <p:spPr bwMode="auto">
              <a:xfrm>
                <a:off x="4629151" y="2873375"/>
                <a:ext cx="387350" cy="385763"/>
              </a:xfrm>
              <a:custGeom>
                <a:avLst/>
                <a:gdLst>
                  <a:gd name="T0" fmla="*/ 486 w 486"/>
                  <a:gd name="T1" fmla="*/ 243 h 487"/>
                  <a:gd name="T2" fmla="*/ 482 w 486"/>
                  <a:gd name="T3" fmla="*/ 291 h 487"/>
                  <a:gd name="T4" fmla="*/ 468 w 486"/>
                  <a:gd name="T5" fmla="*/ 337 h 487"/>
                  <a:gd name="T6" fmla="*/ 445 w 486"/>
                  <a:gd name="T7" fmla="*/ 380 h 487"/>
                  <a:gd name="T8" fmla="*/ 416 w 486"/>
                  <a:gd name="T9" fmla="*/ 415 h 487"/>
                  <a:gd name="T10" fmla="*/ 380 w 486"/>
                  <a:gd name="T11" fmla="*/ 446 h 487"/>
                  <a:gd name="T12" fmla="*/ 338 w 486"/>
                  <a:gd name="T13" fmla="*/ 467 h 487"/>
                  <a:gd name="T14" fmla="*/ 293 w 486"/>
                  <a:gd name="T15" fmla="*/ 482 h 487"/>
                  <a:gd name="T16" fmla="*/ 244 w 486"/>
                  <a:gd name="T17" fmla="*/ 487 h 487"/>
                  <a:gd name="T18" fmla="*/ 219 w 486"/>
                  <a:gd name="T19" fmla="*/ 485 h 487"/>
                  <a:gd name="T20" fmla="*/ 171 w 486"/>
                  <a:gd name="T21" fmla="*/ 476 h 487"/>
                  <a:gd name="T22" fmla="*/ 128 w 486"/>
                  <a:gd name="T23" fmla="*/ 458 h 487"/>
                  <a:gd name="T24" fmla="*/ 88 w 486"/>
                  <a:gd name="T25" fmla="*/ 430 h 487"/>
                  <a:gd name="T26" fmla="*/ 56 w 486"/>
                  <a:gd name="T27" fmla="*/ 398 h 487"/>
                  <a:gd name="T28" fmla="*/ 30 w 486"/>
                  <a:gd name="T29" fmla="*/ 359 h 487"/>
                  <a:gd name="T30" fmla="*/ 10 w 486"/>
                  <a:gd name="T31" fmla="*/ 316 h 487"/>
                  <a:gd name="T32" fmla="*/ 1 w 486"/>
                  <a:gd name="T33" fmla="*/ 269 h 487"/>
                  <a:gd name="T34" fmla="*/ 0 w 486"/>
                  <a:gd name="T35" fmla="*/ 243 h 487"/>
                  <a:gd name="T36" fmla="*/ 6 w 486"/>
                  <a:gd name="T37" fmla="*/ 194 h 487"/>
                  <a:gd name="T38" fmla="*/ 20 w 486"/>
                  <a:gd name="T39" fmla="*/ 148 h 487"/>
                  <a:gd name="T40" fmla="*/ 43 w 486"/>
                  <a:gd name="T41" fmla="*/ 107 h 487"/>
                  <a:gd name="T42" fmla="*/ 71 w 486"/>
                  <a:gd name="T43" fmla="*/ 70 h 487"/>
                  <a:gd name="T44" fmla="*/ 108 w 486"/>
                  <a:gd name="T45" fmla="*/ 41 h 487"/>
                  <a:gd name="T46" fmla="*/ 149 w 486"/>
                  <a:gd name="T47" fmla="*/ 18 h 487"/>
                  <a:gd name="T48" fmla="*/ 195 w 486"/>
                  <a:gd name="T49" fmla="*/ 5 h 487"/>
                  <a:gd name="T50" fmla="*/ 244 w 486"/>
                  <a:gd name="T51" fmla="*/ 0 h 487"/>
                  <a:gd name="T52" fmla="*/ 268 w 486"/>
                  <a:gd name="T53" fmla="*/ 2 h 487"/>
                  <a:gd name="T54" fmla="*/ 316 w 486"/>
                  <a:gd name="T55" fmla="*/ 11 h 487"/>
                  <a:gd name="T56" fmla="*/ 360 w 486"/>
                  <a:gd name="T57" fmla="*/ 29 h 487"/>
                  <a:gd name="T58" fmla="*/ 398 w 486"/>
                  <a:gd name="T59" fmla="*/ 55 h 487"/>
                  <a:gd name="T60" fmla="*/ 431 w 486"/>
                  <a:gd name="T61" fmla="*/ 89 h 487"/>
                  <a:gd name="T62" fmla="*/ 457 w 486"/>
                  <a:gd name="T63" fmla="*/ 127 h 487"/>
                  <a:gd name="T64" fmla="*/ 476 w 486"/>
                  <a:gd name="T65" fmla="*/ 171 h 487"/>
                  <a:gd name="T66" fmla="*/ 486 w 486"/>
                  <a:gd name="T67" fmla="*/ 218 h 487"/>
                  <a:gd name="T68" fmla="*/ 486 w 486"/>
                  <a:gd name="T69" fmla="*/ 24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7">
                    <a:moveTo>
                      <a:pt x="486" y="243"/>
                    </a:moveTo>
                    <a:lnTo>
                      <a:pt x="486" y="243"/>
                    </a:lnTo>
                    <a:lnTo>
                      <a:pt x="486" y="269"/>
                    </a:lnTo>
                    <a:lnTo>
                      <a:pt x="482" y="291"/>
                    </a:lnTo>
                    <a:lnTo>
                      <a:pt x="476" y="316"/>
                    </a:lnTo>
                    <a:lnTo>
                      <a:pt x="468" y="337"/>
                    </a:lnTo>
                    <a:lnTo>
                      <a:pt x="457" y="359"/>
                    </a:lnTo>
                    <a:lnTo>
                      <a:pt x="445" y="380"/>
                    </a:lnTo>
                    <a:lnTo>
                      <a:pt x="431" y="398"/>
                    </a:lnTo>
                    <a:lnTo>
                      <a:pt x="416" y="415"/>
                    </a:lnTo>
                    <a:lnTo>
                      <a:pt x="398" y="430"/>
                    </a:lnTo>
                    <a:lnTo>
                      <a:pt x="380" y="446"/>
                    </a:lnTo>
                    <a:lnTo>
                      <a:pt x="360" y="458"/>
                    </a:lnTo>
                    <a:lnTo>
                      <a:pt x="338" y="467"/>
                    </a:lnTo>
                    <a:lnTo>
                      <a:pt x="316" y="476"/>
                    </a:lnTo>
                    <a:lnTo>
                      <a:pt x="293" y="482"/>
                    </a:lnTo>
                    <a:lnTo>
                      <a:pt x="268" y="485"/>
                    </a:lnTo>
                    <a:lnTo>
                      <a:pt x="244" y="487"/>
                    </a:lnTo>
                    <a:lnTo>
                      <a:pt x="244" y="487"/>
                    </a:lnTo>
                    <a:lnTo>
                      <a:pt x="219" y="485"/>
                    </a:lnTo>
                    <a:lnTo>
                      <a:pt x="195" y="482"/>
                    </a:lnTo>
                    <a:lnTo>
                      <a:pt x="171" y="476"/>
                    </a:lnTo>
                    <a:lnTo>
                      <a:pt x="149" y="467"/>
                    </a:lnTo>
                    <a:lnTo>
                      <a:pt x="128" y="458"/>
                    </a:lnTo>
                    <a:lnTo>
                      <a:pt x="108" y="446"/>
                    </a:lnTo>
                    <a:lnTo>
                      <a:pt x="88" y="430"/>
                    </a:lnTo>
                    <a:lnTo>
                      <a:pt x="71" y="415"/>
                    </a:lnTo>
                    <a:lnTo>
                      <a:pt x="56" y="398"/>
                    </a:lnTo>
                    <a:lnTo>
                      <a:pt x="43" y="380"/>
                    </a:lnTo>
                    <a:lnTo>
                      <a:pt x="30" y="359"/>
                    </a:lnTo>
                    <a:lnTo>
                      <a:pt x="20" y="337"/>
                    </a:lnTo>
                    <a:lnTo>
                      <a:pt x="10" y="316"/>
                    </a:lnTo>
                    <a:lnTo>
                      <a:pt x="6" y="291"/>
                    </a:lnTo>
                    <a:lnTo>
                      <a:pt x="1" y="269"/>
                    </a:lnTo>
                    <a:lnTo>
                      <a:pt x="0" y="243"/>
                    </a:lnTo>
                    <a:lnTo>
                      <a:pt x="0" y="243"/>
                    </a:lnTo>
                    <a:lnTo>
                      <a:pt x="1" y="218"/>
                    </a:lnTo>
                    <a:lnTo>
                      <a:pt x="6" y="194"/>
                    </a:lnTo>
                    <a:lnTo>
                      <a:pt x="10" y="171"/>
                    </a:lnTo>
                    <a:lnTo>
                      <a:pt x="20" y="148"/>
                    </a:lnTo>
                    <a:lnTo>
                      <a:pt x="30" y="127"/>
                    </a:lnTo>
                    <a:lnTo>
                      <a:pt x="43" y="107"/>
                    </a:lnTo>
                    <a:lnTo>
                      <a:pt x="56" y="89"/>
                    </a:lnTo>
                    <a:lnTo>
                      <a:pt x="71" y="70"/>
                    </a:lnTo>
                    <a:lnTo>
                      <a:pt x="88" y="55"/>
                    </a:lnTo>
                    <a:lnTo>
                      <a:pt x="108" y="41"/>
                    </a:lnTo>
                    <a:lnTo>
                      <a:pt x="128" y="29"/>
                    </a:lnTo>
                    <a:lnTo>
                      <a:pt x="149" y="18"/>
                    </a:lnTo>
                    <a:lnTo>
                      <a:pt x="171" y="11"/>
                    </a:lnTo>
                    <a:lnTo>
                      <a:pt x="195" y="5"/>
                    </a:lnTo>
                    <a:lnTo>
                      <a:pt x="219" y="2"/>
                    </a:lnTo>
                    <a:lnTo>
                      <a:pt x="244" y="0"/>
                    </a:lnTo>
                    <a:lnTo>
                      <a:pt x="244" y="0"/>
                    </a:lnTo>
                    <a:lnTo>
                      <a:pt x="268" y="2"/>
                    </a:lnTo>
                    <a:lnTo>
                      <a:pt x="293" y="5"/>
                    </a:lnTo>
                    <a:lnTo>
                      <a:pt x="316" y="11"/>
                    </a:lnTo>
                    <a:lnTo>
                      <a:pt x="338" y="18"/>
                    </a:lnTo>
                    <a:lnTo>
                      <a:pt x="360" y="29"/>
                    </a:lnTo>
                    <a:lnTo>
                      <a:pt x="380" y="41"/>
                    </a:lnTo>
                    <a:lnTo>
                      <a:pt x="398" y="55"/>
                    </a:lnTo>
                    <a:lnTo>
                      <a:pt x="416" y="70"/>
                    </a:lnTo>
                    <a:lnTo>
                      <a:pt x="431" y="89"/>
                    </a:lnTo>
                    <a:lnTo>
                      <a:pt x="445" y="107"/>
                    </a:lnTo>
                    <a:lnTo>
                      <a:pt x="457" y="127"/>
                    </a:lnTo>
                    <a:lnTo>
                      <a:pt x="468" y="148"/>
                    </a:lnTo>
                    <a:lnTo>
                      <a:pt x="476" y="171"/>
                    </a:lnTo>
                    <a:lnTo>
                      <a:pt x="482" y="194"/>
                    </a:lnTo>
                    <a:lnTo>
                      <a:pt x="486" y="218"/>
                    </a:lnTo>
                    <a:lnTo>
                      <a:pt x="486" y="243"/>
                    </a:lnTo>
                    <a:lnTo>
                      <a:pt x="486"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sp>
            <p:nvSpPr>
              <p:cNvPr id="76" name="Freeform 8"/>
              <p:cNvSpPr>
                <a:spLocks/>
              </p:cNvSpPr>
              <p:nvPr/>
            </p:nvSpPr>
            <p:spPr bwMode="auto">
              <a:xfrm>
                <a:off x="4362451" y="3341688"/>
                <a:ext cx="922338" cy="1652588"/>
              </a:xfrm>
              <a:custGeom>
                <a:avLst/>
                <a:gdLst>
                  <a:gd name="T0" fmla="*/ 1084 w 1162"/>
                  <a:gd name="T1" fmla="*/ 273 h 2083"/>
                  <a:gd name="T2" fmla="*/ 996 w 1162"/>
                  <a:gd name="T3" fmla="*/ 157 h 2083"/>
                  <a:gd name="T4" fmla="*/ 890 w 1162"/>
                  <a:gd name="T5" fmla="*/ 79 h 2083"/>
                  <a:gd name="T6" fmla="*/ 741 w 1162"/>
                  <a:gd name="T7" fmla="*/ 21 h 2083"/>
                  <a:gd name="T8" fmla="*/ 581 w 1162"/>
                  <a:gd name="T9" fmla="*/ 0 h 2083"/>
                  <a:gd name="T10" fmla="*/ 459 w 1162"/>
                  <a:gd name="T11" fmla="*/ 12 h 2083"/>
                  <a:gd name="T12" fmla="*/ 293 w 1162"/>
                  <a:gd name="T13" fmla="*/ 67 h 2083"/>
                  <a:gd name="T14" fmla="*/ 186 w 1162"/>
                  <a:gd name="T15" fmla="*/ 139 h 2083"/>
                  <a:gd name="T16" fmla="*/ 93 w 1162"/>
                  <a:gd name="T17" fmla="*/ 246 h 2083"/>
                  <a:gd name="T18" fmla="*/ 38 w 1162"/>
                  <a:gd name="T19" fmla="*/ 365 h 2083"/>
                  <a:gd name="T20" fmla="*/ 3 w 1162"/>
                  <a:gd name="T21" fmla="*/ 568 h 2083"/>
                  <a:gd name="T22" fmla="*/ 0 w 1162"/>
                  <a:gd name="T23" fmla="*/ 739 h 2083"/>
                  <a:gd name="T24" fmla="*/ 18 w 1162"/>
                  <a:gd name="T25" fmla="*/ 873 h 2083"/>
                  <a:gd name="T26" fmla="*/ 45 w 1162"/>
                  <a:gd name="T27" fmla="*/ 923 h 2083"/>
                  <a:gd name="T28" fmla="*/ 87 w 1162"/>
                  <a:gd name="T29" fmla="*/ 940 h 2083"/>
                  <a:gd name="T30" fmla="*/ 137 w 1162"/>
                  <a:gd name="T31" fmla="*/ 931 h 2083"/>
                  <a:gd name="T32" fmla="*/ 171 w 1162"/>
                  <a:gd name="T33" fmla="*/ 896 h 2083"/>
                  <a:gd name="T34" fmla="*/ 184 w 1162"/>
                  <a:gd name="T35" fmla="*/ 821 h 2083"/>
                  <a:gd name="T36" fmla="*/ 189 w 1162"/>
                  <a:gd name="T37" fmla="*/ 591 h 2083"/>
                  <a:gd name="T38" fmla="*/ 224 w 1162"/>
                  <a:gd name="T39" fmla="*/ 414 h 2083"/>
                  <a:gd name="T40" fmla="*/ 261 w 1162"/>
                  <a:gd name="T41" fmla="*/ 357 h 2083"/>
                  <a:gd name="T42" fmla="*/ 291 w 1162"/>
                  <a:gd name="T43" fmla="*/ 340 h 2083"/>
                  <a:gd name="T44" fmla="*/ 312 w 1162"/>
                  <a:gd name="T45" fmla="*/ 353 h 2083"/>
                  <a:gd name="T46" fmla="*/ 322 w 1162"/>
                  <a:gd name="T47" fmla="*/ 400 h 2083"/>
                  <a:gd name="T48" fmla="*/ 320 w 1162"/>
                  <a:gd name="T49" fmla="*/ 1985 h 2083"/>
                  <a:gd name="T50" fmla="*/ 332 w 1162"/>
                  <a:gd name="T51" fmla="*/ 2033 h 2083"/>
                  <a:gd name="T52" fmla="*/ 380 w 1162"/>
                  <a:gd name="T53" fmla="*/ 2075 h 2083"/>
                  <a:gd name="T54" fmla="*/ 418 w 1162"/>
                  <a:gd name="T55" fmla="*/ 2083 h 2083"/>
                  <a:gd name="T56" fmla="*/ 463 w 1162"/>
                  <a:gd name="T57" fmla="*/ 2071 h 2083"/>
                  <a:gd name="T58" fmla="*/ 506 w 1162"/>
                  <a:gd name="T59" fmla="*/ 2023 h 2083"/>
                  <a:gd name="T60" fmla="*/ 515 w 1162"/>
                  <a:gd name="T61" fmla="*/ 1985 h 2083"/>
                  <a:gd name="T62" fmla="*/ 521 w 1162"/>
                  <a:gd name="T63" fmla="*/ 1068 h 2083"/>
                  <a:gd name="T64" fmla="*/ 561 w 1162"/>
                  <a:gd name="T65" fmla="*/ 1039 h 2083"/>
                  <a:gd name="T66" fmla="*/ 601 w 1162"/>
                  <a:gd name="T67" fmla="*/ 1039 h 2083"/>
                  <a:gd name="T68" fmla="*/ 640 w 1162"/>
                  <a:gd name="T69" fmla="*/ 1068 h 2083"/>
                  <a:gd name="T70" fmla="*/ 646 w 1162"/>
                  <a:gd name="T71" fmla="*/ 1985 h 2083"/>
                  <a:gd name="T72" fmla="*/ 654 w 1162"/>
                  <a:gd name="T73" fmla="*/ 2023 h 2083"/>
                  <a:gd name="T74" fmla="*/ 698 w 1162"/>
                  <a:gd name="T75" fmla="*/ 2071 h 2083"/>
                  <a:gd name="T76" fmla="*/ 744 w 1162"/>
                  <a:gd name="T77" fmla="*/ 2083 h 2083"/>
                  <a:gd name="T78" fmla="*/ 782 w 1162"/>
                  <a:gd name="T79" fmla="*/ 2075 h 2083"/>
                  <a:gd name="T80" fmla="*/ 829 w 1162"/>
                  <a:gd name="T81" fmla="*/ 2033 h 2083"/>
                  <a:gd name="T82" fmla="*/ 842 w 1162"/>
                  <a:gd name="T83" fmla="*/ 1985 h 2083"/>
                  <a:gd name="T84" fmla="*/ 840 w 1162"/>
                  <a:gd name="T85" fmla="*/ 400 h 2083"/>
                  <a:gd name="T86" fmla="*/ 848 w 1162"/>
                  <a:gd name="T87" fmla="*/ 353 h 2083"/>
                  <a:gd name="T88" fmla="*/ 871 w 1162"/>
                  <a:gd name="T89" fmla="*/ 340 h 2083"/>
                  <a:gd name="T90" fmla="*/ 900 w 1162"/>
                  <a:gd name="T91" fmla="*/ 357 h 2083"/>
                  <a:gd name="T92" fmla="*/ 938 w 1162"/>
                  <a:gd name="T93" fmla="*/ 414 h 2083"/>
                  <a:gd name="T94" fmla="*/ 971 w 1162"/>
                  <a:gd name="T95" fmla="*/ 591 h 2083"/>
                  <a:gd name="T96" fmla="*/ 976 w 1162"/>
                  <a:gd name="T97" fmla="*/ 821 h 2083"/>
                  <a:gd name="T98" fmla="*/ 991 w 1162"/>
                  <a:gd name="T99" fmla="*/ 896 h 2083"/>
                  <a:gd name="T100" fmla="*/ 1025 w 1162"/>
                  <a:gd name="T101" fmla="*/ 931 h 2083"/>
                  <a:gd name="T102" fmla="*/ 1075 w 1162"/>
                  <a:gd name="T103" fmla="*/ 940 h 2083"/>
                  <a:gd name="T104" fmla="*/ 1116 w 1162"/>
                  <a:gd name="T105" fmla="*/ 923 h 2083"/>
                  <a:gd name="T106" fmla="*/ 1144 w 1162"/>
                  <a:gd name="T107" fmla="*/ 873 h 2083"/>
                  <a:gd name="T108" fmla="*/ 1162 w 1162"/>
                  <a:gd name="T109" fmla="*/ 739 h 2083"/>
                  <a:gd name="T110" fmla="*/ 1159 w 1162"/>
                  <a:gd name="T111" fmla="*/ 568 h 2083"/>
                  <a:gd name="T112" fmla="*/ 1124 w 1162"/>
                  <a:gd name="T113" fmla="*/ 365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62" h="2083">
                    <a:moveTo>
                      <a:pt x="1124" y="365"/>
                    </a:moveTo>
                    <a:lnTo>
                      <a:pt x="1124" y="365"/>
                    </a:lnTo>
                    <a:lnTo>
                      <a:pt x="1112" y="333"/>
                    </a:lnTo>
                    <a:lnTo>
                      <a:pt x="1099" y="302"/>
                    </a:lnTo>
                    <a:lnTo>
                      <a:pt x="1084" y="273"/>
                    </a:lnTo>
                    <a:lnTo>
                      <a:pt x="1069" y="246"/>
                    </a:lnTo>
                    <a:lnTo>
                      <a:pt x="1052" y="221"/>
                    </a:lnTo>
                    <a:lnTo>
                      <a:pt x="1034" y="198"/>
                    </a:lnTo>
                    <a:lnTo>
                      <a:pt x="1016" y="177"/>
                    </a:lnTo>
                    <a:lnTo>
                      <a:pt x="996" y="157"/>
                    </a:lnTo>
                    <a:lnTo>
                      <a:pt x="976" y="139"/>
                    </a:lnTo>
                    <a:lnTo>
                      <a:pt x="955" y="122"/>
                    </a:lnTo>
                    <a:lnTo>
                      <a:pt x="933" y="107"/>
                    </a:lnTo>
                    <a:lnTo>
                      <a:pt x="912" y="92"/>
                    </a:lnTo>
                    <a:lnTo>
                      <a:pt x="890" y="79"/>
                    </a:lnTo>
                    <a:lnTo>
                      <a:pt x="869" y="67"/>
                    </a:lnTo>
                    <a:lnTo>
                      <a:pt x="846" y="56"/>
                    </a:lnTo>
                    <a:lnTo>
                      <a:pt x="825" y="47"/>
                    </a:lnTo>
                    <a:lnTo>
                      <a:pt x="782" y="32"/>
                    </a:lnTo>
                    <a:lnTo>
                      <a:pt x="741" y="21"/>
                    </a:lnTo>
                    <a:lnTo>
                      <a:pt x="703" y="12"/>
                    </a:lnTo>
                    <a:lnTo>
                      <a:pt x="668" y="6"/>
                    </a:lnTo>
                    <a:lnTo>
                      <a:pt x="637" y="3"/>
                    </a:lnTo>
                    <a:lnTo>
                      <a:pt x="613" y="0"/>
                    </a:lnTo>
                    <a:lnTo>
                      <a:pt x="581" y="0"/>
                    </a:lnTo>
                    <a:lnTo>
                      <a:pt x="581" y="0"/>
                    </a:lnTo>
                    <a:lnTo>
                      <a:pt x="549" y="0"/>
                    </a:lnTo>
                    <a:lnTo>
                      <a:pt x="524" y="3"/>
                    </a:lnTo>
                    <a:lnTo>
                      <a:pt x="494" y="6"/>
                    </a:lnTo>
                    <a:lnTo>
                      <a:pt x="459" y="12"/>
                    </a:lnTo>
                    <a:lnTo>
                      <a:pt x="419" y="21"/>
                    </a:lnTo>
                    <a:lnTo>
                      <a:pt x="380" y="32"/>
                    </a:lnTo>
                    <a:lnTo>
                      <a:pt x="337" y="47"/>
                    </a:lnTo>
                    <a:lnTo>
                      <a:pt x="314" y="56"/>
                    </a:lnTo>
                    <a:lnTo>
                      <a:pt x="293" y="67"/>
                    </a:lnTo>
                    <a:lnTo>
                      <a:pt x="271" y="79"/>
                    </a:lnTo>
                    <a:lnTo>
                      <a:pt x="248" y="92"/>
                    </a:lnTo>
                    <a:lnTo>
                      <a:pt x="227" y="107"/>
                    </a:lnTo>
                    <a:lnTo>
                      <a:pt x="206" y="122"/>
                    </a:lnTo>
                    <a:lnTo>
                      <a:pt x="186" y="139"/>
                    </a:lnTo>
                    <a:lnTo>
                      <a:pt x="166" y="157"/>
                    </a:lnTo>
                    <a:lnTo>
                      <a:pt x="146" y="177"/>
                    </a:lnTo>
                    <a:lnTo>
                      <a:pt x="128" y="198"/>
                    </a:lnTo>
                    <a:lnTo>
                      <a:pt x="110" y="221"/>
                    </a:lnTo>
                    <a:lnTo>
                      <a:pt x="93" y="246"/>
                    </a:lnTo>
                    <a:lnTo>
                      <a:pt x="77" y="273"/>
                    </a:lnTo>
                    <a:lnTo>
                      <a:pt x="62" y="302"/>
                    </a:lnTo>
                    <a:lnTo>
                      <a:pt x="50" y="333"/>
                    </a:lnTo>
                    <a:lnTo>
                      <a:pt x="38" y="365"/>
                    </a:lnTo>
                    <a:lnTo>
                      <a:pt x="38" y="365"/>
                    </a:lnTo>
                    <a:lnTo>
                      <a:pt x="30" y="389"/>
                    </a:lnTo>
                    <a:lnTo>
                      <a:pt x="24" y="418"/>
                    </a:lnTo>
                    <a:lnTo>
                      <a:pt x="16" y="458"/>
                    </a:lnTo>
                    <a:lnTo>
                      <a:pt x="9" y="508"/>
                    </a:lnTo>
                    <a:lnTo>
                      <a:pt x="3" y="568"/>
                    </a:lnTo>
                    <a:lnTo>
                      <a:pt x="0" y="635"/>
                    </a:lnTo>
                    <a:lnTo>
                      <a:pt x="0" y="671"/>
                    </a:lnTo>
                    <a:lnTo>
                      <a:pt x="0" y="711"/>
                    </a:lnTo>
                    <a:lnTo>
                      <a:pt x="0" y="711"/>
                    </a:lnTo>
                    <a:lnTo>
                      <a:pt x="0" y="739"/>
                    </a:lnTo>
                    <a:lnTo>
                      <a:pt x="1" y="768"/>
                    </a:lnTo>
                    <a:lnTo>
                      <a:pt x="4" y="803"/>
                    </a:lnTo>
                    <a:lnTo>
                      <a:pt x="9" y="839"/>
                    </a:lnTo>
                    <a:lnTo>
                      <a:pt x="13" y="856"/>
                    </a:lnTo>
                    <a:lnTo>
                      <a:pt x="18" y="873"/>
                    </a:lnTo>
                    <a:lnTo>
                      <a:pt x="23" y="888"/>
                    </a:lnTo>
                    <a:lnTo>
                      <a:pt x="30" y="902"/>
                    </a:lnTo>
                    <a:lnTo>
                      <a:pt x="38" y="914"/>
                    </a:lnTo>
                    <a:lnTo>
                      <a:pt x="45" y="923"/>
                    </a:lnTo>
                    <a:lnTo>
                      <a:pt x="45" y="923"/>
                    </a:lnTo>
                    <a:lnTo>
                      <a:pt x="50" y="926"/>
                    </a:lnTo>
                    <a:lnTo>
                      <a:pt x="56" y="931"/>
                    </a:lnTo>
                    <a:lnTo>
                      <a:pt x="64" y="934"/>
                    </a:lnTo>
                    <a:lnTo>
                      <a:pt x="74" y="939"/>
                    </a:lnTo>
                    <a:lnTo>
                      <a:pt x="87" y="940"/>
                    </a:lnTo>
                    <a:lnTo>
                      <a:pt x="102" y="940"/>
                    </a:lnTo>
                    <a:lnTo>
                      <a:pt x="119" y="937"/>
                    </a:lnTo>
                    <a:lnTo>
                      <a:pt x="119" y="937"/>
                    </a:lnTo>
                    <a:lnTo>
                      <a:pt x="128" y="934"/>
                    </a:lnTo>
                    <a:lnTo>
                      <a:pt x="137" y="931"/>
                    </a:lnTo>
                    <a:lnTo>
                      <a:pt x="145" y="926"/>
                    </a:lnTo>
                    <a:lnTo>
                      <a:pt x="151" y="922"/>
                    </a:lnTo>
                    <a:lnTo>
                      <a:pt x="157" y="916"/>
                    </a:lnTo>
                    <a:lnTo>
                      <a:pt x="161" y="910"/>
                    </a:lnTo>
                    <a:lnTo>
                      <a:pt x="171" y="896"/>
                    </a:lnTo>
                    <a:lnTo>
                      <a:pt x="177" y="879"/>
                    </a:lnTo>
                    <a:lnTo>
                      <a:pt x="180" y="861"/>
                    </a:lnTo>
                    <a:lnTo>
                      <a:pt x="183" y="842"/>
                    </a:lnTo>
                    <a:lnTo>
                      <a:pt x="184" y="821"/>
                    </a:lnTo>
                    <a:lnTo>
                      <a:pt x="184" y="821"/>
                    </a:lnTo>
                    <a:lnTo>
                      <a:pt x="184" y="787"/>
                    </a:lnTo>
                    <a:lnTo>
                      <a:pt x="184" y="734"/>
                    </a:lnTo>
                    <a:lnTo>
                      <a:pt x="186" y="665"/>
                    </a:lnTo>
                    <a:lnTo>
                      <a:pt x="187" y="629"/>
                    </a:lnTo>
                    <a:lnTo>
                      <a:pt x="189" y="591"/>
                    </a:lnTo>
                    <a:lnTo>
                      <a:pt x="193" y="552"/>
                    </a:lnTo>
                    <a:lnTo>
                      <a:pt x="198" y="514"/>
                    </a:lnTo>
                    <a:lnTo>
                      <a:pt x="204" y="479"/>
                    </a:lnTo>
                    <a:lnTo>
                      <a:pt x="213" y="446"/>
                    </a:lnTo>
                    <a:lnTo>
                      <a:pt x="224" y="414"/>
                    </a:lnTo>
                    <a:lnTo>
                      <a:pt x="230" y="400"/>
                    </a:lnTo>
                    <a:lnTo>
                      <a:pt x="236" y="388"/>
                    </a:lnTo>
                    <a:lnTo>
                      <a:pt x="244" y="375"/>
                    </a:lnTo>
                    <a:lnTo>
                      <a:pt x="253" y="366"/>
                    </a:lnTo>
                    <a:lnTo>
                      <a:pt x="261" y="357"/>
                    </a:lnTo>
                    <a:lnTo>
                      <a:pt x="271" y="349"/>
                    </a:lnTo>
                    <a:lnTo>
                      <a:pt x="271" y="349"/>
                    </a:lnTo>
                    <a:lnTo>
                      <a:pt x="279" y="345"/>
                    </a:lnTo>
                    <a:lnTo>
                      <a:pt x="286" y="340"/>
                    </a:lnTo>
                    <a:lnTo>
                      <a:pt x="291" y="340"/>
                    </a:lnTo>
                    <a:lnTo>
                      <a:pt x="296" y="340"/>
                    </a:lnTo>
                    <a:lnTo>
                      <a:pt x="300" y="340"/>
                    </a:lnTo>
                    <a:lnTo>
                      <a:pt x="305" y="343"/>
                    </a:lnTo>
                    <a:lnTo>
                      <a:pt x="309" y="346"/>
                    </a:lnTo>
                    <a:lnTo>
                      <a:pt x="312" y="353"/>
                    </a:lnTo>
                    <a:lnTo>
                      <a:pt x="317" y="360"/>
                    </a:lnTo>
                    <a:lnTo>
                      <a:pt x="318" y="371"/>
                    </a:lnTo>
                    <a:lnTo>
                      <a:pt x="320" y="385"/>
                    </a:lnTo>
                    <a:lnTo>
                      <a:pt x="322" y="400"/>
                    </a:lnTo>
                    <a:lnTo>
                      <a:pt x="322" y="400"/>
                    </a:lnTo>
                    <a:lnTo>
                      <a:pt x="320" y="1985"/>
                    </a:lnTo>
                    <a:lnTo>
                      <a:pt x="320" y="1985"/>
                    </a:lnTo>
                    <a:lnTo>
                      <a:pt x="320" y="1985"/>
                    </a:lnTo>
                    <a:lnTo>
                      <a:pt x="320" y="1985"/>
                    </a:lnTo>
                    <a:lnTo>
                      <a:pt x="320" y="1985"/>
                    </a:lnTo>
                    <a:lnTo>
                      <a:pt x="320" y="1996"/>
                    </a:lnTo>
                    <a:lnTo>
                      <a:pt x="322" y="2005"/>
                    </a:lnTo>
                    <a:lnTo>
                      <a:pt x="325" y="2014"/>
                    </a:lnTo>
                    <a:lnTo>
                      <a:pt x="328" y="2023"/>
                    </a:lnTo>
                    <a:lnTo>
                      <a:pt x="332" y="2033"/>
                    </a:lnTo>
                    <a:lnTo>
                      <a:pt x="337" y="2040"/>
                    </a:lnTo>
                    <a:lnTo>
                      <a:pt x="349" y="2054"/>
                    </a:lnTo>
                    <a:lnTo>
                      <a:pt x="363" y="2066"/>
                    </a:lnTo>
                    <a:lnTo>
                      <a:pt x="370" y="2071"/>
                    </a:lnTo>
                    <a:lnTo>
                      <a:pt x="380" y="2075"/>
                    </a:lnTo>
                    <a:lnTo>
                      <a:pt x="389" y="2078"/>
                    </a:lnTo>
                    <a:lnTo>
                      <a:pt x="398" y="2081"/>
                    </a:lnTo>
                    <a:lnTo>
                      <a:pt x="407" y="2083"/>
                    </a:lnTo>
                    <a:lnTo>
                      <a:pt x="418" y="2083"/>
                    </a:lnTo>
                    <a:lnTo>
                      <a:pt x="418" y="2083"/>
                    </a:lnTo>
                    <a:lnTo>
                      <a:pt x="427" y="2083"/>
                    </a:lnTo>
                    <a:lnTo>
                      <a:pt x="437" y="2081"/>
                    </a:lnTo>
                    <a:lnTo>
                      <a:pt x="447" y="2078"/>
                    </a:lnTo>
                    <a:lnTo>
                      <a:pt x="456" y="2075"/>
                    </a:lnTo>
                    <a:lnTo>
                      <a:pt x="463" y="2071"/>
                    </a:lnTo>
                    <a:lnTo>
                      <a:pt x="471" y="2066"/>
                    </a:lnTo>
                    <a:lnTo>
                      <a:pt x="486" y="2054"/>
                    </a:lnTo>
                    <a:lnTo>
                      <a:pt x="498" y="2040"/>
                    </a:lnTo>
                    <a:lnTo>
                      <a:pt x="503" y="2033"/>
                    </a:lnTo>
                    <a:lnTo>
                      <a:pt x="506" y="2023"/>
                    </a:lnTo>
                    <a:lnTo>
                      <a:pt x="511" y="2014"/>
                    </a:lnTo>
                    <a:lnTo>
                      <a:pt x="512" y="2005"/>
                    </a:lnTo>
                    <a:lnTo>
                      <a:pt x="514" y="1996"/>
                    </a:lnTo>
                    <a:lnTo>
                      <a:pt x="515" y="1985"/>
                    </a:lnTo>
                    <a:lnTo>
                      <a:pt x="515" y="1985"/>
                    </a:lnTo>
                    <a:lnTo>
                      <a:pt x="514" y="1984"/>
                    </a:lnTo>
                    <a:lnTo>
                      <a:pt x="517" y="1083"/>
                    </a:lnTo>
                    <a:lnTo>
                      <a:pt x="517" y="1083"/>
                    </a:lnTo>
                    <a:lnTo>
                      <a:pt x="518" y="1076"/>
                    </a:lnTo>
                    <a:lnTo>
                      <a:pt x="521" y="1068"/>
                    </a:lnTo>
                    <a:lnTo>
                      <a:pt x="526" y="1061"/>
                    </a:lnTo>
                    <a:lnTo>
                      <a:pt x="535" y="1053"/>
                    </a:lnTo>
                    <a:lnTo>
                      <a:pt x="546" y="1045"/>
                    </a:lnTo>
                    <a:lnTo>
                      <a:pt x="553" y="1042"/>
                    </a:lnTo>
                    <a:lnTo>
                      <a:pt x="561" y="1039"/>
                    </a:lnTo>
                    <a:lnTo>
                      <a:pt x="570" y="1038"/>
                    </a:lnTo>
                    <a:lnTo>
                      <a:pt x="581" y="1036"/>
                    </a:lnTo>
                    <a:lnTo>
                      <a:pt x="581" y="1036"/>
                    </a:lnTo>
                    <a:lnTo>
                      <a:pt x="592" y="1038"/>
                    </a:lnTo>
                    <a:lnTo>
                      <a:pt x="601" y="1039"/>
                    </a:lnTo>
                    <a:lnTo>
                      <a:pt x="608" y="1042"/>
                    </a:lnTo>
                    <a:lnTo>
                      <a:pt x="616" y="1045"/>
                    </a:lnTo>
                    <a:lnTo>
                      <a:pt x="627" y="1053"/>
                    </a:lnTo>
                    <a:lnTo>
                      <a:pt x="634" y="1061"/>
                    </a:lnTo>
                    <a:lnTo>
                      <a:pt x="640" y="1068"/>
                    </a:lnTo>
                    <a:lnTo>
                      <a:pt x="643" y="1076"/>
                    </a:lnTo>
                    <a:lnTo>
                      <a:pt x="645" y="1083"/>
                    </a:lnTo>
                    <a:lnTo>
                      <a:pt x="646" y="1984"/>
                    </a:lnTo>
                    <a:lnTo>
                      <a:pt x="646" y="1984"/>
                    </a:lnTo>
                    <a:lnTo>
                      <a:pt x="646" y="1985"/>
                    </a:lnTo>
                    <a:lnTo>
                      <a:pt x="646" y="1985"/>
                    </a:lnTo>
                    <a:lnTo>
                      <a:pt x="648" y="1996"/>
                    </a:lnTo>
                    <a:lnTo>
                      <a:pt x="649" y="2005"/>
                    </a:lnTo>
                    <a:lnTo>
                      <a:pt x="651" y="2014"/>
                    </a:lnTo>
                    <a:lnTo>
                      <a:pt x="654" y="2023"/>
                    </a:lnTo>
                    <a:lnTo>
                      <a:pt x="659" y="2033"/>
                    </a:lnTo>
                    <a:lnTo>
                      <a:pt x="663" y="2040"/>
                    </a:lnTo>
                    <a:lnTo>
                      <a:pt x="675" y="2054"/>
                    </a:lnTo>
                    <a:lnTo>
                      <a:pt x="689" y="2066"/>
                    </a:lnTo>
                    <a:lnTo>
                      <a:pt x="698" y="2071"/>
                    </a:lnTo>
                    <a:lnTo>
                      <a:pt x="706" y="2075"/>
                    </a:lnTo>
                    <a:lnTo>
                      <a:pt x="715" y="2078"/>
                    </a:lnTo>
                    <a:lnTo>
                      <a:pt x="724" y="2081"/>
                    </a:lnTo>
                    <a:lnTo>
                      <a:pt x="735" y="2083"/>
                    </a:lnTo>
                    <a:lnTo>
                      <a:pt x="744" y="2083"/>
                    </a:lnTo>
                    <a:lnTo>
                      <a:pt x="744" y="2083"/>
                    </a:lnTo>
                    <a:lnTo>
                      <a:pt x="755" y="2083"/>
                    </a:lnTo>
                    <a:lnTo>
                      <a:pt x="764" y="2081"/>
                    </a:lnTo>
                    <a:lnTo>
                      <a:pt x="773" y="2078"/>
                    </a:lnTo>
                    <a:lnTo>
                      <a:pt x="782" y="2075"/>
                    </a:lnTo>
                    <a:lnTo>
                      <a:pt x="791" y="2071"/>
                    </a:lnTo>
                    <a:lnTo>
                      <a:pt x="799" y="2066"/>
                    </a:lnTo>
                    <a:lnTo>
                      <a:pt x="813" y="2054"/>
                    </a:lnTo>
                    <a:lnTo>
                      <a:pt x="825" y="2040"/>
                    </a:lnTo>
                    <a:lnTo>
                      <a:pt x="829" y="2033"/>
                    </a:lnTo>
                    <a:lnTo>
                      <a:pt x="834" y="2023"/>
                    </a:lnTo>
                    <a:lnTo>
                      <a:pt x="837" y="2014"/>
                    </a:lnTo>
                    <a:lnTo>
                      <a:pt x="840" y="2005"/>
                    </a:lnTo>
                    <a:lnTo>
                      <a:pt x="842" y="1996"/>
                    </a:lnTo>
                    <a:lnTo>
                      <a:pt x="842" y="1985"/>
                    </a:lnTo>
                    <a:lnTo>
                      <a:pt x="842" y="1985"/>
                    </a:lnTo>
                    <a:lnTo>
                      <a:pt x="842" y="1985"/>
                    </a:lnTo>
                    <a:lnTo>
                      <a:pt x="842" y="1985"/>
                    </a:lnTo>
                    <a:lnTo>
                      <a:pt x="842" y="1985"/>
                    </a:lnTo>
                    <a:lnTo>
                      <a:pt x="840" y="400"/>
                    </a:lnTo>
                    <a:lnTo>
                      <a:pt x="840" y="400"/>
                    </a:lnTo>
                    <a:lnTo>
                      <a:pt x="842" y="385"/>
                    </a:lnTo>
                    <a:lnTo>
                      <a:pt x="843" y="371"/>
                    </a:lnTo>
                    <a:lnTo>
                      <a:pt x="845" y="360"/>
                    </a:lnTo>
                    <a:lnTo>
                      <a:pt x="848" y="353"/>
                    </a:lnTo>
                    <a:lnTo>
                      <a:pt x="852" y="346"/>
                    </a:lnTo>
                    <a:lnTo>
                      <a:pt x="857" y="343"/>
                    </a:lnTo>
                    <a:lnTo>
                      <a:pt x="862" y="340"/>
                    </a:lnTo>
                    <a:lnTo>
                      <a:pt x="866" y="340"/>
                    </a:lnTo>
                    <a:lnTo>
                      <a:pt x="871" y="340"/>
                    </a:lnTo>
                    <a:lnTo>
                      <a:pt x="875" y="340"/>
                    </a:lnTo>
                    <a:lnTo>
                      <a:pt x="883" y="345"/>
                    </a:lnTo>
                    <a:lnTo>
                      <a:pt x="890" y="349"/>
                    </a:lnTo>
                    <a:lnTo>
                      <a:pt x="890" y="349"/>
                    </a:lnTo>
                    <a:lnTo>
                      <a:pt x="900" y="357"/>
                    </a:lnTo>
                    <a:lnTo>
                      <a:pt x="909" y="366"/>
                    </a:lnTo>
                    <a:lnTo>
                      <a:pt x="916" y="375"/>
                    </a:lnTo>
                    <a:lnTo>
                      <a:pt x="924" y="388"/>
                    </a:lnTo>
                    <a:lnTo>
                      <a:pt x="932" y="400"/>
                    </a:lnTo>
                    <a:lnTo>
                      <a:pt x="938" y="414"/>
                    </a:lnTo>
                    <a:lnTo>
                      <a:pt x="948" y="446"/>
                    </a:lnTo>
                    <a:lnTo>
                      <a:pt x="956" y="479"/>
                    </a:lnTo>
                    <a:lnTo>
                      <a:pt x="964" y="514"/>
                    </a:lnTo>
                    <a:lnTo>
                      <a:pt x="968" y="552"/>
                    </a:lnTo>
                    <a:lnTo>
                      <a:pt x="971" y="591"/>
                    </a:lnTo>
                    <a:lnTo>
                      <a:pt x="974" y="629"/>
                    </a:lnTo>
                    <a:lnTo>
                      <a:pt x="976" y="665"/>
                    </a:lnTo>
                    <a:lnTo>
                      <a:pt x="977" y="734"/>
                    </a:lnTo>
                    <a:lnTo>
                      <a:pt x="976" y="787"/>
                    </a:lnTo>
                    <a:lnTo>
                      <a:pt x="976" y="821"/>
                    </a:lnTo>
                    <a:lnTo>
                      <a:pt x="976" y="821"/>
                    </a:lnTo>
                    <a:lnTo>
                      <a:pt x="977" y="842"/>
                    </a:lnTo>
                    <a:lnTo>
                      <a:pt x="980" y="861"/>
                    </a:lnTo>
                    <a:lnTo>
                      <a:pt x="985" y="879"/>
                    </a:lnTo>
                    <a:lnTo>
                      <a:pt x="991" y="896"/>
                    </a:lnTo>
                    <a:lnTo>
                      <a:pt x="1000" y="910"/>
                    </a:lnTo>
                    <a:lnTo>
                      <a:pt x="1005" y="916"/>
                    </a:lnTo>
                    <a:lnTo>
                      <a:pt x="1011" y="922"/>
                    </a:lnTo>
                    <a:lnTo>
                      <a:pt x="1017" y="926"/>
                    </a:lnTo>
                    <a:lnTo>
                      <a:pt x="1025" y="931"/>
                    </a:lnTo>
                    <a:lnTo>
                      <a:pt x="1032" y="934"/>
                    </a:lnTo>
                    <a:lnTo>
                      <a:pt x="1041" y="937"/>
                    </a:lnTo>
                    <a:lnTo>
                      <a:pt x="1041" y="937"/>
                    </a:lnTo>
                    <a:lnTo>
                      <a:pt x="1060" y="940"/>
                    </a:lnTo>
                    <a:lnTo>
                      <a:pt x="1075" y="940"/>
                    </a:lnTo>
                    <a:lnTo>
                      <a:pt x="1087" y="939"/>
                    </a:lnTo>
                    <a:lnTo>
                      <a:pt x="1098" y="934"/>
                    </a:lnTo>
                    <a:lnTo>
                      <a:pt x="1106" y="931"/>
                    </a:lnTo>
                    <a:lnTo>
                      <a:pt x="1112" y="926"/>
                    </a:lnTo>
                    <a:lnTo>
                      <a:pt x="1116" y="923"/>
                    </a:lnTo>
                    <a:lnTo>
                      <a:pt x="1116" y="923"/>
                    </a:lnTo>
                    <a:lnTo>
                      <a:pt x="1124" y="914"/>
                    </a:lnTo>
                    <a:lnTo>
                      <a:pt x="1131" y="902"/>
                    </a:lnTo>
                    <a:lnTo>
                      <a:pt x="1138" y="888"/>
                    </a:lnTo>
                    <a:lnTo>
                      <a:pt x="1144" y="873"/>
                    </a:lnTo>
                    <a:lnTo>
                      <a:pt x="1148" y="856"/>
                    </a:lnTo>
                    <a:lnTo>
                      <a:pt x="1151" y="839"/>
                    </a:lnTo>
                    <a:lnTo>
                      <a:pt x="1157" y="803"/>
                    </a:lnTo>
                    <a:lnTo>
                      <a:pt x="1160" y="768"/>
                    </a:lnTo>
                    <a:lnTo>
                      <a:pt x="1162" y="739"/>
                    </a:lnTo>
                    <a:lnTo>
                      <a:pt x="1162" y="711"/>
                    </a:lnTo>
                    <a:lnTo>
                      <a:pt x="1162" y="711"/>
                    </a:lnTo>
                    <a:lnTo>
                      <a:pt x="1162" y="671"/>
                    </a:lnTo>
                    <a:lnTo>
                      <a:pt x="1162" y="635"/>
                    </a:lnTo>
                    <a:lnTo>
                      <a:pt x="1159" y="568"/>
                    </a:lnTo>
                    <a:lnTo>
                      <a:pt x="1153" y="508"/>
                    </a:lnTo>
                    <a:lnTo>
                      <a:pt x="1145" y="458"/>
                    </a:lnTo>
                    <a:lnTo>
                      <a:pt x="1138" y="418"/>
                    </a:lnTo>
                    <a:lnTo>
                      <a:pt x="1130" y="389"/>
                    </a:lnTo>
                    <a:lnTo>
                      <a:pt x="1124" y="365"/>
                    </a:lnTo>
                    <a:lnTo>
                      <a:pt x="1124"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grpSp>
        <p:grpSp>
          <p:nvGrpSpPr>
            <p:cNvPr id="81" name="그룹 463"/>
            <p:cNvGrpSpPr/>
            <p:nvPr/>
          </p:nvGrpSpPr>
          <p:grpSpPr>
            <a:xfrm>
              <a:off x="8308710" y="2716651"/>
              <a:ext cx="181679" cy="417768"/>
              <a:chOff x="4362451" y="2873375"/>
              <a:chExt cx="922338" cy="2120901"/>
            </a:xfrm>
            <a:solidFill>
              <a:srgbClr val="313C4B"/>
            </a:solidFill>
            <a:effectLst/>
          </p:grpSpPr>
          <p:sp>
            <p:nvSpPr>
              <p:cNvPr id="82" name="Freeform 6"/>
              <p:cNvSpPr>
                <a:spLocks/>
              </p:cNvSpPr>
              <p:nvPr/>
            </p:nvSpPr>
            <p:spPr bwMode="auto">
              <a:xfrm>
                <a:off x="4629151" y="2873375"/>
                <a:ext cx="387350" cy="385763"/>
              </a:xfrm>
              <a:custGeom>
                <a:avLst/>
                <a:gdLst>
                  <a:gd name="T0" fmla="*/ 486 w 486"/>
                  <a:gd name="T1" fmla="*/ 243 h 487"/>
                  <a:gd name="T2" fmla="*/ 482 w 486"/>
                  <a:gd name="T3" fmla="*/ 291 h 487"/>
                  <a:gd name="T4" fmla="*/ 468 w 486"/>
                  <a:gd name="T5" fmla="*/ 337 h 487"/>
                  <a:gd name="T6" fmla="*/ 445 w 486"/>
                  <a:gd name="T7" fmla="*/ 380 h 487"/>
                  <a:gd name="T8" fmla="*/ 416 w 486"/>
                  <a:gd name="T9" fmla="*/ 415 h 487"/>
                  <a:gd name="T10" fmla="*/ 380 w 486"/>
                  <a:gd name="T11" fmla="*/ 446 h 487"/>
                  <a:gd name="T12" fmla="*/ 338 w 486"/>
                  <a:gd name="T13" fmla="*/ 467 h 487"/>
                  <a:gd name="T14" fmla="*/ 293 w 486"/>
                  <a:gd name="T15" fmla="*/ 482 h 487"/>
                  <a:gd name="T16" fmla="*/ 244 w 486"/>
                  <a:gd name="T17" fmla="*/ 487 h 487"/>
                  <a:gd name="T18" fmla="*/ 219 w 486"/>
                  <a:gd name="T19" fmla="*/ 485 h 487"/>
                  <a:gd name="T20" fmla="*/ 171 w 486"/>
                  <a:gd name="T21" fmla="*/ 476 h 487"/>
                  <a:gd name="T22" fmla="*/ 128 w 486"/>
                  <a:gd name="T23" fmla="*/ 458 h 487"/>
                  <a:gd name="T24" fmla="*/ 88 w 486"/>
                  <a:gd name="T25" fmla="*/ 430 h 487"/>
                  <a:gd name="T26" fmla="*/ 56 w 486"/>
                  <a:gd name="T27" fmla="*/ 398 h 487"/>
                  <a:gd name="T28" fmla="*/ 30 w 486"/>
                  <a:gd name="T29" fmla="*/ 359 h 487"/>
                  <a:gd name="T30" fmla="*/ 10 w 486"/>
                  <a:gd name="T31" fmla="*/ 316 h 487"/>
                  <a:gd name="T32" fmla="*/ 1 w 486"/>
                  <a:gd name="T33" fmla="*/ 269 h 487"/>
                  <a:gd name="T34" fmla="*/ 0 w 486"/>
                  <a:gd name="T35" fmla="*/ 243 h 487"/>
                  <a:gd name="T36" fmla="*/ 6 w 486"/>
                  <a:gd name="T37" fmla="*/ 194 h 487"/>
                  <a:gd name="T38" fmla="*/ 20 w 486"/>
                  <a:gd name="T39" fmla="*/ 148 h 487"/>
                  <a:gd name="T40" fmla="*/ 43 w 486"/>
                  <a:gd name="T41" fmla="*/ 107 h 487"/>
                  <a:gd name="T42" fmla="*/ 71 w 486"/>
                  <a:gd name="T43" fmla="*/ 70 h 487"/>
                  <a:gd name="T44" fmla="*/ 108 w 486"/>
                  <a:gd name="T45" fmla="*/ 41 h 487"/>
                  <a:gd name="T46" fmla="*/ 149 w 486"/>
                  <a:gd name="T47" fmla="*/ 18 h 487"/>
                  <a:gd name="T48" fmla="*/ 195 w 486"/>
                  <a:gd name="T49" fmla="*/ 5 h 487"/>
                  <a:gd name="T50" fmla="*/ 244 w 486"/>
                  <a:gd name="T51" fmla="*/ 0 h 487"/>
                  <a:gd name="T52" fmla="*/ 268 w 486"/>
                  <a:gd name="T53" fmla="*/ 2 h 487"/>
                  <a:gd name="T54" fmla="*/ 316 w 486"/>
                  <a:gd name="T55" fmla="*/ 11 h 487"/>
                  <a:gd name="T56" fmla="*/ 360 w 486"/>
                  <a:gd name="T57" fmla="*/ 29 h 487"/>
                  <a:gd name="T58" fmla="*/ 398 w 486"/>
                  <a:gd name="T59" fmla="*/ 55 h 487"/>
                  <a:gd name="T60" fmla="*/ 431 w 486"/>
                  <a:gd name="T61" fmla="*/ 89 h 487"/>
                  <a:gd name="T62" fmla="*/ 457 w 486"/>
                  <a:gd name="T63" fmla="*/ 127 h 487"/>
                  <a:gd name="T64" fmla="*/ 476 w 486"/>
                  <a:gd name="T65" fmla="*/ 171 h 487"/>
                  <a:gd name="T66" fmla="*/ 486 w 486"/>
                  <a:gd name="T67" fmla="*/ 218 h 487"/>
                  <a:gd name="T68" fmla="*/ 486 w 486"/>
                  <a:gd name="T69" fmla="*/ 24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7">
                    <a:moveTo>
                      <a:pt x="486" y="243"/>
                    </a:moveTo>
                    <a:lnTo>
                      <a:pt x="486" y="243"/>
                    </a:lnTo>
                    <a:lnTo>
                      <a:pt x="486" y="269"/>
                    </a:lnTo>
                    <a:lnTo>
                      <a:pt x="482" y="291"/>
                    </a:lnTo>
                    <a:lnTo>
                      <a:pt x="476" y="316"/>
                    </a:lnTo>
                    <a:lnTo>
                      <a:pt x="468" y="337"/>
                    </a:lnTo>
                    <a:lnTo>
                      <a:pt x="457" y="359"/>
                    </a:lnTo>
                    <a:lnTo>
                      <a:pt x="445" y="380"/>
                    </a:lnTo>
                    <a:lnTo>
                      <a:pt x="431" y="398"/>
                    </a:lnTo>
                    <a:lnTo>
                      <a:pt x="416" y="415"/>
                    </a:lnTo>
                    <a:lnTo>
                      <a:pt x="398" y="430"/>
                    </a:lnTo>
                    <a:lnTo>
                      <a:pt x="380" y="446"/>
                    </a:lnTo>
                    <a:lnTo>
                      <a:pt x="360" y="458"/>
                    </a:lnTo>
                    <a:lnTo>
                      <a:pt x="338" y="467"/>
                    </a:lnTo>
                    <a:lnTo>
                      <a:pt x="316" y="476"/>
                    </a:lnTo>
                    <a:lnTo>
                      <a:pt x="293" y="482"/>
                    </a:lnTo>
                    <a:lnTo>
                      <a:pt x="268" y="485"/>
                    </a:lnTo>
                    <a:lnTo>
                      <a:pt x="244" y="487"/>
                    </a:lnTo>
                    <a:lnTo>
                      <a:pt x="244" y="487"/>
                    </a:lnTo>
                    <a:lnTo>
                      <a:pt x="219" y="485"/>
                    </a:lnTo>
                    <a:lnTo>
                      <a:pt x="195" y="482"/>
                    </a:lnTo>
                    <a:lnTo>
                      <a:pt x="171" y="476"/>
                    </a:lnTo>
                    <a:lnTo>
                      <a:pt x="149" y="467"/>
                    </a:lnTo>
                    <a:lnTo>
                      <a:pt x="128" y="458"/>
                    </a:lnTo>
                    <a:lnTo>
                      <a:pt x="108" y="446"/>
                    </a:lnTo>
                    <a:lnTo>
                      <a:pt x="88" y="430"/>
                    </a:lnTo>
                    <a:lnTo>
                      <a:pt x="71" y="415"/>
                    </a:lnTo>
                    <a:lnTo>
                      <a:pt x="56" y="398"/>
                    </a:lnTo>
                    <a:lnTo>
                      <a:pt x="43" y="380"/>
                    </a:lnTo>
                    <a:lnTo>
                      <a:pt x="30" y="359"/>
                    </a:lnTo>
                    <a:lnTo>
                      <a:pt x="20" y="337"/>
                    </a:lnTo>
                    <a:lnTo>
                      <a:pt x="10" y="316"/>
                    </a:lnTo>
                    <a:lnTo>
                      <a:pt x="6" y="291"/>
                    </a:lnTo>
                    <a:lnTo>
                      <a:pt x="1" y="269"/>
                    </a:lnTo>
                    <a:lnTo>
                      <a:pt x="0" y="243"/>
                    </a:lnTo>
                    <a:lnTo>
                      <a:pt x="0" y="243"/>
                    </a:lnTo>
                    <a:lnTo>
                      <a:pt x="1" y="218"/>
                    </a:lnTo>
                    <a:lnTo>
                      <a:pt x="6" y="194"/>
                    </a:lnTo>
                    <a:lnTo>
                      <a:pt x="10" y="171"/>
                    </a:lnTo>
                    <a:lnTo>
                      <a:pt x="20" y="148"/>
                    </a:lnTo>
                    <a:lnTo>
                      <a:pt x="30" y="127"/>
                    </a:lnTo>
                    <a:lnTo>
                      <a:pt x="43" y="107"/>
                    </a:lnTo>
                    <a:lnTo>
                      <a:pt x="56" y="89"/>
                    </a:lnTo>
                    <a:lnTo>
                      <a:pt x="71" y="70"/>
                    </a:lnTo>
                    <a:lnTo>
                      <a:pt x="88" y="55"/>
                    </a:lnTo>
                    <a:lnTo>
                      <a:pt x="108" y="41"/>
                    </a:lnTo>
                    <a:lnTo>
                      <a:pt x="128" y="29"/>
                    </a:lnTo>
                    <a:lnTo>
                      <a:pt x="149" y="18"/>
                    </a:lnTo>
                    <a:lnTo>
                      <a:pt x="171" y="11"/>
                    </a:lnTo>
                    <a:lnTo>
                      <a:pt x="195" y="5"/>
                    </a:lnTo>
                    <a:lnTo>
                      <a:pt x="219" y="2"/>
                    </a:lnTo>
                    <a:lnTo>
                      <a:pt x="244" y="0"/>
                    </a:lnTo>
                    <a:lnTo>
                      <a:pt x="244" y="0"/>
                    </a:lnTo>
                    <a:lnTo>
                      <a:pt x="268" y="2"/>
                    </a:lnTo>
                    <a:lnTo>
                      <a:pt x="293" y="5"/>
                    </a:lnTo>
                    <a:lnTo>
                      <a:pt x="316" y="11"/>
                    </a:lnTo>
                    <a:lnTo>
                      <a:pt x="338" y="18"/>
                    </a:lnTo>
                    <a:lnTo>
                      <a:pt x="360" y="29"/>
                    </a:lnTo>
                    <a:lnTo>
                      <a:pt x="380" y="41"/>
                    </a:lnTo>
                    <a:lnTo>
                      <a:pt x="398" y="55"/>
                    </a:lnTo>
                    <a:lnTo>
                      <a:pt x="416" y="70"/>
                    </a:lnTo>
                    <a:lnTo>
                      <a:pt x="431" y="89"/>
                    </a:lnTo>
                    <a:lnTo>
                      <a:pt x="445" y="107"/>
                    </a:lnTo>
                    <a:lnTo>
                      <a:pt x="457" y="127"/>
                    </a:lnTo>
                    <a:lnTo>
                      <a:pt x="468" y="148"/>
                    </a:lnTo>
                    <a:lnTo>
                      <a:pt x="476" y="171"/>
                    </a:lnTo>
                    <a:lnTo>
                      <a:pt x="482" y="194"/>
                    </a:lnTo>
                    <a:lnTo>
                      <a:pt x="486" y="218"/>
                    </a:lnTo>
                    <a:lnTo>
                      <a:pt x="486" y="243"/>
                    </a:lnTo>
                    <a:lnTo>
                      <a:pt x="486"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sp>
            <p:nvSpPr>
              <p:cNvPr id="83" name="Freeform 8"/>
              <p:cNvSpPr>
                <a:spLocks/>
              </p:cNvSpPr>
              <p:nvPr/>
            </p:nvSpPr>
            <p:spPr bwMode="auto">
              <a:xfrm>
                <a:off x="4362451" y="3341688"/>
                <a:ext cx="922338" cy="1652588"/>
              </a:xfrm>
              <a:custGeom>
                <a:avLst/>
                <a:gdLst>
                  <a:gd name="T0" fmla="*/ 1084 w 1162"/>
                  <a:gd name="T1" fmla="*/ 273 h 2083"/>
                  <a:gd name="T2" fmla="*/ 996 w 1162"/>
                  <a:gd name="T3" fmla="*/ 157 h 2083"/>
                  <a:gd name="T4" fmla="*/ 890 w 1162"/>
                  <a:gd name="T5" fmla="*/ 79 h 2083"/>
                  <a:gd name="T6" fmla="*/ 741 w 1162"/>
                  <a:gd name="T7" fmla="*/ 21 h 2083"/>
                  <a:gd name="T8" fmla="*/ 581 w 1162"/>
                  <a:gd name="T9" fmla="*/ 0 h 2083"/>
                  <a:gd name="T10" fmla="*/ 459 w 1162"/>
                  <a:gd name="T11" fmla="*/ 12 h 2083"/>
                  <a:gd name="T12" fmla="*/ 293 w 1162"/>
                  <a:gd name="T13" fmla="*/ 67 h 2083"/>
                  <a:gd name="T14" fmla="*/ 186 w 1162"/>
                  <a:gd name="T15" fmla="*/ 139 h 2083"/>
                  <a:gd name="T16" fmla="*/ 93 w 1162"/>
                  <a:gd name="T17" fmla="*/ 246 h 2083"/>
                  <a:gd name="T18" fmla="*/ 38 w 1162"/>
                  <a:gd name="T19" fmla="*/ 365 h 2083"/>
                  <a:gd name="T20" fmla="*/ 3 w 1162"/>
                  <a:gd name="T21" fmla="*/ 568 h 2083"/>
                  <a:gd name="T22" fmla="*/ 0 w 1162"/>
                  <a:gd name="T23" fmla="*/ 739 h 2083"/>
                  <a:gd name="T24" fmla="*/ 18 w 1162"/>
                  <a:gd name="T25" fmla="*/ 873 h 2083"/>
                  <a:gd name="T26" fmla="*/ 45 w 1162"/>
                  <a:gd name="T27" fmla="*/ 923 h 2083"/>
                  <a:gd name="T28" fmla="*/ 87 w 1162"/>
                  <a:gd name="T29" fmla="*/ 940 h 2083"/>
                  <a:gd name="T30" fmla="*/ 137 w 1162"/>
                  <a:gd name="T31" fmla="*/ 931 h 2083"/>
                  <a:gd name="T32" fmla="*/ 171 w 1162"/>
                  <a:gd name="T33" fmla="*/ 896 h 2083"/>
                  <a:gd name="T34" fmla="*/ 184 w 1162"/>
                  <a:gd name="T35" fmla="*/ 821 h 2083"/>
                  <a:gd name="T36" fmla="*/ 189 w 1162"/>
                  <a:gd name="T37" fmla="*/ 591 h 2083"/>
                  <a:gd name="T38" fmla="*/ 224 w 1162"/>
                  <a:gd name="T39" fmla="*/ 414 h 2083"/>
                  <a:gd name="T40" fmla="*/ 261 w 1162"/>
                  <a:gd name="T41" fmla="*/ 357 h 2083"/>
                  <a:gd name="T42" fmla="*/ 291 w 1162"/>
                  <a:gd name="T43" fmla="*/ 340 h 2083"/>
                  <a:gd name="T44" fmla="*/ 312 w 1162"/>
                  <a:gd name="T45" fmla="*/ 353 h 2083"/>
                  <a:gd name="T46" fmla="*/ 322 w 1162"/>
                  <a:gd name="T47" fmla="*/ 400 h 2083"/>
                  <a:gd name="T48" fmla="*/ 320 w 1162"/>
                  <a:gd name="T49" fmla="*/ 1985 h 2083"/>
                  <a:gd name="T50" fmla="*/ 332 w 1162"/>
                  <a:gd name="T51" fmla="*/ 2033 h 2083"/>
                  <a:gd name="T52" fmla="*/ 380 w 1162"/>
                  <a:gd name="T53" fmla="*/ 2075 h 2083"/>
                  <a:gd name="T54" fmla="*/ 418 w 1162"/>
                  <a:gd name="T55" fmla="*/ 2083 h 2083"/>
                  <a:gd name="T56" fmla="*/ 463 w 1162"/>
                  <a:gd name="T57" fmla="*/ 2071 h 2083"/>
                  <a:gd name="T58" fmla="*/ 506 w 1162"/>
                  <a:gd name="T59" fmla="*/ 2023 h 2083"/>
                  <a:gd name="T60" fmla="*/ 515 w 1162"/>
                  <a:gd name="T61" fmla="*/ 1985 h 2083"/>
                  <a:gd name="T62" fmla="*/ 521 w 1162"/>
                  <a:gd name="T63" fmla="*/ 1068 h 2083"/>
                  <a:gd name="T64" fmla="*/ 561 w 1162"/>
                  <a:gd name="T65" fmla="*/ 1039 h 2083"/>
                  <a:gd name="T66" fmla="*/ 601 w 1162"/>
                  <a:gd name="T67" fmla="*/ 1039 h 2083"/>
                  <a:gd name="T68" fmla="*/ 640 w 1162"/>
                  <a:gd name="T69" fmla="*/ 1068 h 2083"/>
                  <a:gd name="T70" fmla="*/ 646 w 1162"/>
                  <a:gd name="T71" fmla="*/ 1985 h 2083"/>
                  <a:gd name="T72" fmla="*/ 654 w 1162"/>
                  <a:gd name="T73" fmla="*/ 2023 h 2083"/>
                  <a:gd name="T74" fmla="*/ 698 w 1162"/>
                  <a:gd name="T75" fmla="*/ 2071 h 2083"/>
                  <a:gd name="T76" fmla="*/ 744 w 1162"/>
                  <a:gd name="T77" fmla="*/ 2083 h 2083"/>
                  <a:gd name="T78" fmla="*/ 782 w 1162"/>
                  <a:gd name="T79" fmla="*/ 2075 h 2083"/>
                  <a:gd name="T80" fmla="*/ 829 w 1162"/>
                  <a:gd name="T81" fmla="*/ 2033 h 2083"/>
                  <a:gd name="T82" fmla="*/ 842 w 1162"/>
                  <a:gd name="T83" fmla="*/ 1985 h 2083"/>
                  <a:gd name="T84" fmla="*/ 840 w 1162"/>
                  <a:gd name="T85" fmla="*/ 400 h 2083"/>
                  <a:gd name="T86" fmla="*/ 848 w 1162"/>
                  <a:gd name="T87" fmla="*/ 353 h 2083"/>
                  <a:gd name="T88" fmla="*/ 871 w 1162"/>
                  <a:gd name="T89" fmla="*/ 340 h 2083"/>
                  <a:gd name="T90" fmla="*/ 900 w 1162"/>
                  <a:gd name="T91" fmla="*/ 357 h 2083"/>
                  <a:gd name="T92" fmla="*/ 938 w 1162"/>
                  <a:gd name="T93" fmla="*/ 414 h 2083"/>
                  <a:gd name="T94" fmla="*/ 971 w 1162"/>
                  <a:gd name="T95" fmla="*/ 591 h 2083"/>
                  <a:gd name="T96" fmla="*/ 976 w 1162"/>
                  <a:gd name="T97" fmla="*/ 821 h 2083"/>
                  <a:gd name="T98" fmla="*/ 991 w 1162"/>
                  <a:gd name="T99" fmla="*/ 896 h 2083"/>
                  <a:gd name="T100" fmla="*/ 1025 w 1162"/>
                  <a:gd name="T101" fmla="*/ 931 h 2083"/>
                  <a:gd name="T102" fmla="*/ 1075 w 1162"/>
                  <a:gd name="T103" fmla="*/ 940 h 2083"/>
                  <a:gd name="T104" fmla="*/ 1116 w 1162"/>
                  <a:gd name="T105" fmla="*/ 923 h 2083"/>
                  <a:gd name="T106" fmla="*/ 1144 w 1162"/>
                  <a:gd name="T107" fmla="*/ 873 h 2083"/>
                  <a:gd name="T108" fmla="*/ 1162 w 1162"/>
                  <a:gd name="T109" fmla="*/ 739 h 2083"/>
                  <a:gd name="T110" fmla="*/ 1159 w 1162"/>
                  <a:gd name="T111" fmla="*/ 568 h 2083"/>
                  <a:gd name="T112" fmla="*/ 1124 w 1162"/>
                  <a:gd name="T113" fmla="*/ 365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62" h="2083">
                    <a:moveTo>
                      <a:pt x="1124" y="365"/>
                    </a:moveTo>
                    <a:lnTo>
                      <a:pt x="1124" y="365"/>
                    </a:lnTo>
                    <a:lnTo>
                      <a:pt x="1112" y="333"/>
                    </a:lnTo>
                    <a:lnTo>
                      <a:pt x="1099" y="302"/>
                    </a:lnTo>
                    <a:lnTo>
                      <a:pt x="1084" y="273"/>
                    </a:lnTo>
                    <a:lnTo>
                      <a:pt x="1069" y="246"/>
                    </a:lnTo>
                    <a:lnTo>
                      <a:pt x="1052" y="221"/>
                    </a:lnTo>
                    <a:lnTo>
                      <a:pt x="1034" y="198"/>
                    </a:lnTo>
                    <a:lnTo>
                      <a:pt x="1016" y="177"/>
                    </a:lnTo>
                    <a:lnTo>
                      <a:pt x="996" y="157"/>
                    </a:lnTo>
                    <a:lnTo>
                      <a:pt x="976" y="139"/>
                    </a:lnTo>
                    <a:lnTo>
                      <a:pt x="955" y="122"/>
                    </a:lnTo>
                    <a:lnTo>
                      <a:pt x="933" y="107"/>
                    </a:lnTo>
                    <a:lnTo>
                      <a:pt x="912" y="92"/>
                    </a:lnTo>
                    <a:lnTo>
                      <a:pt x="890" y="79"/>
                    </a:lnTo>
                    <a:lnTo>
                      <a:pt x="869" y="67"/>
                    </a:lnTo>
                    <a:lnTo>
                      <a:pt x="846" y="56"/>
                    </a:lnTo>
                    <a:lnTo>
                      <a:pt x="825" y="47"/>
                    </a:lnTo>
                    <a:lnTo>
                      <a:pt x="782" y="32"/>
                    </a:lnTo>
                    <a:lnTo>
                      <a:pt x="741" y="21"/>
                    </a:lnTo>
                    <a:lnTo>
                      <a:pt x="703" y="12"/>
                    </a:lnTo>
                    <a:lnTo>
                      <a:pt x="668" y="6"/>
                    </a:lnTo>
                    <a:lnTo>
                      <a:pt x="637" y="3"/>
                    </a:lnTo>
                    <a:lnTo>
                      <a:pt x="613" y="0"/>
                    </a:lnTo>
                    <a:lnTo>
                      <a:pt x="581" y="0"/>
                    </a:lnTo>
                    <a:lnTo>
                      <a:pt x="581" y="0"/>
                    </a:lnTo>
                    <a:lnTo>
                      <a:pt x="549" y="0"/>
                    </a:lnTo>
                    <a:lnTo>
                      <a:pt x="524" y="3"/>
                    </a:lnTo>
                    <a:lnTo>
                      <a:pt x="494" y="6"/>
                    </a:lnTo>
                    <a:lnTo>
                      <a:pt x="459" y="12"/>
                    </a:lnTo>
                    <a:lnTo>
                      <a:pt x="419" y="21"/>
                    </a:lnTo>
                    <a:lnTo>
                      <a:pt x="380" y="32"/>
                    </a:lnTo>
                    <a:lnTo>
                      <a:pt x="337" y="47"/>
                    </a:lnTo>
                    <a:lnTo>
                      <a:pt x="314" y="56"/>
                    </a:lnTo>
                    <a:lnTo>
                      <a:pt x="293" y="67"/>
                    </a:lnTo>
                    <a:lnTo>
                      <a:pt x="271" y="79"/>
                    </a:lnTo>
                    <a:lnTo>
                      <a:pt x="248" y="92"/>
                    </a:lnTo>
                    <a:lnTo>
                      <a:pt x="227" y="107"/>
                    </a:lnTo>
                    <a:lnTo>
                      <a:pt x="206" y="122"/>
                    </a:lnTo>
                    <a:lnTo>
                      <a:pt x="186" y="139"/>
                    </a:lnTo>
                    <a:lnTo>
                      <a:pt x="166" y="157"/>
                    </a:lnTo>
                    <a:lnTo>
                      <a:pt x="146" y="177"/>
                    </a:lnTo>
                    <a:lnTo>
                      <a:pt x="128" y="198"/>
                    </a:lnTo>
                    <a:lnTo>
                      <a:pt x="110" y="221"/>
                    </a:lnTo>
                    <a:lnTo>
                      <a:pt x="93" y="246"/>
                    </a:lnTo>
                    <a:lnTo>
                      <a:pt x="77" y="273"/>
                    </a:lnTo>
                    <a:lnTo>
                      <a:pt x="62" y="302"/>
                    </a:lnTo>
                    <a:lnTo>
                      <a:pt x="50" y="333"/>
                    </a:lnTo>
                    <a:lnTo>
                      <a:pt x="38" y="365"/>
                    </a:lnTo>
                    <a:lnTo>
                      <a:pt x="38" y="365"/>
                    </a:lnTo>
                    <a:lnTo>
                      <a:pt x="30" y="389"/>
                    </a:lnTo>
                    <a:lnTo>
                      <a:pt x="24" y="418"/>
                    </a:lnTo>
                    <a:lnTo>
                      <a:pt x="16" y="458"/>
                    </a:lnTo>
                    <a:lnTo>
                      <a:pt x="9" y="508"/>
                    </a:lnTo>
                    <a:lnTo>
                      <a:pt x="3" y="568"/>
                    </a:lnTo>
                    <a:lnTo>
                      <a:pt x="0" y="635"/>
                    </a:lnTo>
                    <a:lnTo>
                      <a:pt x="0" y="671"/>
                    </a:lnTo>
                    <a:lnTo>
                      <a:pt x="0" y="711"/>
                    </a:lnTo>
                    <a:lnTo>
                      <a:pt x="0" y="711"/>
                    </a:lnTo>
                    <a:lnTo>
                      <a:pt x="0" y="739"/>
                    </a:lnTo>
                    <a:lnTo>
                      <a:pt x="1" y="768"/>
                    </a:lnTo>
                    <a:lnTo>
                      <a:pt x="4" y="803"/>
                    </a:lnTo>
                    <a:lnTo>
                      <a:pt x="9" y="839"/>
                    </a:lnTo>
                    <a:lnTo>
                      <a:pt x="13" y="856"/>
                    </a:lnTo>
                    <a:lnTo>
                      <a:pt x="18" y="873"/>
                    </a:lnTo>
                    <a:lnTo>
                      <a:pt x="23" y="888"/>
                    </a:lnTo>
                    <a:lnTo>
                      <a:pt x="30" y="902"/>
                    </a:lnTo>
                    <a:lnTo>
                      <a:pt x="38" y="914"/>
                    </a:lnTo>
                    <a:lnTo>
                      <a:pt x="45" y="923"/>
                    </a:lnTo>
                    <a:lnTo>
                      <a:pt x="45" y="923"/>
                    </a:lnTo>
                    <a:lnTo>
                      <a:pt x="50" y="926"/>
                    </a:lnTo>
                    <a:lnTo>
                      <a:pt x="56" y="931"/>
                    </a:lnTo>
                    <a:lnTo>
                      <a:pt x="64" y="934"/>
                    </a:lnTo>
                    <a:lnTo>
                      <a:pt x="74" y="939"/>
                    </a:lnTo>
                    <a:lnTo>
                      <a:pt x="87" y="940"/>
                    </a:lnTo>
                    <a:lnTo>
                      <a:pt x="102" y="940"/>
                    </a:lnTo>
                    <a:lnTo>
                      <a:pt x="119" y="937"/>
                    </a:lnTo>
                    <a:lnTo>
                      <a:pt x="119" y="937"/>
                    </a:lnTo>
                    <a:lnTo>
                      <a:pt x="128" y="934"/>
                    </a:lnTo>
                    <a:lnTo>
                      <a:pt x="137" y="931"/>
                    </a:lnTo>
                    <a:lnTo>
                      <a:pt x="145" y="926"/>
                    </a:lnTo>
                    <a:lnTo>
                      <a:pt x="151" y="922"/>
                    </a:lnTo>
                    <a:lnTo>
                      <a:pt x="157" y="916"/>
                    </a:lnTo>
                    <a:lnTo>
                      <a:pt x="161" y="910"/>
                    </a:lnTo>
                    <a:lnTo>
                      <a:pt x="171" y="896"/>
                    </a:lnTo>
                    <a:lnTo>
                      <a:pt x="177" y="879"/>
                    </a:lnTo>
                    <a:lnTo>
                      <a:pt x="180" y="861"/>
                    </a:lnTo>
                    <a:lnTo>
                      <a:pt x="183" y="842"/>
                    </a:lnTo>
                    <a:lnTo>
                      <a:pt x="184" y="821"/>
                    </a:lnTo>
                    <a:lnTo>
                      <a:pt x="184" y="821"/>
                    </a:lnTo>
                    <a:lnTo>
                      <a:pt x="184" y="787"/>
                    </a:lnTo>
                    <a:lnTo>
                      <a:pt x="184" y="734"/>
                    </a:lnTo>
                    <a:lnTo>
                      <a:pt x="186" y="665"/>
                    </a:lnTo>
                    <a:lnTo>
                      <a:pt x="187" y="629"/>
                    </a:lnTo>
                    <a:lnTo>
                      <a:pt x="189" y="591"/>
                    </a:lnTo>
                    <a:lnTo>
                      <a:pt x="193" y="552"/>
                    </a:lnTo>
                    <a:lnTo>
                      <a:pt x="198" y="514"/>
                    </a:lnTo>
                    <a:lnTo>
                      <a:pt x="204" y="479"/>
                    </a:lnTo>
                    <a:lnTo>
                      <a:pt x="213" y="446"/>
                    </a:lnTo>
                    <a:lnTo>
                      <a:pt x="224" y="414"/>
                    </a:lnTo>
                    <a:lnTo>
                      <a:pt x="230" y="400"/>
                    </a:lnTo>
                    <a:lnTo>
                      <a:pt x="236" y="388"/>
                    </a:lnTo>
                    <a:lnTo>
                      <a:pt x="244" y="375"/>
                    </a:lnTo>
                    <a:lnTo>
                      <a:pt x="253" y="366"/>
                    </a:lnTo>
                    <a:lnTo>
                      <a:pt x="261" y="357"/>
                    </a:lnTo>
                    <a:lnTo>
                      <a:pt x="271" y="349"/>
                    </a:lnTo>
                    <a:lnTo>
                      <a:pt x="271" y="349"/>
                    </a:lnTo>
                    <a:lnTo>
                      <a:pt x="279" y="345"/>
                    </a:lnTo>
                    <a:lnTo>
                      <a:pt x="286" y="340"/>
                    </a:lnTo>
                    <a:lnTo>
                      <a:pt x="291" y="340"/>
                    </a:lnTo>
                    <a:lnTo>
                      <a:pt x="296" y="340"/>
                    </a:lnTo>
                    <a:lnTo>
                      <a:pt x="300" y="340"/>
                    </a:lnTo>
                    <a:lnTo>
                      <a:pt x="305" y="343"/>
                    </a:lnTo>
                    <a:lnTo>
                      <a:pt x="309" y="346"/>
                    </a:lnTo>
                    <a:lnTo>
                      <a:pt x="312" y="353"/>
                    </a:lnTo>
                    <a:lnTo>
                      <a:pt x="317" y="360"/>
                    </a:lnTo>
                    <a:lnTo>
                      <a:pt x="318" y="371"/>
                    </a:lnTo>
                    <a:lnTo>
                      <a:pt x="320" y="385"/>
                    </a:lnTo>
                    <a:lnTo>
                      <a:pt x="322" y="400"/>
                    </a:lnTo>
                    <a:lnTo>
                      <a:pt x="322" y="400"/>
                    </a:lnTo>
                    <a:lnTo>
                      <a:pt x="320" y="1985"/>
                    </a:lnTo>
                    <a:lnTo>
                      <a:pt x="320" y="1985"/>
                    </a:lnTo>
                    <a:lnTo>
                      <a:pt x="320" y="1985"/>
                    </a:lnTo>
                    <a:lnTo>
                      <a:pt x="320" y="1985"/>
                    </a:lnTo>
                    <a:lnTo>
                      <a:pt x="320" y="1985"/>
                    </a:lnTo>
                    <a:lnTo>
                      <a:pt x="320" y="1996"/>
                    </a:lnTo>
                    <a:lnTo>
                      <a:pt x="322" y="2005"/>
                    </a:lnTo>
                    <a:lnTo>
                      <a:pt x="325" y="2014"/>
                    </a:lnTo>
                    <a:lnTo>
                      <a:pt x="328" y="2023"/>
                    </a:lnTo>
                    <a:lnTo>
                      <a:pt x="332" y="2033"/>
                    </a:lnTo>
                    <a:lnTo>
                      <a:pt x="337" y="2040"/>
                    </a:lnTo>
                    <a:lnTo>
                      <a:pt x="349" y="2054"/>
                    </a:lnTo>
                    <a:lnTo>
                      <a:pt x="363" y="2066"/>
                    </a:lnTo>
                    <a:lnTo>
                      <a:pt x="370" y="2071"/>
                    </a:lnTo>
                    <a:lnTo>
                      <a:pt x="380" y="2075"/>
                    </a:lnTo>
                    <a:lnTo>
                      <a:pt x="389" y="2078"/>
                    </a:lnTo>
                    <a:lnTo>
                      <a:pt x="398" y="2081"/>
                    </a:lnTo>
                    <a:lnTo>
                      <a:pt x="407" y="2083"/>
                    </a:lnTo>
                    <a:lnTo>
                      <a:pt x="418" y="2083"/>
                    </a:lnTo>
                    <a:lnTo>
                      <a:pt x="418" y="2083"/>
                    </a:lnTo>
                    <a:lnTo>
                      <a:pt x="427" y="2083"/>
                    </a:lnTo>
                    <a:lnTo>
                      <a:pt x="437" y="2081"/>
                    </a:lnTo>
                    <a:lnTo>
                      <a:pt x="447" y="2078"/>
                    </a:lnTo>
                    <a:lnTo>
                      <a:pt x="456" y="2075"/>
                    </a:lnTo>
                    <a:lnTo>
                      <a:pt x="463" y="2071"/>
                    </a:lnTo>
                    <a:lnTo>
                      <a:pt x="471" y="2066"/>
                    </a:lnTo>
                    <a:lnTo>
                      <a:pt x="486" y="2054"/>
                    </a:lnTo>
                    <a:lnTo>
                      <a:pt x="498" y="2040"/>
                    </a:lnTo>
                    <a:lnTo>
                      <a:pt x="503" y="2033"/>
                    </a:lnTo>
                    <a:lnTo>
                      <a:pt x="506" y="2023"/>
                    </a:lnTo>
                    <a:lnTo>
                      <a:pt x="511" y="2014"/>
                    </a:lnTo>
                    <a:lnTo>
                      <a:pt x="512" y="2005"/>
                    </a:lnTo>
                    <a:lnTo>
                      <a:pt x="514" y="1996"/>
                    </a:lnTo>
                    <a:lnTo>
                      <a:pt x="515" y="1985"/>
                    </a:lnTo>
                    <a:lnTo>
                      <a:pt x="515" y="1985"/>
                    </a:lnTo>
                    <a:lnTo>
                      <a:pt x="514" y="1984"/>
                    </a:lnTo>
                    <a:lnTo>
                      <a:pt x="517" y="1083"/>
                    </a:lnTo>
                    <a:lnTo>
                      <a:pt x="517" y="1083"/>
                    </a:lnTo>
                    <a:lnTo>
                      <a:pt x="518" y="1076"/>
                    </a:lnTo>
                    <a:lnTo>
                      <a:pt x="521" y="1068"/>
                    </a:lnTo>
                    <a:lnTo>
                      <a:pt x="526" y="1061"/>
                    </a:lnTo>
                    <a:lnTo>
                      <a:pt x="535" y="1053"/>
                    </a:lnTo>
                    <a:lnTo>
                      <a:pt x="546" y="1045"/>
                    </a:lnTo>
                    <a:lnTo>
                      <a:pt x="553" y="1042"/>
                    </a:lnTo>
                    <a:lnTo>
                      <a:pt x="561" y="1039"/>
                    </a:lnTo>
                    <a:lnTo>
                      <a:pt x="570" y="1038"/>
                    </a:lnTo>
                    <a:lnTo>
                      <a:pt x="581" y="1036"/>
                    </a:lnTo>
                    <a:lnTo>
                      <a:pt x="581" y="1036"/>
                    </a:lnTo>
                    <a:lnTo>
                      <a:pt x="592" y="1038"/>
                    </a:lnTo>
                    <a:lnTo>
                      <a:pt x="601" y="1039"/>
                    </a:lnTo>
                    <a:lnTo>
                      <a:pt x="608" y="1042"/>
                    </a:lnTo>
                    <a:lnTo>
                      <a:pt x="616" y="1045"/>
                    </a:lnTo>
                    <a:lnTo>
                      <a:pt x="627" y="1053"/>
                    </a:lnTo>
                    <a:lnTo>
                      <a:pt x="634" y="1061"/>
                    </a:lnTo>
                    <a:lnTo>
                      <a:pt x="640" y="1068"/>
                    </a:lnTo>
                    <a:lnTo>
                      <a:pt x="643" y="1076"/>
                    </a:lnTo>
                    <a:lnTo>
                      <a:pt x="645" y="1083"/>
                    </a:lnTo>
                    <a:lnTo>
                      <a:pt x="646" y="1984"/>
                    </a:lnTo>
                    <a:lnTo>
                      <a:pt x="646" y="1984"/>
                    </a:lnTo>
                    <a:lnTo>
                      <a:pt x="646" y="1985"/>
                    </a:lnTo>
                    <a:lnTo>
                      <a:pt x="646" y="1985"/>
                    </a:lnTo>
                    <a:lnTo>
                      <a:pt x="648" y="1996"/>
                    </a:lnTo>
                    <a:lnTo>
                      <a:pt x="649" y="2005"/>
                    </a:lnTo>
                    <a:lnTo>
                      <a:pt x="651" y="2014"/>
                    </a:lnTo>
                    <a:lnTo>
                      <a:pt x="654" y="2023"/>
                    </a:lnTo>
                    <a:lnTo>
                      <a:pt x="659" y="2033"/>
                    </a:lnTo>
                    <a:lnTo>
                      <a:pt x="663" y="2040"/>
                    </a:lnTo>
                    <a:lnTo>
                      <a:pt x="675" y="2054"/>
                    </a:lnTo>
                    <a:lnTo>
                      <a:pt x="689" y="2066"/>
                    </a:lnTo>
                    <a:lnTo>
                      <a:pt x="698" y="2071"/>
                    </a:lnTo>
                    <a:lnTo>
                      <a:pt x="706" y="2075"/>
                    </a:lnTo>
                    <a:lnTo>
                      <a:pt x="715" y="2078"/>
                    </a:lnTo>
                    <a:lnTo>
                      <a:pt x="724" y="2081"/>
                    </a:lnTo>
                    <a:lnTo>
                      <a:pt x="735" y="2083"/>
                    </a:lnTo>
                    <a:lnTo>
                      <a:pt x="744" y="2083"/>
                    </a:lnTo>
                    <a:lnTo>
                      <a:pt x="744" y="2083"/>
                    </a:lnTo>
                    <a:lnTo>
                      <a:pt x="755" y="2083"/>
                    </a:lnTo>
                    <a:lnTo>
                      <a:pt x="764" y="2081"/>
                    </a:lnTo>
                    <a:lnTo>
                      <a:pt x="773" y="2078"/>
                    </a:lnTo>
                    <a:lnTo>
                      <a:pt x="782" y="2075"/>
                    </a:lnTo>
                    <a:lnTo>
                      <a:pt x="791" y="2071"/>
                    </a:lnTo>
                    <a:lnTo>
                      <a:pt x="799" y="2066"/>
                    </a:lnTo>
                    <a:lnTo>
                      <a:pt x="813" y="2054"/>
                    </a:lnTo>
                    <a:lnTo>
                      <a:pt x="825" y="2040"/>
                    </a:lnTo>
                    <a:lnTo>
                      <a:pt x="829" y="2033"/>
                    </a:lnTo>
                    <a:lnTo>
                      <a:pt x="834" y="2023"/>
                    </a:lnTo>
                    <a:lnTo>
                      <a:pt x="837" y="2014"/>
                    </a:lnTo>
                    <a:lnTo>
                      <a:pt x="840" y="2005"/>
                    </a:lnTo>
                    <a:lnTo>
                      <a:pt x="842" y="1996"/>
                    </a:lnTo>
                    <a:lnTo>
                      <a:pt x="842" y="1985"/>
                    </a:lnTo>
                    <a:lnTo>
                      <a:pt x="842" y="1985"/>
                    </a:lnTo>
                    <a:lnTo>
                      <a:pt x="842" y="1985"/>
                    </a:lnTo>
                    <a:lnTo>
                      <a:pt x="842" y="1985"/>
                    </a:lnTo>
                    <a:lnTo>
                      <a:pt x="842" y="1985"/>
                    </a:lnTo>
                    <a:lnTo>
                      <a:pt x="840" y="400"/>
                    </a:lnTo>
                    <a:lnTo>
                      <a:pt x="840" y="400"/>
                    </a:lnTo>
                    <a:lnTo>
                      <a:pt x="842" y="385"/>
                    </a:lnTo>
                    <a:lnTo>
                      <a:pt x="843" y="371"/>
                    </a:lnTo>
                    <a:lnTo>
                      <a:pt x="845" y="360"/>
                    </a:lnTo>
                    <a:lnTo>
                      <a:pt x="848" y="353"/>
                    </a:lnTo>
                    <a:lnTo>
                      <a:pt x="852" y="346"/>
                    </a:lnTo>
                    <a:lnTo>
                      <a:pt x="857" y="343"/>
                    </a:lnTo>
                    <a:lnTo>
                      <a:pt x="862" y="340"/>
                    </a:lnTo>
                    <a:lnTo>
                      <a:pt x="866" y="340"/>
                    </a:lnTo>
                    <a:lnTo>
                      <a:pt x="871" y="340"/>
                    </a:lnTo>
                    <a:lnTo>
                      <a:pt x="875" y="340"/>
                    </a:lnTo>
                    <a:lnTo>
                      <a:pt x="883" y="345"/>
                    </a:lnTo>
                    <a:lnTo>
                      <a:pt x="890" y="349"/>
                    </a:lnTo>
                    <a:lnTo>
                      <a:pt x="890" y="349"/>
                    </a:lnTo>
                    <a:lnTo>
                      <a:pt x="900" y="357"/>
                    </a:lnTo>
                    <a:lnTo>
                      <a:pt x="909" y="366"/>
                    </a:lnTo>
                    <a:lnTo>
                      <a:pt x="916" y="375"/>
                    </a:lnTo>
                    <a:lnTo>
                      <a:pt x="924" y="388"/>
                    </a:lnTo>
                    <a:lnTo>
                      <a:pt x="932" y="400"/>
                    </a:lnTo>
                    <a:lnTo>
                      <a:pt x="938" y="414"/>
                    </a:lnTo>
                    <a:lnTo>
                      <a:pt x="948" y="446"/>
                    </a:lnTo>
                    <a:lnTo>
                      <a:pt x="956" y="479"/>
                    </a:lnTo>
                    <a:lnTo>
                      <a:pt x="964" y="514"/>
                    </a:lnTo>
                    <a:lnTo>
                      <a:pt x="968" y="552"/>
                    </a:lnTo>
                    <a:lnTo>
                      <a:pt x="971" y="591"/>
                    </a:lnTo>
                    <a:lnTo>
                      <a:pt x="974" y="629"/>
                    </a:lnTo>
                    <a:lnTo>
                      <a:pt x="976" y="665"/>
                    </a:lnTo>
                    <a:lnTo>
                      <a:pt x="977" y="734"/>
                    </a:lnTo>
                    <a:lnTo>
                      <a:pt x="976" y="787"/>
                    </a:lnTo>
                    <a:lnTo>
                      <a:pt x="976" y="821"/>
                    </a:lnTo>
                    <a:lnTo>
                      <a:pt x="976" y="821"/>
                    </a:lnTo>
                    <a:lnTo>
                      <a:pt x="977" y="842"/>
                    </a:lnTo>
                    <a:lnTo>
                      <a:pt x="980" y="861"/>
                    </a:lnTo>
                    <a:lnTo>
                      <a:pt x="985" y="879"/>
                    </a:lnTo>
                    <a:lnTo>
                      <a:pt x="991" y="896"/>
                    </a:lnTo>
                    <a:lnTo>
                      <a:pt x="1000" y="910"/>
                    </a:lnTo>
                    <a:lnTo>
                      <a:pt x="1005" y="916"/>
                    </a:lnTo>
                    <a:lnTo>
                      <a:pt x="1011" y="922"/>
                    </a:lnTo>
                    <a:lnTo>
                      <a:pt x="1017" y="926"/>
                    </a:lnTo>
                    <a:lnTo>
                      <a:pt x="1025" y="931"/>
                    </a:lnTo>
                    <a:lnTo>
                      <a:pt x="1032" y="934"/>
                    </a:lnTo>
                    <a:lnTo>
                      <a:pt x="1041" y="937"/>
                    </a:lnTo>
                    <a:lnTo>
                      <a:pt x="1041" y="937"/>
                    </a:lnTo>
                    <a:lnTo>
                      <a:pt x="1060" y="940"/>
                    </a:lnTo>
                    <a:lnTo>
                      <a:pt x="1075" y="940"/>
                    </a:lnTo>
                    <a:lnTo>
                      <a:pt x="1087" y="939"/>
                    </a:lnTo>
                    <a:lnTo>
                      <a:pt x="1098" y="934"/>
                    </a:lnTo>
                    <a:lnTo>
                      <a:pt x="1106" y="931"/>
                    </a:lnTo>
                    <a:lnTo>
                      <a:pt x="1112" y="926"/>
                    </a:lnTo>
                    <a:lnTo>
                      <a:pt x="1116" y="923"/>
                    </a:lnTo>
                    <a:lnTo>
                      <a:pt x="1116" y="923"/>
                    </a:lnTo>
                    <a:lnTo>
                      <a:pt x="1124" y="914"/>
                    </a:lnTo>
                    <a:lnTo>
                      <a:pt x="1131" y="902"/>
                    </a:lnTo>
                    <a:lnTo>
                      <a:pt x="1138" y="888"/>
                    </a:lnTo>
                    <a:lnTo>
                      <a:pt x="1144" y="873"/>
                    </a:lnTo>
                    <a:lnTo>
                      <a:pt x="1148" y="856"/>
                    </a:lnTo>
                    <a:lnTo>
                      <a:pt x="1151" y="839"/>
                    </a:lnTo>
                    <a:lnTo>
                      <a:pt x="1157" y="803"/>
                    </a:lnTo>
                    <a:lnTo>
                      <a:pt x="1160" y="768"/>
                    </a:lnTo>
                    <a:lnTo>
                      <a:pt x="1162" y="739"/>
                    </a:lnTo>
                    <a:lnTo>
                      <a:pt x="1162" y="711"/>
                    </a:lnTo>
                    <a:lnTo>
                      <a:pt x="1162" y="711"/>
                    </a:lnTo>
                    <a:lnTo>
                      <a:pt x="1162" y="671"/>
                    </a:lnTo>
                    <a:lnTo>
                      <a:pt x="1162" y="635"/>
                    </a:lnTo>
                    <a:lnTo>
                      <a:pt x="1159" y="568"/>
                    </a:lnTo>
                    <a:lnTo>
                      <a:pt x="1153" y="508"/>
                    </a:lnTo>
                    <a:lnTo>
                      <a:pt x="1145" y="458"/>
                    </a:lnTo>
                    <a:lnTo>
                      <a:pt x="1138" y="418"/>
                    </a:lnTo>
                    <a:lnTo>
                      <a:pt x="1130" y="389"/>
                    </a:lnTo>
                    <a:lnTo>
                      <a:pt x="1124" y="365"/>
                    </a:lnTo>
                    <a:lnTo>
                      <a:pt x="1124"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grpSp>
        <p:grpSp>
          <p:nvGrpSpPr>
            <p:cNvPr id="84" name="그룹 464"/>
            <p:cNvGrpSpPr/>
            <p:nvPr/>
          </p:nvGrpSpPr>
          <p:grpSpPr>
            <a:xfrm>
              <a:off x="8522070" y="2716651"/>
              <a:ext cx="181679" cy="417768"/>
              <a:chOff x="4362451" y="2873375"/>
              <a:chExt cx="922338" cy="2120901"/>
            </a:xfrm>
            <a:solidFill>
              <a:srgbClr val="313C4B"/>
            </a:solidFill>
            <a:effectLst/>
          </p:grpSpPr>
          <p:sp>
            <p:nvSpPr>
              <p:cNvPr id="85" name="Freeform 6"/>
              <p:cNvSpPr>
                <a:spLocks/>
              </p:cNvSpPr>
              <p:nvPr/>
            </p:nvSpPr>
            <p:spPr bwMode="auto">
              <a:xfrm>
                <a:off x="4629151" y="2873375"/>
                <a:ext cx="387350" cy="385763"/>
              </a:xfrm>
              <a:custGeom>
                <a:avLst/>
                <a:gdLst>
                  <a:gd name="T0" fmla="*/ 486 w 486"/>
                  <a:gd name="T1" fmla="*/ 243 h 487"/>
                  <a:gd name="T2" fmla="*/ 482 w 486"/>
                  <a:gd name="T3" fmla="*/ 291 h 487"/>
                  <a:gd name="T4" fmla="*/ 468 w 486"/>
                  <a:gd name="T5" fmla="*/ 337 h 487"/>
                  <a:gd name="T6" fmla="*/ 445 w 486"/>
                  <a:gd name="T7" fmla="*/ 380 h 487"/>
                  <a:gd name="T8" fmla="*/ 416 w 486"/>
                  <a:gd name="T9" fmla="*/ 415 h 487"/>
                  <a:gd name="T10" fmla="*/ 380 w 486"/>
                  <a:gd name="T11" fmla="*/ 446 h 487"/>
                  <a:gd name="T12" fmla="*/ 338 w 486"/>
                  <a:gd name="T13" fmla="*/ 467 h 487"/>
                  <a:gd name="T14" fmla="*/ 293 w 486"/>
                  <a:gd name="T15" fmla="*/ 482 h 487"/>
                  <a:gd name="T16" fmla="*/ 244 w 486"/>
                  <a:gd name="T17" fmla="*/ 487 h 487"/>
                  <a:gd name="T18" fmla="*/ 219 w 486"/>
                  <a:gd name="T19" fmla="*/ 485 h 487"/>
                  <a:gd name="T20" fmla="*/ 171 w 486"/>
                  <a:gd name="T21" fmla="*/ 476 h 487"/>
                  <a:gd name="T22" fmla="*/ 128 w 486"/>
                  <a:gd name="T23" fmla="*/ 458 h 487"/>
                  <a:gd name="T24" fmla="*/ 88 w 486"/>
                  <a:gd name="T25" fmla="*/ 430 h 487"/>
                  <a:gd name="T26" fmla="*/ 56 w 486"/>
                  <a:gd name="T27" fmla="*/ 398 h 487"/>
                  <a:gd name="T28" fmla="*/ 30 w 486"/>
                  <a:gd name="T29" fmla="*/ 359 h 487"/>
                  <a:gd name="T30" fmla="*/ 10 w 486"/>
                  <a:gd name="T31" fmla="*/ 316 h 487"/>
                  <a:gd name="T32" fmla="*/ 1 w 486"/>
                  <a:gd name="T33" fmla="*/ 269 h 487"/>
                  <a:gd name="T34" fmla="*/ 0 w 486"/>
                  <a:gd name="T35" fmla="*/ 243 h 487"/>
                  <a:gd name="T36" fmla="*/ 6 w 486"/>
                  <a:gd name="T37" fmla="*/ 194 h 487"/>
                  <a:gd name="T38" fmla="*/ 20 w 486"/>
                  <a:gd name="T39" fmla="*/ 148 h 487"/>
                  <a:gd name="T40" fmla="*/ 43 w 486"/>
                  <a:gd name="T41" fmla="*/ 107 h 487"/>
                  <a:gd name="T42" fmla="*/ 71 w 486"/>
                  <a:gd name="T43" fmla="*/ 70 h 487"/>
                  <a:gd name="T44" fmla="*/ 108 w 486"/>
                  <a:gd name="T45" fmla="*/ 41 h 487"/>
                  <a:gd name="T46" fmla="*/ 149 w 486"/>
                  <a:gd name="T47" fmla="*/ 18 h 487"/>
                  <a:gd name="T48" fmla="*/ 195 w 486"/>
                  <a:gd name="T49" fmla="*/ 5 h 487"/>
                  <a:gd name="T50" fmla="*/ 244 w 486"/>
                  <a:gd name="T51" fmla="*/ 0 h 487"/>
                  <a:gd name="T52" fmla="*/ 268 w 486"/>
                  <a:gd name="T53" fmla="*/ 2 h 487"/>
                  <a:gd name="T54" fmla="*/ 316 w 486"/>
                  <a:gd name="T55" fmla="*/ 11 h 487"/>
                  <a:gd name="T56" fmla="*/ 360 w 486"/>
                  <a:gd name="T57" fmla="*/ 29 h 487"/>
                  <a:gd name="T58" fmla="*/ 398 w 486"/>
                  <a:gd name="T59" fmla="*/ 55 h 487"/>
                  <a:gd name="T60" fmla="*/ 431 w 486"/>
                  <a:gd name="T61" fmla="*/ 89 h 487"/>
                  <a:gd name="T62" fmla="*/ 457 w 486"/>
                  <a:gd name="T63" fmla="*/ 127 h 487"/>
                  <a:gd name="T64" fmla="*/ 476 w 486"/>
                  <a:gd name="T65" fmla="*/ 171 h 487"/>
                  <a:gd name="T66" fmla="*/ 486 w 486"/>
                  <a:gd name="T67" fmla="*/ 218 h 487"/>
                  <a:gd name="T68" fmla="*/ 486 w 486"/>
                  <a:gd name="T69" fmla="*/ 24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7">
                    <a:moveTo>
                      <a:pt x="486" y="243"/>
                    </a:moveTo>
                    <a:lnTo>
                      <a:pt x="486" y="243"/>
                    </a:lnTo>
                    <a:lnTo>
                      <a:pt x="486" y="269"/>
                    </a:lnTo>
                    <a:lnTo>
                      <a:pt x="482" y="291"/>
                    </a:lnTo>
                    <a:lnTo>
                      <a:pt x="476" y="316"/>
                    </a:lnTo>
                    <a:lnTo>
                      <a:pt x="468" y="337"/>
                    </a:lnTo>
                    <a:lnTo>
                      <a:pt x="457" y="359"/>
                    </a:lnTo>
                    <a:lnTo>
                      <a:pt x="445" y="380"/>
                    </a:lnTo>
                    <a:lnTo>
                      <a:pt x="431" y="398"/>
                    </a:lnTo>
                    <a:lnTo>
                      <a:pt x="416" y="415"/>
                    </a:lnTo>
                    <a:lnTo>
                      <a:pt x="398" y="430"/>
                    </a:lnTo>
                    <a:lnTo>
                      <a:pt x="380" y="446"/>
                    </a:lnTo>
                    <a:lnTo>
                      <a:pt x="360" y="458"/>
                    </a:lnTo>
                    <a:lnTo>
                      <a:pt x="338" y="467"/>
                    </a:lnTo>
                    <a:lnTo>
                      <a:pt x="316" y="476"/>
                    </a:lnTo>
                    <a:lnTo>
                      <a:pt x="293" y="482"/>
                    </a:lnTo>
                    <a:lnTo>
                      <a:pt x="268" y="485"/>
                    </a:lnTo>
                    <a:lnTo>
                      <a:pt x="244" y="487"/>
                    </a:lnTo>
                    <a:lnTo>
                      <a:pt x="244" y="487"/>
                    </a:lnTo>
                    <a:lnTo>
                      <a:pt x="219" y="485"/>
                    </a:lnTo>
                    <a:lnTo>
                      <a:pt x="195" y="482"/>
                    </a:lnTo>
                    <a:lnTo>
                      <a:pt x="171" y="476"/>
                    </a:lnTo>
                    <a:lnTo>
                      <a:pt x="149" y="467"/>
                    </a:lnTo>
                    <a:lnTo>
                      <a:pt x="128" y="458"/>
                    </a:lnTo>
                    <a:lnTo>
                      <a:pt x="108" y="446"/>
                    </a:lnTo>
                    <a:lnTo>
                      <a:pt x="88" y="430"/>
                    </a:lnTo>
                    <a:lnTo>
                      <a:pt x="71" y="415"/>
                    </a:lnTo>
                    <a:lnTo>
                      <a:pt x="56" y="398"/>
                    </a:lnTo>
                    <a:lnTo>
                      <a:pt x="43" y="380"/>
                    </a:lnTo>
                    <a:lnTo>
                      <a:pt x="30" y="359"/>
                    </a:lnTo>
                    <a:lnTo>
                      <a:pt x="20" y="337"/>
                    </a:lnTo>
                    <a:lnTo>
                      <a:pt x="10" y="316"/>
                    </a:lnTo>
                    <a:lnTo>
                      <a:pt x="6" y="291"/>
                    </a:lnTo>
                    <a:lnTo>
                      <a:pt x="1" y="269"/>
                    </a:lnTo>
                    <a:lnTo>
                      <a:pt x="0" y="243"/>
                    </a:lnTo>
                    <a:lnTo>
                      <a:pt x="0" y="243"/>
                    </a:lnTo>
                    <a:lnTo>
                      <a:pt x="1" y="218"/>
                    </a:lnTo>
                    <a:lnTo>
                      <a:pt x="6" y="194"/>
                    </a:lnTo>
                    <a:lnTo>
                      <a:pt x="10" y="171"/>
                    </a:lnTo>
                    <a:lnTo>
                      <a:pt x="20" y="148"/>
                    </a:lnTo>
                    <a:lnTo>
                      <a:pt x="30" y="127"/>
                    </a:lnTo>
                    <a:lnTo>
                      <a:pt x="43" y="107"/>
                    </a:lnTo>
                    <a:lnTo>
                      <a:pt x="56" y="89"/>
                    </a:lnTo>
                    <a:lnTo>
                      <a:pt x="71" y="70"/>
                    </a:lnTo>
                    <a:lnTo>
                      <a:pt x="88" y="55"/>
                    </a:lnTo>
                    <a:lnTo>
                      <a:pt x="108" y="41"/>
                    </a:lnTo>
                    <a:lnTo>
                      <a:pt x="128" y="29"/>
                    </a:lnTo>
                    <a:lnTo>
                      <a:pt x="149" y="18"/>
                    </a:lnTo>
                    <a:lnTo>
                      <a:pt x="171" y="11"/>
                    </a:lnTo>
                    <a:lnTo>
                      <a:pt x="195" y="5"/>
                    </a:lnTo>
                    <a:lnTo>
                      <a:pt x="219" y="2"/>
                    </a:lnTo>
                    <a:lnTo>
                      <a:pt x="244" y="0"/>
                    </a:lnTo>
                    <a:lnTo>
                      <a:pt x="244" y="0"/>
                    </a:lnTo>
                    <a:lnTo>
                      <a:pt x="268" y="2"/>
                    </a:lnTo>
                    <a:lnTo>
                      <a:pt x="293" y="5"/>
                    </a:lnTo>
                    <a:lnTo>
                      <a:pt x="316" y="11"/>
                    </a:lnTo>
                    <a:lnTo>
                      <a:pt x="338" y="18"/>
                    </a:lnTo>
                    <a:lnTo>
                      <a:pt x="360" y="29"/>
                    </a:lnTo>
                    <a:lnTo>
                      <a:pt x="380" y="41"/>
                    </a:lnTo>
                    <a:lnTo>
                      <a:pt x="398" y="55"/>
                    </a:lnTo>
                    <a:lnTo>
                      <a:pt x="416" y="70"/>
                    </a:lnTo>
                    <a:lnTo>
                      <a:pt x="431" y="89"/>
                    </a:lnTo>
                    <a:lnTo>
                      <a:pt x="445" y="107"/>
                    </a:lnTo>
                    <a:lnTo>
                      <a:pt x="457" y="127"/>
                    </a:lnTo>
                    <a:lnTo>
                      <a:pt x="468" y="148"/>
                    </a:lnTo>
                    <a:lnTo>
                      <a:pt x="476" y="171"/>
                    </a:lnTo>
                    <a:lnTo>
                      <a:pt x="482" y="194"/>
                    </a:lnTo>
                    <a:lnTo>
                      <a:pt x="486" y="218"/>
                    </a:lnTo>
                    <a:lnTo>
                      <a:pt x="486" y="243"/>
                    </a:lnTo>
                    <a:lnTo>
                      <a:pt x="486"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sp>
            <p:nvSpPr>
              <p:cNvPr id="86" name="Freeform 8"/>
              <p:cNvSpPr>
                <a:spLocks/>
              </p:cNvSpPr>
              <p:nvPr/>
            </p:nvSpPr>
            <p:spPr bwMode="auto">
              <a:xfrm>
                <a:off x="4362451" y="3341688"/>
                <a:ext cx="922338" cy="1652588"/>
              </a:xfrm>
              <a:custGeom>
                <a:avLst/>
                <a:gdLst>
                  <a:gd name="T0" fmla="*/ 1084 w 1162"/>
                  <a:gd name="T1" fmla="*/ 273 h 2083"/>
                  <a:gd name="T2" fmla="*/ 996 w 1162"/>
                  <a:gd name="T3" fmla="*/ 157 h 2083"/>
                  <a:gd name="T4" fmla="*/ 890 w 1162"/>
                  <a:gd name="T5" fmla="*/ 79 h 2083"/>
                  <a:gd name="T6" fmla="*/ 741 w 1162"/>
                  <a:gd name="T7" fmla="*/ 21 h 2083"/>
                  <a:gd name="T8" fmla="*/ 581 w 1162"/>
                  <a:gd name="T9" fmla="*/ 0 h 2083"/>
                  <a:gd name="T10" fmla="*/ 459 w 1162"/>
                  <a:gd name="T11" fmla="*/ 12 h 2083"/>
                  <a:gd name="T12" fmla="*/ 293 w 1162"/>
                  <a:gd name="T13" fmla="*/ 67 h 2083"/>
                  <a:gd name="T14" fmla="*/ 186 w 1162"/>
                  <a:gd name="T15" fmla="*/ 139 h 2083"/>
                  <a:gd name="T16" fmla="*/ 93 w 1162"/>
                  <a:gd name="T17" fmla="*/ 246 h 2083"/>
                  <a:gd name="T18" fmla="*/ 38 w 1162"/>
                  <a:gd name="T19" fmla="*/ 365 h 2083"/>
                  <a:gd name="T20" fmla="*/ 3 w 1162"/>
                  <a:gd name="T21" fmla="*/ 568 h 2083"/>
                  <a:gd name="T22" fmla="*/ 0 w 1162"/>
                  <a:gd name="T23" fmla="*/ 739 h 2083"/>
                  <a:gd name="T24" fmla="*/ 18 w 1162"/>
                  <a:gd name="T25" fmla="*/ 873 h 2083"/>
                  <a:gd name="T26" fmla="*/ 45 w 1162"/>
                  <a:gd name="T27" fmla="*/ 923 h 2083"/>
                  <a:gd name="T28" fmla="*/ 87 w 1162"/>
                  <a:gd name="T29" fmla="*/ 940 h 2083"/>
                  <a:gd name="T30" fmla="*/ 137 w 1162"/>
                  <a:gd name="T31" fmla="*/ 931 h 2083"/>
                  <a:gd name="T32" fmla="*/ 171 w 1162"/>
                  <a:gd name="T33" fmla="*/ 896 h 2083"/>
                  <a:gd name="T34" fmla="*/ 184 w 1162"/>
                  <a:gd name="T35" fmla="*/ 821 h 2083"/>
                  <a:gd name="T36" fmla="*/ 189 w 1162"/>
                  <a:gd name="T37" fmla="*/ 591 h 2083"/>
                  <a:gd name="T38" fmla="*/ 224 w 1162"/>
                  <a:gd name="T39" fmla="*/ 414 h 2083"/>
                  <a:gd name="T40" fmla="*/ 261 w 1162"/>
                  <a:gd name="T41" fmla="*/ 357 h 2083"/>
                  <a:gd name="T42" fmla="*/ 291 w 1162"/>
                  <a:gd name="T43" fmla="*/ 340 h 2083"/>
                  <a:gd name="T44" fmla="*/ 312 w 1162"/>
                  <a:gd name="T45" fmla="*/ 353 h 2083"/>
                  <a:gd name="T46" fmla="*/ 322 w 1162"/>
                  <a:gd name="T47" fmla="*/ 400 h 2083"/>
                  <a:gd name="T48" fmla="*/ 320 w 1162"/>
                  <a:gd name="T49" fmla="*/ 1985 h 2083"/>
                  <a:gd name="T50" fmla="*/ 332 w 1162"/>
                  <a:gd name="T51" fmla="*/ 2033 h 2083"/>
                  <a:gd name="T52" fmla="*/ 380 w 1162"/>
                  <a:gd name="T53" fmla="*/ 2075 h 2083"/>
                  <a:gd name="T54" fmla="*/ 418 w 1162"/>
                  <a:gd name="T55" fmla="*/ 2083 h 2083"/>
                  <a:gd name="T56" fmla="*/ 463 w 1162"/>
                  <a:gd name="T57" fmla="*/ 2071 h 2083"/>
                  <a:gd name="T58" fmla="*/ 506 w 1162"/>
                  <a:gd name="T59" fmla="*/ 2023 h 2083"/>
                  <a:gd name="T60" fmla="*/ 515 w 1162"/>
                  <a:gd name="T61" fmla="*/ 1985 h 2083"/>
                  <a:gd name="T62" fmla="*/ 521 w 1162"/>
                  <a:gd name="T63" fmla="*/ 1068 h 2083"/>
                  <a:gd name="T64" fmla="*/ 561 w 1162"/>
                  <a:gd name="T65" fmla="*/ 1039 h 2083"/>
                  <a:gd name="T66" fmla="*/ 601 w 1162"/>
                  <a:gd name="T67" fmla="*/ 1039 h 2083"/>
                  <a:gd name="T68" fmla="*/ 640 w 1162"/>
                  <a:gd name="T69" fmla="*/ 1068 h 2083"/>
                  <a:gd name="T70" fmla="*/ 646 w 1162"/>
                  <a:gd name="T71" fmla="*/ 1985 h 2083"/>
                  <a:gd name="T72" fmla="*/ 654 w 1162"/>
                  <a:gd name="T73" fmla="*/ 2023 h 2083"/>
                  <a:gd name="T74" fmla="*/ 698 w 1162"/>
                  <a:gd name="T75" fmla="*/ 2071 h 2083"/>
                  <a:gd name="T76" fmla="*/ 744 w 1162"/>
                  <a:gd name="T77" fmla="*/ 2083 h 2083"/>
                  <a:gd name="T78" fmla="*/ 782 w 1162"/>
                  <a:gd name="T79" fmla="*/ 2075 h 2083"/>
                  <a:gd name="T80" fmla="*/ 829 w 1162"/>
                  <a:gd name="T81" fmla="*/ 2033 h 2083"/>
                  <a:gd name="T82" fmla="*/ 842 w 1162"/>
                  <a:gd name="T83" fmla="*/ 1985 h 2083"/>
                  <a:gd name="T84" fmla="*/ 840 w 1162"/>
                  <a:gd name="T85" fmla="*/ 400 h 2083"/>
                  <a:gd name="T86" fmla="*/ 848 w 1162"/>
                  <a:gd name="T87" fmla="*/ 353 h 2083"/>
                  <a:gd name="T88" fmla="*/ 871 w 1162"/>
                  <a:gd name="T89" fmla="*/ 340 h 2083"/>
                  <a:gd name="T90" fmla="*/ 900 w 1162"/>
                  <a:gd name="T91" fmla="*/ 357 h 2083"/>
                  <a:gd name="T92" fmla="*/ 938 w 1162"/>
                  <a:gd name="T93" fmla="*/ 414 h 2083"/>
                  <a:gd name="T94" fmla="*/ 971 w 1162"/>
                  <a:gd name="T95" fmla="*/ 591 h 2083"/>
                  <a:gd name="T96" fmla="*/ 976 w 1162"/>
                  <a:gd name="T97" fmla="*/ 821 h 2083"/>
                  <a:gd name="T98" fmla="*/ 991 w 1162"/>
                  <a:gd name="T99" fmla="*/ 896 h 2083"/>
                  <a:gd name="T100" fmla="*/ 1025 w 1162"/>
                  <a:gd name="T101" fmla="*/ 931 h 2083"/>
                  <a:gd name="T102" fmla="*/ 1075 w 1162"/>
                  <a:gd name="T103" fmla="*/ 940 h 2083"/>
                  <a:gd name="T104" fmla="*/ 1116 w 1162"/>
                  <a:gd name="T105" fmla="*/ 923 h 2083"/>
                  <a:gd name="T106" fmla="*/ 1144 w 1162"/>
                  <a:gd name="T107" fmla="*/ 873 h 2083"/>
                  <a:gd name="T108" fmla="*/ 1162 w 1162"/>
                  <a:gd name="T109" fmla="*/ 739 h 2083"/>
                  <a:gd name="T110" fmla="*/ 1159 w 1162"/>
                  <a:gd name="T111" fmla="*/ 568 h 2083"/>
                  <a:gd name="T112" fmla="*/ 1124 w 1162"/>
                  <a:gd name="T113" fmla="*/ 365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62" h="2083">
                    <a:moveTo>
                      <a:pt x="1124" y="365"/>
                    </a:moveTo>
                    <a:lnTo>
                      <a:pt x="1124" y="365"/>
                    </a:lnTo>
                    <a:lnTo>
                      <a:pt x="1112" y="333"/>
                    </a:lnTo>
                    <a:lnTo>
                      <a:pt x="1099" y="302"/>
                    </a:lnTo>
                    <a:lnTo>
                      <a:pt x="1084" y="273"/>
                    </a:lnTo>
                    <a:lnTo>
                      <a:pt x="1069" y="246"/>
                    </a:lnTo>
                    <a:lnTo>
                      <a:pt x="1052" y="221"/>
                    </a:lnTo>
                    <a:lnTo>
                      <a:pt x="1034" y="198"/>
                    </a:lnTo>
                    <a:lnTo>
                      <a:pt x="1016" y="177"/>
                    </a:lnTo>
                    <a:lnTo>
                      <a:pt x="996" y="157"/>
                    </a:lnTo>
                    <a:lnTo>
                      <a:pt x="976" y="139"/>
                    </a:lnTo>
                    <a:lnTo>
                      <a:pt x="955" y="122"/>
                    </a:lnTo>
                    <a:lnTo>
                      <a:pt x="933" y="107"/>
                    </a:lnTo>
                    <a:lnTo>
                      <a:pt x="912" y="92"/>
                    </a:lnTo>
                    <a:lnTo>
                      <a:pt x="890" y="79"/>
                    </a:lnTo>
                    <a:lnTo>
                      <a:pt x="869" y="67"/>
                    </a:lnTo>
                    <a:lnTo>
                      <a:pt x="846" y="56"/>
                    </a:lnTo>
                    <a:lnTo>
                      <a:pt x="825" y="47"/>
                    </a:lnTo>
                    <a:lnTo>
                      <a:pt x="782" y="32"/>
                    </a:lnTo>
                    <a:lnTo>
                      <a:pt x="741" y="21"/>
                    </a:lnTo>
                    <a:lnTo>
                      <a:pt x="703" y="12"/>
                    </a:lnTo>
                    <a:lnTo>
                      <a:pt x="668" y="6"/>
                    </a:lnTo>
                    <a:lnTo>
                      <a:pt x="637" y="3"/>
                    </a:lnTo>
                    <a:lnTo>
                      <a:pt x="613" y="0"/>
                    </a:lnTo>
                    <a:lnTo>
                      <a:pt x="581" y="0"/>
                    </a:lnTo>
                    <a:lnTo>
                      <a:pt x="581" y="0"/>
                    </a:lnTo>
                    <a:lnTo>
                      <a:pt x="549" y="0"/>
                    </a:lnTo>
                    <a:lnTo>
                      <a:pt x="524" y="3"/>
                    </a:lnTo>
                    <a:lnTo>
                      <a:pt x="494" y="6"/>
                    </a:lnTo>
                    <a:lnTo>
                      <a:pt x="459" y="12"/>
                    </a:lnTo>
                    <a:lnTo>
                      <a:pt x="419" y="21"/>
                    </a:lnTo>
                    <a:lnTo>
                      <a:pt x="380" y="32"/>
                    </a:lnTo>
                    <a:lnTo>
                      <a:pt x="337" y="47"/>
                    </a:lnTo>
                    <a:lnTo>
                      <a:pt x="314" y="56"/>
                    </a:lnTo>
                    <a:lnTo>
                      <a:pt x="293" y="67"/>
                    </a:lnTo>
                    <a:lnTo>
                      <a:pt x="271" y="79"/>
                    </a:lnTo>
                    <a:lnTo>
                      <a:pt x="248" y="92"/>
                    </a:lnTo>
                    <a:lnTo>
                      <a:pt x="227" y="107"/>
                    </a:lnTo>
                    <a:lnTo>
                      <a:pt x="206" y="122"/>
                    </a:lnTo>
                    <a:lnTo>
                      <a:pt x="186" y="139"/>
                    </a:lnTo>
                    <a:lnTo>
                      <a:pt x="166" y="157"/>
                    </a:lnTo>
                    <a:lnTo>
                      <a:pt x="146" y="177"/>
                    </a:lnTo>
                    <a:lnTo>
                      <a:pt x="128" y="198"/>
                    </a:lnTo>
                    <a:lnTo>
                      <a:pt x="110" y="221"/>
                    </a:lnTo>
                    <a:lnTo>
                      <a:pt x="93" y="246"/>
                    </a:lnTo>
                    <a:lnTo>
                      <a:pt x="77" y="273"/>
                    </a:lnTo>
                    <a:lnTo>
                      <a:pt x="62" y="302"/>
                    </a:lnTo>
                    <a:lnTo>
                      <a:pt x="50" y="333"/>
                    </a:lnTo>
                    <a:lnTo>
                      <a:pt x="38" y="365"/>
                    </a:lnTo>
                    <a:lnTo>
                      <a:pt x="38" y="365"/>
                    </a:lnTo>
                    <a:lnTo>
                      <a:pt x="30" y="389"/>
                    </a:lnTo>
                    <a:lnTo>
                      <a:pt x="24" y="418"/>
                    </a:lnTo>
                    <a:lnTo>
                      <a:pt x="16" y="458"/>
                    </a:lnTo>
                    <a:lnTo>
                      <a:pt x="9" y="508"/>
                    </a:lnTo>
                    <a:lnTo>
                      <a:pt x="3" y="568"/>
                    </a:lnTo>
                    <a:lnTo>
                      <a:pt x="0" y="635"/>
                    </a:lnTo>
                    <a:lnTo>
                      <a:pt x="0" y="671"/>
                    </a:lnTo>
                    <a:lnTo>
                      <a:pt x="0" y="711"/>
                    </a:lnTo>
                    <a:lnTo>
                      <a:pt x="0" y="711"/>
                    </a:lnTo>
                    <a:lnTo>
                      <a:pt x="0" y="739"/>
                    </a:lnTo>
                    <a:lnTo>
                      <a:pt x="1" y="768"/>
                    </a:lnTo>
                    <a:lnTo>
                      <a:pt x="4" y="803"/>
                    </a:lnTo>
                    <a:lnTo>
                      <a:pt x="9" y="839"/>
                    </a:lnTo>
                    <a:lnTo>
                      <a:pt x="13" y="856"/>
                    </a:lnTo>
                    <a:lnTo>
                      <a:pt x="18" y="873"/>
                    </a:lnTo>
                    <a:lnTo>
                      <a:pt x="23" y="888"/>
                    </a:lnTo>
                    <a:lnTo>
                      <a:pt x="30" y="902"/>
                    </a:lnTo>
                    <a:lnTo>
                      <a:pt x="38" y="914"/>
                    </a:lnTo>
                    <a:lnTo>
                      <a:pt x="45" y="923"/>
                    </a:lnTo>
                    <a:lnTo>
                      <a:pt x="45" y="923"/>
                    </a:lnTo>
                    <a:lnTo>
                      <a:pt x="50" y="926"/>
                    </a:lnTo>
                    <a:lnTo>
                      <a:pt x="56" y="931"/>
                    </a:lnTo>
                    <a:lnTo>
                      <a:pt x="64" y="934"/>
                    </a:lnTo>
                    <a:lnTo>
                      <a:pt x="74" y="939"/>
                    </a:lnTo>
                    <a:lnTo>
                      <a:pt x="87" y="940"/>
                    </a:lnTo>
                    <a:lnTo>
                      <a:pt x="102" y="940"/>
                    </a:lnTo>
                    <a:lnTo>
                      <a:pt x="119" y="937"/>
                    </a:lnTo>
                    <a:lnTo>
                      <a:pt x="119" y="937"/>
                    </a:lnTo>
                    <a:lnTo>
                      <a:pt x="128" y="934"/>
                    </a:lnTo>
                    <a:lnTo>
                      <a:pt x="137" y="931"/>
                    </a:lnTo>
                    <a:lnTo>
                      <a:pt x="145" y="926"/>
                    </a:lnTo>
                    <a:lnTo>
                      <a:pt x="151" y="922"/>
                    </a:lnTo>
                    <a:lnTo>
                      <a:pt x="157" y="916"/>
                    </a:lnTo>
                    <a:lnTo>
                      <a:pt x="161" y="910"/>
                    </a:lnTo>
                    <a:lnTo>
                      <a:pt x="171" y="896"/>
                    </a:lnTo>
                    <a:lnTo>
                      <a:pt x="177" y="879"/>
                    </a:lnTo>
                    <a:lnTo>
                      <a:pt x="180" y="861"/>
                    </a:lnTo>
                    <a:lnTo>
                      <a:pt x="183" y="842"/>
                    </a:lnTo>
                    <a:lnTo>
                      <a:pt x="184" y="821"/>
                    </a:lnTo>
                    <a:lnTo>
                      <a:pt x="184" y="821"/>
                    </a:lnTo>
                    <a:lnTo>
                      <a:pt x="184" y="787"/>
                    </a:lnTo>
                    <a:lnTo>
                      <a:pt x="184" y="734"/>
                    </a:lnTo>
                    <a:lnTo>
                      <a:pt x="186" y="665"/>
                    </a:lnTo>
                    <a:lnTo>
                      <a:pt x="187" y="629"/>
                    </a:lnTo>
                    <a:lnTo>
                      <a:pt x="189" y="591"/>
                    </a:lnTo>
                    <a:lnTo>
                      <a:pt x="193" y="552"/>
                    </a:lnTo>
                    <a:lnTo>
                      <a:pt x="198" y="514"/>
                    </a:lnTo>
                    <a:lnTo>
                      <a:pt x="204" y="479"/>
                    </a:lnTo>
                    <a:lnTo>
                      <a:pt x="213" y="446"/>
                    </a:lnTo>
                    <a:lnTo>
                      <a:pt x="224" y="414"/>
                    </a:lnTo>
                    <a:lnTo>
                      <a:pt x="230" y="400"/>
                    </a:lnTo>
                    <a:lnTo>
                      <a:pt x="236" y="388"/>
                    </a:lnTo>
                    <a:lnTo>
                      <a:pt x="244" y="375"/>
                    </a:lnTo>
                    <a:lnTo>
                      <a:pt x="253" y="366"/>
                    </a:lnTo>
                    <a:lnTo>
                      <a:pt x="261" y="357"/>
                    </a:lnTo>
                    <a:lnTo>
                      <a:pt x="271" y="349"/>
                    </a:lnTo>
                    <a:lnTo>
                      <a:pt x="271" y="349"/>
                    </a:lnTo>
                    <a:lnTo>
                      <a:pt x="279" y="345"/>
                    </a:lnTo>
                    <a:lnTo>
                      <a:pt x="286" y="340"/>
                    </a:lnTo>
                    <a:lnTo>
                      <a:pt x="291" y="340"/>
                    </a:lnTo>
                    <a:lnTo>
                      <a:pt x="296" y="340"/>
                    </a:lnTo>
                    <a:lnTo>
                      <a:pt x="300" y="340"/>
                    </a:lnTo>
                    <a:lnTo>
                      <a:pt x="305" y="343"/>
                    </a:lnTo>
                    <a:lnTo>
                      <a:pt x="309" y="346"/>
                    </a:lnTo>
                    <a:lnTo>
                      <a:pt x="312" y="353"/>
                    </a:lnTo>
                    <a:lnTo>
                      <a:pt x="317" y="360"/>
                    </a:lnTo>
                    <a:lnTo>
                      <a:pt x="318" y="371"/>
                    </a:lnTo>
                    <a:lnTo>
                      <a:pt x="320" y="385"/>
                    </a:lnTo>
                    <a:lnTo>
                      <a:pt x="322" y="400"/>
                    </a:lnTo>
                    <a:lnTo>
                      <a:pt x="322" y="400"/>
                    </a:lnTo>
                    <a:lnTo>
                      <a:pt x="320" y="1985"/>
                    </a:lnTo>
                    <a:lnTo>
                      <a:pt x="320" y="1985"/>
                    </a:lnTo>
                    <a:lnTo>
                      <a:pt x="320" y="1985"/>
                    </a:lnTo>
                    <a:lnTo>
                      <a:pt x="320" y="1985"/>
                    </a:lnTo>
                    <a:lnTo>
                      <a:pt x="320" y="1985"/>
                    </a:lnTo>
                    <a:lnTo>
                      <a:pt x="320" y="1996"/>
                    </a:lnTo>
                    <a:lnTo>
                      <a:pt x="322" y="2005"/>
                    </a:lnTo>
                    <a:lnTo>
                      <a:pt x="325" y="2014"/>
                    </a:lnTo>
                    <a:lnTo>
                      <a:pt x="328" y="2023"/>
                    </a:lnTo>
                    <a:lnTo>
                      <a:pt x="332" y="2033"/>
                    </a:lnTo>
                    <a:lnTo>
                      <a:pt x="337" y="2040"/>
                    </a:lnTo>
                    <a:lnTo>
                      <a:pt x="349" y="2054"/>
                    </a:lnTo>
                    <a:lnTo>
                      <a:pt x="363" y="2066"/>
                    </a:lnTo>
                    <a:lnTo>
                      <a:pt x="370" y="2071"/>
                    </a:lnTo>
                    <a:lnTo>
                      <a:pt x="380" y="2075"/>
                    </a:lnTo>
                    <a:lnTo>
                      <a:pt x="389" y="2078"/>
                    </a:lnTo>
                    <a:lnTo>
                      <a:pt x="398" y="2081"/>
                    </a:lnTo>
                    <a:lnTo>
                      <a:pt x="407" y="2083"/>
                    </a:lnTo>
                    <a:lnTo>
                      <a:pt x="418" y="2083"/>
                    </a:lnTo>
                    <a:lnTo>
                      <a:pt x="418" y="2083"/>
                    </a:lnTo>
                    <a:lnTo>
                      <a:pt x="427" y="2083"/>
                    </a:lnTo>
                    <a:lnTo>
                      <a:pt x="437" y="2081"/>
                    </a:lnTo>
                    <a:lnTo>
                      <a:pt x="447" y="2078"/>
                    </a:lnTo>
                    <a:lnTo>
                      <a:pt x="456" y="2075"/>
                    </a:lnTo>
                    <a:lnTo>
                      <a:pt x="463" y="2071"/>
                    </a:lnTo>
                    <a:lnTo>
                      <a:pt x="471" y="2066"/>
                    </a:lnTo>
                    <a:lnTo>
                      <a:pt x="486" y="2054"/>
                    </a:lnTo>
                    <a:lnTo>
                      <a:pt x="498" y="2040"/>
                    </a:lnTo>
                    <a:lnTo>
                      <a:pt x="503" y="2033"/>
                    </a:lnTo>
                    <a:lnTo>
                      <a:pt x="506" y="2023"/>
                    </a:lnTo>
                    <a:lnTo>
                      <a:pt x="511" y="2014"/>
                    </a:lnTo>
                    <a:lnTo>
                      <a:pt x="512" y="2005"/>
                    </a:lnTo>
                    <a:lnTo>
                      <a:pt x="514" y="1996"/>
                    </a:lnTo>
                    <a:lnTo>
                      <a:pt x="515" y="1985"/>
                    </a:lnTo>
                    <a:lnTo>
                      <a:pt x="515" y="1985"/>
                    </a:lnTo>
                    <a:lnTo>
                      <a:pt x="514" y="1984"/>
                    </a:lnTo>
                    <a:lnTo>
                      <a:pt x="517" y="1083"/>
                    </a:lnTo>
                    <a:lnTo>
                      <a:pt x="517" y="1083"/>
                    </a:lnTo>
                    <a:lnTo>
                      <a:pt x="518" y="1076"/>
                    </a:lnTo>
                    <a:lnTo>
                      <a:pt x="521" y="1068"/>
                    </a:lnTo>
                    <a:lnTo>
                      <a:pt x="526" y="1061"/>
                    </a:lnTo>
                    <a:lnTo>
                      <a:pt x="535" y="1053"/>
                    </a:lnTo>
                    <a:lnTo>
                      <a:pt x="546" y="1045"/>
                    </a:lnTo>
                    <a:lnTo>
                      <a:pt x="553" y="1042"/>
                    </a:lnTo>
                    <a:lnTo>
                      <a:pt x="561" y="1039"/>
                    </a:lnTo>
                    <a:lnTo>
                      <a:pt x="570" y="1038"/>
                    </a:lnTo>
                    <a:lnTo>
                      <a:pt x="581" y="1036"/>
                    </a:lnTo>
                    <a:lnTo>
                      <a:pt x="581" y="1036"/>
                    </a:lnTo>
                    <a:lnTo>
                      <a:pt x="592" y="1038"/>
                    </a:lnTo>
                    <a:lnTo>
                      <a:pt x="601" y="1039"/>
                    </a:lnTo>
                    <a:lnTo>
                      <a:pt x="608" y="1042"/>
                    </a:lnTo>
                    <a:lnTo>
                      <a:pt x="616" y="1045"/>
                    </a:lnTo>
                    <a:lnTo>
                      <a:pt x="627" y="1053"/>
                    </a:lnTo>
                    <a:lnTo>
                      <a:pt x="634" y="1061"/>
                    </a:lnTo>
                    <a:lnTo>
                      <a:pt x="640" y="1068"/>
                    </a:lnTo>
                    <a:lnTo>
                      <a:pt x="643" y="1076"/>
                    </a:lnTo>
                    <a:lnTo>
                      <a:pt x="645" y="1083"/>
                    </a:lnTo>
                    <a:lnTo>
                      <a:pt x="646" y="1984"/>
                    </a:lnTo>
                    <a:lnTo>
                      <a:pt x="646" y="1984"/>
                    </a:lnTo>
                    <a:lnTo>
                      <a:pt x="646" y="1985"/>
                    </a:lnTo>
                    <a:lnTo>
                      <a:pt x="646" y="1985"/>
                    </a:lnTo>
                    <a:lnTo>
                      <a:pt x="648" y="1996"/>
                    </a:lnTo>
                    <a:lnTo>
                      <a:pt x="649" y="2005"/>
                    </a:lnTo>
                    <a:lnTo>
                      <a:pt x="651" y="2014"/>
                    </a:lnTo>
                    <a:lnTo>
                      <a:pt x="654" y="2023"/>
                    </a:lnTo>
                    <a:lnTo>
                      <a:pt x="659" y="2033"/>
                    </a:lnTo>
                    <a:lnTo>
                      <a:pt x="663" y="2040"/>
                    </a:lnTo>
                    <a:lnTo>
                      <a:pt x="675" y="2054"/>
                    </a:lnTo>
                    <a:lnTo>
                      <a:pt x="689" y="2066"/>
                    </a:lnTo>
                    <a:lnTo>
                      <a:pt x="698" y="2071"/>
                    </a:lnTo>
                    <a:lnTo>
                      <a:pt x="706" y="2075"/>
                    </a:lnTo>
                    <a:lnTo>
                      <a:pt x="715" y="2078"/>
                    </a:lnTo>
                    <a:lnTo>
                      <a:pt x="724" y="2081"/>
                    </a:lnTo>
                    <a:lnTo>
                      <a:pt x="735" y="2083"/>
                    </a:lnTo>
                    <a:lnTo>
                      <a:pt x="744" y="2083"/>
                    </a:lnTo>
                    <a:lnTo>
                      <a:pt x="744" y="2083"/>
                    </a:lnTo>
                    <a:lnTo>
                      <a:pt x="755" y="2083"/>
                    </a:lnTo>
                    <a:lnTo>
                      <a:pt x="764" y="2081"/>
                    </a:lnTo>
                    <a:lnTo>
                      <a:pt x="773" y="2078"/>
                    </a:lnTo>
                    <a:lnTo>
                      <a:pt x="782" y="2075"/>
                    </a:lnTo>
                    <a:lnTo>
                      <a:pt x="791" y="2071"/>
                    </a:lnTo>
                    <a:lnTo>
                      <a:pt x="799" y="2066"/>
                    </a:lnTo>
                    <a:lnTo>
                      <a:pt x="813" y="2054"/>
                    </a:lnTo>
                    <a:lnTo>
                      <a:pt x="825" y="2040"/>
                    </a:lnTo>
                    <a:lnTo>
                      <a:pt x="829" y="2033"/>
                    </a:lnTo>
                    <a:lnTo>
                      <a:pt x="834" y="2023"/>
                    </a:lnTo>
                    <a:lnTo>
                      <a:pt x="837" y="2014"/>
                    </a:lnTo>
                    <a:lnTo>
                      <a:pt x="840" y="2005"/>
                    </a:lnTo>
                    <a:lnTo>
                      <a:pt x="842" y="1996"/>
                    </a:lnTo>
                    <a:lnTo>
                      <a:pt x="842" y="1985"/>
                    </a:lnTo>
                    <a:lnTo>
                      <a:pt x="842" y="1985"/>
                    </a:lnTo>
                    <a:lnTo>
                      <a:pt x="842" y="1985"/>
                    </a:lnTo>
                    <a:lnTo>
                      <a:pt x="842" y="1985"/>
                    </a:lnTo>
                    <a:lnTo>
                      <a:pt x="842" y="1985"/>
                    </a:lnTo>
                    <a:lnTo>
                      <a:pt x="840" y="400"/>
                    </a:lnTo>
                    <a:lnTo>
                      <a:pt x="840" y="400"/>
                    </a:lnTo>
                    <a:lnTo>
                      <a:pt x="842" y="385"/>
                    </a:lnTo>
                    <a:lnTo>
                      <a:pt x="843" y="371"/>
                    </a:lnTo>
                    <a:lnTo>
                      <a:pt x="845" y="360"/>
                    </a:lnTo>
                    <a:lnTo>
                      <a:pt x="848" y="353"/>
                    </a:lnTo>
                    <a:lnTo>
                      <a:pt x="852" y="346"/>
                    </a:lnTo>
                    <a:lnTo>
                      <a:pt x="857" y="343"/>
                    </a:lnTo>
                    <a:lnTo>
                      <a:pt x="862" y="340"/>
                    </a:lnTo>
                    <a:lnTo>
                      <a:pt x="866" y="340"/>
                    </a:lnTo>
                    <a:lnTo>
                      <a:pt x="871" y="340"/>
                    </a:lnTo>
                    <a:lnTo>
                      <a:pt x="875" y="340"/>
                    </a:lnTo>
                    <a:lnTo>
                      <a:pt x="883" y="345"/>
                    </a:lnTo>
                    <a:lnTo>
                      <a:pt x="890" y="349"/>
                    </a:lnTo>
                    <a:lnTo>
                      <a:pt x="890" y="349"/>
                    </a:lnTo>
                    <a:lnTo>
                      <a:pt x="900" y="357"/>
                    </a:lnTo>
                    <a:lnTo>
                      <a:pt x="909" y="366"/>
                    </a:lnTo>
                    <a:lnTo>
                      <a:pt x="916" y="375"/>
                    </a:lnTo>
                    <a:lnTo>
                      <a:pt x="924" y="388"/>
                    </a:lnTo>
                    <a:lnTo>
                      <a:pt x="932" y="400"/>
                    </a:lnTo>
                    <a:lnTo>
                      <a:pt x="938" y="414"/>
                    </a:lnTo>
                    <a:lnTo>
                      <a:pt x="948" y="446"/>
                    </a:lnTo>
                    <a:lnTo>
                      <a:pt x="956" y="479"/>
                    </a:lnTo>
                    <a:lnTo>
                      <a:pt x="964" y="514"/>
                    </a:lnTo>
                    <a:lnTo>
                      <a:pt x="968" y="552"/>
                    </a:lnTo>
                    <a:lnTo>
                      <a:pt x="971" y="591"/>
                    </a:lnTo>
                    <a:lnTo>
                      <a:pt x="974" y="629"/>
                    </a:lnTo>
                    <a:lnTo>
                      <a:pt x="976" y="665"/>
                    </a:lnTo>
                    <a:lnTo>
                      <a:pt x="977" y="734"/>
                    </a:lnTo>
                    <a:lnTo>
                      <a:pt x="976" y="787"/>
                    </a:lnTo>
                    <a:lnTo>
                      <a:pt x="976" y="821"/>
                    </a:lnTo>
                    <a:lnTo>
                      <a:pt x="976" y="821"/>
                    </a:lnTo>
                    <a:lnTo>
                      <a:pt x="977" y="842"/>
                    </a:lnTo>
                    <a:lnTo>
                      <a:pt x="980" y="861"/>
                    </a:lnTo>
                    <a:lnTo>
                      <a:pt x="985" y="879"/>
                    </a:lnTo>
                    <a:lnTo>
                      <a:pt x="991" y="896"/>
                    </a:lnTo>
                    <a:lnTo>
                      <a:pt x="1000" y="910"/>
                    </a:lnTo>
                    <a:lnTo>
                      <a:pt x="1005" y="916"/>
                    </a:lnTo>
                    <a:lnTo>
                      <a:pt x="1011" y="922"/>
                    </a:lnTo>
                    <a:lnTo>
                      <a:pt x="1017" y="926"/>
                    </a:lnTo>
                    <a:lnTo>
                      <a:pt x="1025" y="931"/>
                    </a:lnTo>
                    <a:lnTo>
                      <a:pt x="1032" y="934"/>
                    </a:lnTo>
                    <a:lnTo>
                      <a:pt x="1041" y="937"/>
                    </a:lnTo>
                    <a:lnTo>
                      <a:pt x="1041" y="937"/>
                    </a:lnTo>
                    <a:lnTo>
                      <a:pt x="1060" y="940"/>
                    </a:lnTo>
                    <a:lnTo>
                      <a:pt x="1075" y="940"/>
                    </a:lnTo>
                    <a:lnTo>
                      <a:pt x="1087" y="939"/>
                    </a:lnTo>
                    <a:lnTo>
                      <a:pt x="1098" y="934"/>
                    </a:lnTo>
                    <a:lnTo>
                      <a:pt x="1106" y="931"/>
                    </a:lnTo>
                    <a:lnTo>
                      <a:pt x="1112" y="926"/>
                    </a:lnTo>
                    <a:lnTo>
                      <a:pt x="1116" y="923"/>
                    </a:lnTo>
                    <a:lnTo>
                      <a:pt x="1116" y="923"/>
                    </a:lnTo>
                    <a:lnTo>
                      <a:pt x="1124" y="914"/>
                    </a:lnTo>
                    <a:lnTo>
                      <a:pt x="1131" y="902"/>
                    </a:lnTo>
                    <a:lnTo>
                      <a:pt x="1138" y="888"/>
                    </a:lnTo>
                    <a:lnTo>
                      <a:pt x="1144" y="873"/>
                    </a:lnTo>
                    <a:lnTo>
                      <a:pt x="1148" y="856"/>
                    </a:lnTo>
                    <a:lnTo>
                      <a:pt x="1151" y="839"/>
                    </a:lnTo>
                    <a:lnTo>
                      <a:pt x="1157" y="803"/>
                    </a:lnTo>
                    <a:lnTo>
                      <a:pt x="1160" y="768"/>
                    </a:lnTo>
                    <a:lnTo>
                      <a:pt x="1162" y="739"/>
                    </a:lnTo>
                    <a:lnTo>
                      <a:pt x="1162" y="711"/>
                    </a:lnTo>
                    <a:lnTo>
                      <a:pt x="1162" y="711"/>
                    </a:lnTo>
                    <a:lnTo>
                      <a:pt x="1162" y="671"/>
                    </a:lnTo>
                    <a:lnTo>
                      <a:pt x="1162" y="635"/>
                    </a:lnTo>
                    <a:lnTo>
                      <a:pt x="1159" y="568"/>
                    </a:lnTo>
                    <a:lnTo>
                      <a:pt x="1153" y="508"/>
                    </a:lnTo>
                    <a:lnTo>
                      <a:pt x="1145" y="458"/>
                    </a:lnTo>
                    <a:lnTo>
                      <a:pt x="1138" y="418"/>
                    </a:lnTo>
                    <a:lnTo>
                      <a:pt x="1130" y="389"/>
                    </a:lnTo>
                    <a:lnTo>
                      <a:pt x="1124" y="365"/>
                    </a:lnTo>
                    <a:lnTo>
                      <a:pt x="1124"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grpSp>
        <p:grpSp>
          <p:nvGrpSpPr>
            <p:cNvPr id="87" name="그룹 465"/>
            <p:cNvGrpSpPr/>
            <p:nvPr/>
          </p:nvGrpSpPr>
          <p:grpSpPr>
            <a:xfrm>
              <a:off x="8735430" y="2716651"/>
              <a:ext cx="181679" cy="417768"/>
              <a:chOff x="4362451" y="2873375"/>
              <a:chExt cx="922338" cy="2120901"/>
            </a:xfrm>
            <a:solidFill>
              <a:srgbClr val="313C4B"/>
            </a:solidFill>
            <a:effectLst/>
          </p:grpSpPr>
          <p:sp>
            <p:nvSpPr>
              <p:cNvPr id="88" name="Freeform 6"/>
              <p:cNvSpPr>
                <a:spLocks/>
              </p:cNvSpPr>
              <p:nvPr/>
            </p:nvSpPr>
            <p:spPr bwMode="auto">
              <a:xfrm>
                <a:off x="4629151" y="2873375"/>
                <a:ext cx="387350" cy="385763"/>
              </a:xfrm>
              <a:custGeom>
                <a:avLst/>
                <a:gdLst>
                  <a:gd name="T0" fmla="*/ 486 w 486"/>
                  <a:gd name="T1" fmla="*/ 243 h 487"/>
                  <a:gd name="T2" fmla="*/ 482 w 486"/>
                  <a:gd name="T3" fmla="*/ 291 h 487"/>
                  <a:gd name="T4" fmla="*/ 468 w 486"/>
                  <a:gd name="T5" fmla="*/ 337 h 487"/>
                  <a:gd name="T6" fmla="*/ 445 w 486"/>
                  <a:gd name="T7" fmla="*/ 380 h 487"/>
                  <a:gd name="T8" fmla="*/ 416 w 486"/>
                  <a:gd name="T9" fmla="*/ 415 h 487"/>
                  <a:gd name="T10" fmla="*/ 380 w 486"/>
                  <a:gd name="T11" fmla="*/ 446 h 487"/>
                  <a:gd name="T12" fmla="*/ 338 w 486"/>
                  <a:gd name="T13" fmla="*/ 467 h 487"/>
                  <a:gd name="T14" fmla="*/ 293 w 486"/>
                  <a:gd name="T15" fmla="*/ 482 h 487"/>
                  <a:gd name="T16" fmla="*/ 244 w 486"/>
                  <a:gd name="T17" fmla="*/ 487 h 487"/>
                  <a:gd name="T18" fmla="*/ 219 w 486"/>
                  <a:gd name="T19" fmla="*/ 485 h 487"/>
                  <a:gd name="T20" fmla="*/ 171 w 486"/>
                  <a:gd name="T21" fmla="*/ 476 h 487"/>
                  <a:gd name="T22" fmla="*/ 128 w 486"/>
                  <a:gd name="T23" fmla="*/ 458 h 487"/>
                  <a:gd name="T24" fmla="*/ 88 w 486"/>
                  <a:gd name="T25" fmla="*/ 430 h 487"/>
                  <a:gd name="T26" fmla="*/ 56 w 486"/>
                  <a:gd name="T27" fmla="*/ 398 h 487"/>
                  <a:gd name="T28" fmla="*/ 30 w 486"/>
                  <a:gd name="T29" fmla="*/ 359 h 487"/>
                  <a:gd name="T30" fmla="*/ 10 w 486"/>
                  <a:gd name="T31" fmla="*/ 316 h 487"/>
                  <a:gd name="T32" fmla="*/ 1 w 486"/>
                  <a:gd name="T33" fmla="*/ 269 h 487"/>
                  <a:gd name="T34" fmla="*/ 0 w 486"/>
                  <a:gd name="T35" fmla="*/ 243 h 487"/>
                  <a:gd name="T36" fmla="*/ 6 w 486"/>
                  <a:gd name="T37" fmla="*/ 194 h 487"/>
                  <a:gd name="T38" fmla="*/ 20 w 486"/>
                  <a:gd name="T39" fmla="*/ 148 h 487"/>
                  <a:gd name="T40" fmla="*/ 43 w 486"/>
                  <a:gd name="T41" fmla="*/ 107 h 487"/>
                  <a:gd name="T42" fmla="*/ 71 w 486"/>
                  <a:gd name="T43" fmla="*/ 70 h 487"/>
                  <a:gd name="T44" fmla="*/ 108 w 486"/>
                  <a:gd name="T45" fmla="*/ 41 h 487"/>
                  <a:gd name="T46" fmla="*/ 149 w 486"/>
                  <a:gd name="T47" fmla="*/ 18 h 487"/>
                  <a:gd name="T48" fmla="*/ 195 w 486"/>
                  <a:gd name="T49" fmla="*/ 5 h 487"/>
                  <a:gd name="T50" fmla="*/ 244 w 486"/>
                  <a:gd name="T51" fmla="*/ 0 h 487"/>
                  <a:gd name="T52" fmla="*/ 268 w 486"/>
                  <a:gd name="T53" fmla="*/ 2 h 487"/>
                  <a:gd name="T54" fmla="*/ 316 w 486"/>
                  <a:gd name="T55" fmla="*/ 11 h 487"/>
                  <a:gd name="T56" fmla="*/ 360 w 486"/>
                  <a:gd name="T57" fmla="*/ 29 h 487"/>
                  <a:gd name="T58" fmla="*/ 398 w 486"/>
                  <a:gd name="T59" fmla="*/ 55 h 487"/>
                  <a:gd name="T60" fmla="*/ 431 w 486"/>
                  <a:gd name="T61" fmla="*/ 89 h 487"/>
                  <a:gd name="T62" fmla="*/ 457 w 486"/>
                  <a:gd name="T63" fmla="*/ 127 h 487"/>
                  <a:gd name="T64" fmla="*/ 476 w 486"/>
                  <a:gd name="T65" fmla="*/ 171 h 487"/>
                  <a:gd name="T66" fmla="*/ 486 w 486"/>
                  <a:gd name="T67" fmla="*/ 218 h 487"/>
                  <a:gd name="T68" fmla="*/ 486 w 486"/>
                  <a:gd name="T69" fmla="*/ 24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7">
                    <a:moveTo>
                      <a:pt x="486" y="243"/>
                    </a:moveTo>
                    <a:lnTo>
                      <a:pt x="486" y="243"/>
                    </a:lnTo>
                    <a:lnTo>
                      <a:pt x="486" y="269"/>
                    </a:lnTo>
                    <a:lnTo>
                      <a:pt x="482" y="291"/>
                    </a:lnTo>
                    <a:lnTo>
                      <a:pt x="476" y="316"/>
                    </a:lnTo>
                    <a:lnTo>
                      <a:pt x="468" y="337"/>
                    </a:lnTo>
                    <a:lnTo>
                      <a:pt x="457" y="359"/>
                    </a:lnTo>
                    <a:lnTo>
                      <a:pt x="445" y="380"/>
                    </a:lnTo>
                    <a:lnTo>
                      <a:pt x="431" y="398"/>
                    </a:lnTo>
                    <a:lnTo>
                      <a:pt x="416" y="415"/>
                    </a:lnTo>
                    <a:lnTo>
                      <a:pt x="398" y="430"/>
                    </a:lnTo>
                    <a:lnTo>
                      <a:pt x="380" y="446"/>
                    </a:lnTo>
                    <a:lnTo>
                      <a:pt x="360" y="458"/>
                    </a:lnTo>
                    <a:lnTo>
                      <a:pt x="338" y="467"/>
                    </a:lnTo>
                    <a:lnTo>
                      <a:pt x="316" y="476"/>
                    </a:lnTo>
                    <a:lnTo>
                      <a:pt x="293" y="482"/>
                    </a:lnTo>
                    <a:lnTo>
                      <a:pt x="268" y="485"/>
                    </a:lnTo>
                    <a:lnTo>
                      <a:pt x="244" y="487"/>
                    </a:lnTo>
                    <a:lnTo>
                      <a:pt x="244" y="487"/>
                    </a:lnTo>
                    <a:lnTo>
                      <a:pt x="219" y="485"/>
                    </a:lnTo>
                    <a:lnTo>
                      <a:pt x="195" y="482"/>
                    </a:lnTo>
                    <a:lnTo>
                      <a:pt x="171" y="476"/>
                    </a:lnTo>
                    <a:lnTo>
                      <a:pt x="149" y="467"/>
                    </a:lnTo>
                    <a:lnTo>
                      <a:pt x="128" y="458"/>
                    </a:lnTo>
                    <a:lnTo>
                      <a:pt x="108" y="446"/>
                    </a:lnTo>
                    <a:lnTo>
                      <a:pt x="88" y="430"/>
                    </a:lnTo>
                    <a:lnTo>
                      <a:pt x="71" y="415"/>
                    </a:lnTo>
                    <a:lnTo>
                      <a:pt x="56" y="398"/>
                    </a:lnTo>
                    <a:lnTo>
                      <a:pt x="43" y="380"/>
                    </a:lnTo>
                    <a:lnTo>
                      <a:pt x="30" y="359"/>
                    </a:lnTo>
                    <a:lnTo>
                      <a:pt x="20" y="337"/>
                    </a:lnTo>
                    <a:lnTo>
                      <a:pt x="10" y="316"/>
                    </a:lnTo>
                    <a:lnTo>
                      <a:pt x="6" y="291"/>
                    </a:lnTo>
                    <a:lnTo>
                      <a:pt x="1" y="269"/>
                    </a:lnTo>
                    <a:lnTo>
                      <a:pt x="0" y="243"/>
                    </a:lnTo>
                    <a:lnTo>
                      <a:pt x="0" y="243"/>
                    </a:lnTo>
                    <a:lnTo>
                      <a:pt x="1" y="218"/>
                    </a:lnTo>
                    <a:lnTo>
                      <a:pt x="6" y="194"/>
                    </a:lnTo>
                    <a:lnTo>
                      <a:pt x="10" y="171"/>
                    </a:lnTo>
                    <a:lnTo>
                      <a:pt x="20" y="148"/>
                    </a:lnTo>
                    <a:lnTo>
                      <a:pt x="30" y="127"/>
                    </a:lnTo>
                    <a:lnTo>
                      <a:pt x="43" y="107"/>
                    </a:lnTo>
                    <a:lnTo>
                      <a:pt x="56" y="89"/>
                    </a:lnTo>
                    <a:lnTo>
                      <a:pt x="71" y="70"/>
                    </a:lnTo>
                    <a:lnTo>
                      <a:pt x="88" y="55"/>
                    </a:lnTo>
                    <a:lnTo>
                      <a:pt x="108" y="41"/>
                    </a:lnTo>
                    <a:lnTo>
                      <a:pt x="128" y="29"/>
                    </a:lnTo>
                    <a:lnTo>
                      <a:pt x="149" y="18"/>
                    </a:lnTo>
                    <a:lnTo>
                      <a:pt x="171" y="11"/>
                    </a:lnTo>
                    <a:lnTo>
                      <a:pt x="195" y="5"/>
                    </a:lnTo>
                    <a:lnTo>
                      <a:pt x="219" y="2"/>
                    </a:lnTo>
                    <a:lnTo>
                      <a:pt x="244" y="0"/>
                    </a:lnTo>
                    <a:lnTo>
                      <a:pt x="244" y="0"/>
                    </a:lnTo>
                    <a:lnTo>
                      <a:pt x="268" y="2"/>
                    </a:lnTo>
                    <a:lnTo>
                      <a:pt x="293" y="5"/>
                    </a:lnTo>
                    <a:lnTo>
                      <a:pt x="316" y="11"/>
                    </a:lnTo>
                    <a:lnTo>
                      <a:pt x="338" y="18"/>
                    </a:lnTo>
                    <a:lnTo>
                      <a:pt x="360" y="29"/>
                    </a:lnTo>
                    <a:lnTo>
                      <a:pt x="380" y="41"/>
                    </a:lnTo>
                    <a:lnTo>
                      <a:pt x="398" y="55"/>
                    </a:lnTo>
                    <a:lnTo>
                      <a:pt x="416" y="70"/>
                    </a:lnTo>
                    <a:lnTo>
                      <a:pt x="431" y="89"/>
                    </a:lnTo>
                    <a:lnTo>
                      <a:pt x="445" y="107"/>
                    </a:lnTo>
                    <a:lnTo>
                      <a:pt x="457" y="127"/>
                    </a:lnTo>
                    <a:lnTo>
                      <a:pt x="468" y="148"/>
                    </a:lnTo>
                    <a:lnTo>
                      <a:pt x="476" y="171"/>
                    </a:lnTo>
                    <a:lnTo>
                      <a:pt x="482" y="194"/>
                    </a:lnTo>
                    <a:lnTo>
                      <a:pt x="486" y="218"/>
                    </a:lnTo>
                    <a:lnTo>
                      <a:pt x="486" y="243"/>
                    </a:lnTo>
                    <a:lnTo>
                      <a:pt x="486"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sp>
            <p:nvSpPr>
              <p:cNvPr id="89" name="Freeform 8"/>
              <p:cNvSpPr>
                <a:spLocks/>
              </p:cNvSpPr>
              <p:nvPr/>
            </p:nvSpPr>
            <p:spPr bwMode="auto">
              <a:xfrm>
                <a:off x="4362451" y="3341688"/>
                <a:ext cx="922338" cy="1652588"/>
              </a:xfrm>
              <a:custGeom>
                <a:avLst/>
                <a:gdLst>
                  <a:gd name="T0" fmla="*/ 1084 w 1162"/>
                  <a:gd name="T1" fmla="*/ 273 h 2083"/>
                  <a:gd name="T2" fmla="*/ 996 w 1162"/>
                  <a:gd name="T3" fmla="*/ 157 h 2083"/>
                  <a:gd name="T4" fmla="*/ 890 w 1162"/>
                  <a:gd name="T5" fmla="*/ 79 h 2083"/>
                  <a:gd name="T6" fmla="*/ 741 w 1162"/>
                  <a:gd name="T7" fmla="*/ 21 h 2083"/>
                  <a:gd name="T8" fmla="*/ 581 w 1162"/>
                  <a:gd name="T9" fmla="*/ 0 h 2083"/>
                  <a:gd name="T10" fmla="*/ 459 w 1162"/>
                  <a:gd name="T11" fmla="*/ 12 h 2083"/>
                  <a:gd name="T12" fmla="*/ 293 w 1162"/>
                  <a:gd name="T13" fmla="*/ 67 h 2083"/>
                  <a:gd name="T14" fmla="*/ 186 w 1162"/>
                  <a:gd name="T15" fmla="*/ 139 h 2083"/>
                  <a:gd name="T16" fmla="*/ 93 w 1162"/>
                  <a:gd name="T17" fmla="*/ 246 h 2083"/>
                  <a:gd name="T18" fmla="*/ 38 w 1162"/>
                  <a:gd name="T19" fmla="*/ 365 h 2083"/>
                  <a:gd name="T20" fmla="*/ 3 w 1162"/>
                  <a:gd name="T21" fmla="*/ 568 h 2083"/>
                  <a:gd name="T22" fmla="*/ 0 w 1162"/>
                  <a:gd name="T23" fmla="*/ 739 h 2083"/>
                  <a:gd name="T24" fmla="*/ 18 w 1162"/>
                  <a:gd name="T25" fmla="*/ 873 h 2083"/>
                  <a:gd name="T26" fmla="*/ 45 w 1162"/>
                  <a:gd name="T27" fmla="*/ 923 h 2083"/>
                  <a:gd name="T28" fmla="*/ 87 w 1162"/>
                  <a:gd name="T29" fmla="*/ 940 h 2083"/>
                  <a:gd name="T30" fmla="*/ 137 w 1162"/>
                  <a:gd name="T31" fmla="*/ 931 h 2083"/>
                  <a:gd name="T32" fmla="*/ 171 w 1162"/>
                  <a:gd name="T33" fmla="*/ 896 h 2083"/>
                  <a:gd name="T34" fmla="*/ 184 w 1162"/>
                  <a:gd name="T35" fmla="*/ 821 h 2083"/>
                  <a:gd name="T36" fmla="*/ 189 w 1162"/>
                  <a:gd name="T37" fmla="*/ 591 h 2083"/>
                  <a:gd name="T38" fmla="*/ 224 w 1162"/>
                  <a:gd name="T39" fmla="*/ 414 h 2083"/>
                  <a:gd name="T40" fmla="*/ 261 w 1162"/>
                  <a:gd name="T41" fmla="*/ 357 h 2083"/>
                  <a:gd name="T42" fmla="*/ 291 w 1162"/>
                  <a:gd name="T43" fmla="*/ 340 h 2083"/>
                  <a:gd name="T44" fmla="*/ 312 w 1162"/>
                  <a:gd name="T45" fmla="*/ 353 h 2083"/>
                  <a:gd name="T46" fmla="*/ 322 w 1162"/>
                  <a:gd name="T47" fmla="*/ 400 h 2083"/>
                  <a:gd name="T48" fmla="*/ 320 w 1162"/>
                  <a:gd name="T49" fmla="*/ 1985 h 2083"/>
                  <a:gd name="T50" fmla="*/ 332 w 1162"/>
                  <a:gd name="T51" fmla="*/ 2033 h 2083"/>
                  <a:gd name="T52" fmla="*/ 380 w 1162"/>
                  <a:gd name="T53" fmla="*/ 2075 h 2083"/>
                  <a:gd name="T54" fmla="*/ 418 w 1162"/>
                  <a:gd name="T55" fmla="*/ 2083 h 2083"/>
                  <a:gd name="T56" fmla="*/ 463 w 1162"/>
                  <a:gd name="T57" fmla="*/ 2071 h 2083"/>
                  <a:gd name="T58" fmla="*/ 506 w 1162"/>
                  <a:gd name="T59" fmla="*/ 2023 h 2083"/>
                  <a:gd name="T60" fmla="*/ 515 w 1162"/>
                  <a:gd name="T61" fmla="*/ 1985 h 2083"/>
                  <a:gd name="T62" fmla="*/ 521 w 1162"/>
                  <a:gd name="T63" fmla="*/ 1068 h 2083"/>
                  <a:gd name="T64" fmla="*/ 561 w 1162"/>
                  <a:gd name="T65" fmla="*/ 1039 h 2083"/>
                  <a:gd name="T66" fmla="*/ 601 w 1162"/>
                  <a:gd name="T67" fmla="*/ 1039 h 2083"/>
                  <a:gd name="T68" fmla="*/ 640 w 1162"/>
                  <a:gd name="T69" fmla="*/ 1068 h 2083"/>
                  <a:gd name="T70" fmla="*/ 646 w 1162"/>
                  <a:gd name="T71" fmla="*/ 1985 h 2083"/>
                  <a:gd name="T72" fmla="*/ 654 w 1162"/>
                  <a:gd name="T73" fmla="*/ 2023 h 2083"/>
                  <a:gd name="T74" fmla="*/ 698 w 1162"/>
                  <a:gd name="T75" fmla="*/ 2071 h 2083"/>
                  <a:gd name="T76" fmla="*/ 744 w 1162"/>
                  <a:gd name="T77" fmla="*/ 2083 h 2083"/>
                  <a:gd name="T78" fmla="*/ 782 w 1162"/>
                  <a:gd name="T79" fmla="*/ 2075 h 2083"/>
                  <a:gd name="T80" fmla="*/ 829 w 1162"/>
                  <a:gd name="T81" fmla="*/ 2033 h 2083"/>
                  <a:gd name="T82" fmla="*/ 842 w 1162"/>
                  <a:gd name="T83" fmla="*/ 1985 h 2083"/>
                  <a:gd name="T84" fmla="*/ 840 w 1162"/>
                  <a:gd name="T85" fmla="*/ 400 h 2083"/>
                  <a:gd name="T86" fmla="*/ 848 w 1162"/>
                  <a:gd name="T87" fmla="*/ 353 h 2083"/>
                  <a:gd name="T88" fmla="*/ 871 w 1162"/>
                  <a:gd name="T89" fmla="*/ 340 h 2083"/>
                  <a:gd name="T90" fmla="*/ 900 w 1162"/>
                  <a:gd name="T91" fmla="*/ 357 h 2083"/>
                  <a:gd name="T92" fmla="*/ 938 w 1162"/>
                  <a:gd name="T93" fmla="*/ 414 h 2083"/>
                  <a:gd name="T94" fmla="*/ 971 w 1162"/>
                  <a:gd name="T95" fmla="*/ 591 h 2083"/>
                  <a:gd name="T96" fmla="*/ 976 w 1162"/>
                  <a:gd name="T97" fmla="*/ 821 h 2083"/>
                  <a:gd name="T98" fmla="*/ 991 w 1162"/>
                  <a:gd name="T99" fmla="*/ 896 h 2083"/>
                  <a:gd name="T100" fmla="*/ 1025 w 1162"/>
                  <a:gd name="T101" fmla="*/ 931 h 2083"/>
                  <a:gd name="T102" fmla="*/ 1075 w 1162"/>
                  <a:gd name="T103" fmla="*/ 940 h 2083"/>
                  <a:gd name="T104" fmla="*/ 1116 w 1162"/>
                  <a:gd name="T105" fmla="*/ 923 h 2083"/>
                  <a:gd name="T106" fmla="*/ 1144 w 1162"/>
                  <a:gd name="T107" fmla="*/ 873 h 2083"/>
                  <a:gd name="T108" fmla="*/ 1162 w 1162"/>
                  <a:gd name="T109" fmla="*/ 739 h 2083"/>
                  <a:gd name="T110" fmla="*/ 1159 w 1162"/>
                  <a:gd name="T111" fmla="*/ 568 h 2083"/>
                  <a:gd name="T112" fmla="*/ 1124 w 1162"/>
                  <a:gd name="T113" fmla="*/ 365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62" h="2083">
                    <a:moveTo>
                      <a:pt x="1124" y="365"/>
                    </a:moveTo>
                    <a:lnTo>
                      <a:pt x="1124" y="365"/>
                    </a:lnTo>
                    <a:lnTo>
                      <a:pt x="1112" y="333"/>
                    </a:lnTo>
                    <a:lnTo>
                      <a:pt x="1099" y="302"/>
                    </a:lnTo>
                    <a:lnTo>
                      <a:pt x="1084" y="273"/>
                    </a:lnTo>
                    <a:lnTo>
                      <a:pt x="1069" y="246"/>
                    </a:lnTo>
                    <a:lnTo>
                      <a:pt x="1052" y="221"/>
                    </a:lnTo>
                    <a:lnTo>
                      <a:pt x="1034" y="198"/>
                    </a:lnTo>
                    <a:lnTo>
                      <a:pt x="1016" y="177"/>
                    </a:lnTo>
                    <a:lnTo>
                      <a:pt x="996" y="157"/>
                    </a:lnTo>
                    <a:lnTo>
                      <a:pt x="976" y="139"/>
                    </a:lnTo>
                    <a:lnTo>
                      <a:pt x="955" y="122"/>
                    </a:lnTo>
                    <a:lnTo>
                      <a:pt x="933" y="107"/>
                    </a:lnTo>
                    <a:lnTo>
                      <a:pt x="912" y="92"/>
                    </a:lnTo>
                    <a:lnTo>
                      <a:pt x="890" y="79"/>
                    </a:lnTo>
                    <a:lnTo>
                      <a:pt x="869" y="67"/>
                    </a:lnTo>
                    <a:lnTo>
                      <a:pt x="846" y="56"/>
                    </a:lnTo>
                    <a:lnTo>
                      <a:pt x="825" y="47"/>
                    </a:lnTo>
                    <a:lnTo>
                      <a:pt x="782" y="32"/>
                    </a:lnTo>
                    <a:lnTo>
                      <a:pt x="741" y="21"/>
                    </a:lnTo>
                    <a:lnTo>
                      <a:pt x="703" y="12"/>
                    </a:lnTo>
                    <a:lnTo>
                      <a:pt x="668" y="6"/>
                    </a:lnTo>
                    <a:lnTo>
                      <a:pt x="637" y="3"/>
                    </a:lnTo>
                    <a:lnTo>
                      <a:pt x="613" y="0"/>
                    </a:lnTo>
                    <a:lnTo>
                      <a:pt x="581" y="0"/>
                    </a:lnTo>
                    <a:lnTo>
                      <a:pt x="581" y="0"/>
                    </a:lnTo>
                    <a:lnTo>
                      <a:pt x="549" y="0"/>
                    </a:lnTo>
                    <a:lnTo>
                      <a:pt x="524" y="3"/>
                    </a:lnTo>
                    <a:lnTo>
                      <a:pt x="494" y="6"/>
                    </a:lnTo>
                    <a:lnTo>
                      <a:pt x="459" y="12"/>
                    </a:lnTo>
                    <a:lnTo>
                      <a:pt x="419" y="21"/>
                    </a:lnTo>
                    <a:lnTo>
                      <a:pt x="380" y="32"/>
                    </a:lnTo>
                    <a:lnTo>
                      <a:pt x="337" y="47"/>
                    </a:lnTo>
                    <a:lnTo>
                      <a:pt x="314" y="56"/>
                    </a:lnTo>
                    <a:lnTo>
                      <a:pt x="293" y="67"/>
                    </a:lnTo>
                    <a:lnTo>
                      <a:pt x="271" y="79"/>
                    </a:lnTo>
                    <a:lnTo>
                      <a:pt x="248" y="92"/>
                    </a:lnTo>
                    <a:lnTo>
                      <a:pt x="227" y="107"/>
                    </a:lnTo>
                    <a:lnTo>
                      <a:pt x="206" y="122"/>
                    </a:lnTo>
                    <a:lnTo>
                      <a:pt x="186" y="139"/>
                    </a:lnTo>
                    <a:lnTo>
                      <a:pt x="166" y="157"/>
                    </a:lnTo>
                    <a:lnTo>
                      <a:pt x="146" y="177"/>
                    </a:lnTo>
                    <a:lnTo>
                      <a:pt x="128" y="198"/>
                    </a:lnTo>
                    <a:lnTo>
                      <a:pt x="110" y="221"/>
                    </a:lnTo>
                    <a:lnTo>
                      <a:pt x="93" y="246"/>
                    </a:lnTo>
                    <a:lnTo>
                      <a:pt x="77" y="273"/>
                    </a:lnTo>
                    <a:lnTo>
                      <a:pt x="62" y="302"/>
                    </a:lnTo>
                    <a:lnTo>
                      <a:pt x="50" y="333"/>
                    </a:lnTo>
                    <a:lnTo>
                      <a:pt x="38" y="365"/>
                    </a:lnTo>
                    <a:lnTo>
                      <a:pt x="38" y="365"/>
                    </a:lnTo>
                    <a:lnTo>
                      <a:pt x="30" y="389"/>
                    </a:lnTo>
                    <a:lnTo>
                      <a:pt x="24" y="418"/>
                    </a:lnTo>
                    <a:lnTo>
                      <a:pt x="16" y="458"/>
                    </a:lnTo>
                    <a:lnTo>
                      <a:pt x="9" y="508"/>
                    </a:lnTo>
                    <a:lnTo>
                      <a:pt x="3" y="568"/>
                    </a:lnTo>
                    <a:lnTo>
                      <a:pt x="0" y="635"/>
                    </a:lnTo>
                    <a:lnTo>
                      <a:pt x="0" y="671"/>
                    </a:lnTo>
                    <a:lnTo>
                      <a:pt x="0" y="711"/>
                    </a:lnTo>
                    <a:lnTo>
                      <a:pt x="0" y="711"/>
                    </a:lnTo>
                    <a:lnTo>
                      <a:pt x="0" y="739"/>
                    </a:lnTo>
                    <a:lnTo>
                      <a:pt x="1" y="768"/>
                    </a:lnTo>
                    <a:lnTo>
                      <a:pt x="4" y="803"/>
                    </a:lnTo>
                    <a:lnTo>
                      <a:pt x="9" y="839"/>
                    </a:lnTo>
                    <a:lnTo>
                      <a:pt x="13" y="856"/>
                    </a:lnTo>
                    <a:lnTo>
                      <a:pt x="18" y="873"/>
                    </a:lnTo>
                    <a:lnTo>
                      <a:pt x="23" y="888"/>
                    </a:lnTo>
                    <a:lnTo>
                      <a:pt x="30" y="902"/>
                    </a:lnTo>
                    <a:lnTo>
                      <a:pt x="38" y="914"/>
                    </a:lnTo>
                    <a:lnTo>
                      <a:pt x="45" y="923"/>
                    </a:lnTo>
                    <a:lnTo>
                      <a:pt x="45" y="923"/>
                    </a:lnTo>
                    <a:lnTo>
                      <a:pt x="50" y="926"/>
                    </a:lnTo>
                    <a:lnTo>
                      <a:pt x="56" y="931"/>
                    </a:lnTo>
                    <a:lnTo>
                      <a:pt x="64" y="934"/>
                    </a:lnTo>
                    <a:lnTo>
                      <a:pt x="74" y="939"/>
                    </a:lnTo>
                    <a:lnTo>
                      <a:pt x="87" y="940"/>
                    </a:lnTo>
                    <a:lnTo>
                      <a:pt x="102" y="940"/>
                    </a:lnTo>
                    <a:lnTo>
                      <a:pt x="119" y="937"/>
                    </a:lnTo>
                    <a:lnTo>
                      <a:pt x="119" y="937"/>
                    </a:lnTo>
                    <a:lnTo>
                      <a:pt x="128" y="934"/>
                    </a:lnTo>
                    <a:lnTo>
                      <a:pt x="137" y="931"/>
                    </a:lnTo>
                    <a:lnTo>
                      <a:pt x="145" y="926"/>
                    </a:lnTo>
                    <a:lnTo>
                      <a:pt x="151" y="922"/>
                    </a:lnTo>
                    <a:lnTo>
                      <a:pt x="157" y="916"/>
                    </a:lnTo>
                    <a:lnTo>
                      <a:pt x="161" y="910"/>
                    </a:lnTo>
                    <a:lnTo>
                      <a:pt x="171" y="896"/>
                    </a:lnTo>
                    <a:lnTo>
                      <a:pt x="177" y="879"/>
                    </a:lnTo>
                    <a:lnTo>
                      <a:pt x="180" y="861"/>
                    </a:lnTo>
                    <a:lnTo>
                      <a:pt x="183" y="842"/>
                    </a:lnTo>
                    <a:lnTo>
                      <a:pt x="184" y="821"/>
                    </a:lnTo>
                    <a:lnTo>
                      <a:pt x="184" y="821"/>
                    </a:lnTo>
                    <a:lnTo>
                      <a:pt x="184" y="787"/>
                    </a:lnTo>
                    <a:lnTo>
                      <a:pt x="184" y="734"/>
                    </a:lnTo>
                    <a:lnTo>
                      <a:pt x="186" y="665"/>
                    </a:lnTo>
                    <a:lnTo>
                      <a:pt x="187" y="629"/>
                    </a:lnTo>
                    <a:lnTo>
                      <a:pt x="189" y="591"/>
                    </a:lnTo>
                    <a:lnTo>
                      <a:pt x="193" y="552"/>
                    </a:lnTo>
                    <a:lnTo>
                      <a:pt x="198" y="514"/>
                    </a:lnTo>
                    <a:lnTo>
                      <a:pt x="204" y="479"/>
                    </a:lnTo>
                    <a:lnTo>
                      <a:pt x="213" y="446"/>
                    </a:lnTo>
                    <a:lnTo>
                      <a:pt x="224" y="414"/>
                    </a:lnTo>
                    <a:lnTo>
                      <a:pt x="230" y="400"/>
                    </a:lnTo>
                    <a:lnTo>
                      <a:pt x="236" y="388"/>
                    </a:lnTo>
                    <a:lnTo>
                      <a:pt x="244" y="375"/>
                    </a:lnTo>
                    <a:lnTo>
                      <a:pt x="253" y="366"/>
                    </a:lnTo>
                    <a:lnTo>
                      <a:pt x="261" y="357"/>
                    </a:lnTo>
                    <a:lnTo>
                      <a:pt x="271" y="349"/>
                    </a:lnTo>
                    <a:lnTo>
                      <a:pt x="271" y="349"/>
                    </a:lnTo>
                    <a:lnTo>
                      <a:pt x="279" y="345"/>
                    </a:lnTo>
                    <a:lnTo>
                      <a:pt x="286" y="340"/>
                    </a:lnTo>
                    <a:lnTo>
                      <a:pt x="291" y="340"/>
                    </a:lnTo>
                    <a:lnTo>
                      <a:pt x="296" y="340"/>
                    </a:lnTo>
                    <a:lnTo>
                      <a:pt x="300" y="340"/>
                    </a:lnTo>
                    <a:lnTo>
                      <a:pt x="305" y="343"/>
                    </a:lnTo>
                    <a:lnTo>
                      <a:pt x="309" y="346"/>
                    </a:lnTo>
                    <a:lnTo>
                      <a:pt x="312" y="353"/>
                    </a:lnTo>
                    <a:lnTo>
                      <a:pt x="317" y="360"/>
                    </a:lnTo>
                    <a:lnTo>
                      <a:pt x="318" y="371"/>
                    </a:lnTo>
                    <a:lnTo>
                      <a:pt x="320" y="385"/>
                    </a:lnTo>
                    <a:lnTo>
                      <a:pt x="322" y="400"/>
                    </a:lnTo>
                    <a:lnTo>
                      <a:pt x="322" y="400"/>
                    </a:lnTo>
                    <a:lnTo>
                      <a:pt x="320" y="1985"/>
                    </a:lnTo>
                    <a:lnTo>
                      <a:pt x="320" y="1985"/>
                    </a:lnTo>
                    <a:lnTo>
                      <a:pt x="320" y="1985"/>
                    </a:lnTo>
                    <a:lnTo>
                      <a:pt x="320" y="1985"/>
                    </a:lnTo>
                    <a:lnTo>
                      <a:pt x="320" y="1985"/>
                    </a:lnTo>
                    <a:lnTo>
                      <a:pt x="320" y="1996"/>
                    </a:lnTo>
                    <a:lnTo>
                      <a:pt x="322" y="2005"/>
                    </a:lnTo>
                    <a:lnTo>
                      <a:pt x="325" y="2014"/>
                    </a:lnTo>
                    <a:lnTo>
                      <a:pt x="328" y="2023"/>
                    </a:lnTo>
                    <a:lnTo>
                      <a:pt x="332" y="2033"/>
                    </a:lnTo>
                    <a:lnTo>
                      <a:pt x="337" y="2040"/>
                    </a:lnTo>
                    <a:lnTo>
                      <a:pt x="349" y="2054"/>
                    </a:lnTo>
                    <a:lnTo>
                      <a:pt x="363" y="2066"/>
                    </a:lnTo>
                    <a:lnTo>
                      <a:pt x="370" y="2071"/>
                    </a:lnTo>
                    <a:lnTo>
                      <a:pt x="380" y="2075"/>
                    </a:lnTo>
                    <a:lnTo>
                      <a:pt x="389" y="2078"/>
                    </a:lnTo>
                    <a:lnTo>
                      <a:pt x="398" y="2081"/>
                    </a:lnTo>
                    <a:lnTo>
                      <a:pt x="407" y="2083"/>
                    </a:lnTo>
                    <a:lnTo>
                      <a:pt x="418" y="2083"/>
                    </a:lnTo>
                    <a:lnTo>
                      <a:pt x="418" y="2083"/>
                    </a:lnTo>
                    <a:lnTo>
                      <a:pt x="427" y="2083"/>
                    </a:lnTo>
                    <a:lnTo>
                      <a:pt x="437" y="2081"/>
                    </a:lnTo>
                    <a:lnTo>
                      <a:pt x="447" y="2078"/>
                    </a:lnTo>
                    <a:lnTo>
                      <a:pt x="456" y="2075"/>
                    </a:lnTo>
                    <a:lnTo>
                      <a:pt x="463" y="2071"/>
                    </a:lnTo>
                    <a:lnTo>
                      <a:pt x="471" y="2066"/>
                    </a:lnTo>
                    <a:lnTo>
                      <a:pt x="486" y="2054"/>
                    </a:lnTo>
                    <a:lnTo>
                      <a:pt x="498" y="2040"/>
                    </a:lnTo>
                    <a:lnTo>
                      <a:pt x="503" y="2033"/>
                    </a:lnTo>
                    <a:lnTo>
                      <a:pt x="506" y="2023"/>
                    </a:lnTo>
                    <a:lnTo>
                      <a:pt x="511" y="2014"/>
                    </a:lnTo>
                    <a:lnTo>
                      <a:pt x="512" y="2005"/>
                    </a:lnTo>
                    <a:lnTo>
                      <a:pt x="514" y="1996"/>
                    </a:lnTo>
                    <a:lnTo>
                      <a:pt x="515" y="1985"/>
                    </a:lnTo>
                    <a:lnTo>
                      <a:pt x="515" y="1985"/>
                    </a:lnTo>
                    <a:lnTo>
                      <a:pt x="514" y="1984"/>
                    </a:lnTo>
                    <a:lnTo>
                      <a:pt x="517" y="1083"/>
                    </a:lnTo>
                    <a:lnTo>
                      <a:pt x="517" y="1083"/>
                    </a:lnTo>
                    <a:lnTo>
                      <a:pt x="518" y="1076"/>
                    </a:lnTo>
                    <a:lnTo>
                      <a:pt x="521" y="1068"/>
                    </a:lnTo>
                    <a:lnTo>
                      <a:pt x="526" y="1061"/>
                    </a:lnTo>
                    <a:lnTo>
                      <a:pt x="535" y="1053"/>
                    </a:lnTo>
                    <a:lnTo>
                      <a:pt x="546" y="1045"/>
                    </a:lnTo>
                    <a:lnTo>
                      <a:pt x="553" y="1042"/>
                    </a:lnTo>
                    <a:lnTo>
                      <a:pt x="561" y="1039"/>
                    </a:lnTo>
                    <a:lnTo>
                      <a:pt x="570" y="1038"/>
                    </a:lnTo>
                    <a:lnTo>
                      <a:pt x="581" y="1036"/>
                    </a:lnTo>
                    <a:lnTo>
                      <a:pt x="581" y="1036"/>
                    </a:lnTo>
                    <a:lnTo>
                      <a:pt x="592" y="1038"/>
                    </a:lnTo>
                    <a:lnTo>
                      <a:pt x="601" y="1039"/>
                    </a:lnTo>
                    <a:lnTo>
                      <a:pt x="608" y="1042"/>
                    </a:lnTo>
                    <a:lnTo>
                      <a:pt x="616" y="1045"/>
                    </a:lnTo>
                    <a:lnTo>
                      <a:pt x="627" y="1053"/>
                    </a:lnTo>
                    <a:lnTo>
                      <a:pt x="634" y="1061"/>
                    </a:lnTo>
                    <a:lnTo>
                      <a:pt x="640" y="1068"/>
                    </a:lnTo>
                    <a:lnTo>
                      <a:pt x="643" y="1076"/>
                    </a:lnTo>
                    <a:lnTo>
                      <a:pt x="645" y="1083"/>
                    </a:lnTo>
                    <a:lnTo>
                      <a:pt x="646" y="1984"/>
                    </a:lnTo>
                    <a:lnTo>
                      <a:pt x="646" y="1984"/>
                    </a:lnTo>
                    <a:lnTo>
                      <a:pt x="646" y="1985"/>
                    </a:lnTo>
                    <a:lnTo>
                      <a:pt x="646" y="1985"/>
                    </a:lnTo>
                    <a:lnTo>
                      <a:pt x="648" y="1996"/>
                    </a:lnTo>
                    <a:lnTo>
                      <a:pt x="649" y="2005"/>
                    </a:lnTo>
                    <a:lnTo>
                      <a:pt x="651" y="2014"/>
                    </a:lnTo>
                    <a:lnTo>
                      <a:pt x="654" y="2023"/>
                    </a:lnTo>
                    <a:lnTo>
                      <a:pt x="659" y="2033"/>
                    </a:lnTo>
                    <a:lnTo>
                      <a:pt x="663" y="2040"/>
                    </a:lnTo>
                    <a:lnTo>
                      <a:pt x="675" y="2054"/>
                    </a:lnTo>
                    <a:lnTo>
                      <a:pt x="689" y="2066"/>
                    </a:lnTo>
                    <a:lnTo>
                      <a:pt x="698" y="2071"/>
                    </a:lnTo>
                    <a:lnTo>
                      <a:pt x="706" y="2075"/>
                    </a:lnTo>
                    <a:lnTo>
                      <a:pt x="715" y="2078"/>
                    </a:lnTo>
                    <a:lnTo>
                      <a:pt x="724" y="2081"/>
                    </a:lnTo>
                    <a:lnTo>
                      <a:pt x="735" y="2083"/>
                    </a:lnTo>
                    <a:lnTo>
                      <a:pt x="744" y="2083"/>
                    </a:lnTo>
                    <a:lnTo>
                      <a:pt x="744" y="2083"/>
                    </a:lnTo>
                    <a:lnTo>
                      <a:pt x="755" y="2083"/>
                    </a:lnTo>
                    <a:lnTo>
                      <a:pt x="764" y="2081"/>
                    </a:lnTo>
                    <a:lnTo>
                      <a:pt x="773" y="2078"/>
                    </a:lnTo>
                    <a:lnTo>
                      <a:pt x="782" y="2075"/>
                    </a:lnTo>
                    <a:lnTo>
                      <a:pt x="791" y="2071"/>
                    </a:lnTo>
                    <a:lnTo>
                      <a:pt x="799" y="2066"/>
                    </a:lnTo>
                    <a:lnTo>
                      <a:pt x="813" y="2054"/>
                    </a:lnTo>
                    <a:lnTo>
                      <a:pt x="825" y="2040"/>
                    </a:lnTo>
                    <a:lnTo>
                      <a:pt x="829" y="2033"/>
                    </a:lnTo>
                    <a:lnTo>
                      <a:pt x="834" y="2023"/>
                    </a:lnTo>
                    <a:lnTo>
                      <a:pt x="837" y="2014"/>
                    </a:lnTo>
                    <a:lnTo>
                      <a:pt x="840" y="2005"/>
                    </a:lnTo>
                    <a:lnTo>
                      <a:pt x="842" y="1996"/>
                    </a:lnTo>
                    <a:lnTo>
                      <a:pt x="842" y="1985"/>
                    </a:lnTo>
                    <a:lnTo>
                      <a:pt x="842" y="1985"/>
                    </a:lnTo>
                    <a:lnTo>
                      <a:pt x="842" y="1985"/>
                    </a:lnTo>
                    <a:lnTo>
                      <a:pt x="842" y="1985"/>
                    </a:lnTo>
                    <a:lnTo>
                      <a:pt x="842" y="1985"/>
                    </a:lnTo>
                    <a:lnTo>
                      <a:pt x="840" y="400"/>
                    </a:lnTo>
                    <a:lnTo>
                      <a:pt x="840" y="400"/>
                    </a:lnTo>
                    <a:lnTo>
                      <a:pt x="842" y="385"/>
                    </a:lnTo>
                    <a:lnTo>
                      <a:pt x="843" y="371"/>
                    </a:lnTo>
                    <a:lnTo>
                      <a:pt x="845" y="360"/>
                    </a:lnTo>
                    <a:lnTo>
                      <a:pt x="848" y="353"/>
                    </a:lnTo>
                    <a:lnTo>
                      <a:pt x="852" y="346"/>
                    </a:lnTo>
                    <a:lnTo>
                      <a:pt x="857" y="343"/>
                    </a:lnTo>
                    <a:lnTo>
                      <a:pt x="862" y="340"/>
                    </a:lnTo>
                    <a:lnTo>
                      <a:pt x="866" y="340"/>
                    </a:lnTo>
                    <a:lnTo>
                      <a:pt x="871" y="340"/>
                    </a:lnTo>
                    <a:lnTo>
                      <a:pt x="875" y="340"/>
                    </a:lnTo>
                    <a:lnTo>
                      <a:pt x="883" y="345"/>
                    </a:lnTo>
                    <a:lnTo>
                      <a:pt x="890" y="349"/>
                    </a:lnTo>
                    <a:lnTo>
                      <a:pt x="890" y="349"/>
                    </a:lnTo>
                    <a:lnTo>
                      <a:pt x="900" y="357"/>
                    </a:lnTo>
                    <a:lnTo>
                      <a:pt x="909" y="366"/>
                    </a:lnTo>
                    <a:lnTo>
                      <a:pt x="916" y="375"/>
                    </a:lnTo>
                    <a:lnTo>
                      <a:pt x="924" y="388"/>
                    </a:lnTo>
                    <a:lnTo>
                      <a:pt x="932" y="400"/>
                    </a:lnTo>
                    <a:lnTo>
                      <a:pt x="938" y="414"/>
                    </a:lnTo>
                    <a:lnTo>
                      <a:pt x="948" y="446"/>
                    </a:lnTo>
                    <a:lnTo>
                      <a:pt x="956" y="479"/>
                    </a:lnTo>
                    <a:lnTo>
                      <a:pt x="964" y="514"/>
                    </a:lnTo>
                    <a:lnTo>
                      <a:pt x="968" y="552"/>
                    </a:lnTo>
                    <a:lnTo>
                      <a:pt x="971" y="591"/>
                    </a:lnTo>
                    <a:lnTo>
                      <a:pt x="974" y="629"/>
                    </a:lnTo>
                    <a:lnTo>
                      <a:pt x="976" y="665"/>
                    </a:lnTo>
                    <a:lnTo>
                      <a:pt x="977" y="734"/>
                    </a:lnTo>
                    <a:lnTo>
                      <a:pt x="976" y="787"/>
                    </a:lnTo>
                    <a:lnTo>
                      <a:pt x="976" y="821"/>
                    </a:lnTo>
                    <a:lnTo>
                      <a:pt x="976" y="821"/>
                    </a:lnTo>
                    <a:lnTo>
                      <a:pt x="977" y="842"/>
                    </a:lnTo>
                    <a:lnTo>
                      <a:pt x="980" y="861"/>
                    </a:lnTo>
                    <a:lnTo>
                      <a:pt x="985" y="879"/>
                    </a:lnTo>
                    <a:lnTo>
                      <a:pt x="991" y="896"/>
                    </a:lnTo>
                    <a:lnTo>
                      <a:pt x="1000" y="910"/>
                    </a:lnTo>
                    <a:lnTo>
                      <a:pt x="1005" y="916"/>
                    </a:lnTo>
                    <a:lnTo>
                      <a:pt x="1011" y="922"/>
                    </a:lnTo>
                    <a:lnTo>
                      <a:pt x="1017" y="926"/>
                    </a:lnTo>
                    <a:lnTo>
                      <a:pt x="1025" y="931"/>
                    </a:lnTo>
                    <a:lnTo>
                      <a:pt x="1032" y="934"/>
                    </a:lnTo>
                    <a:lnTo>
                      <a:pt x="1041" y="937"/>
                    </a:lnTo>
                    <a:lnTo>
                      <a:pt x="1041" y="937"/>
                    </a:lnTo>
                    <a:lnTo>
                      <a:pt x="1060" y="940"/>
                    </a:lnTo>
                    <a:lnTo>
                      <a:pt x="1075" y="940"/>
                    </a:lnTo>
                    <a:lnTo>
                      <a:pt x="1087" y="939"/>
                    </a:lnTo>
                    <a:lnTo>
                      <a:pt x="1098" y="934"/>
                    </a:lnTo>
                    <a:lnTo>
                      <a:pt x="1106" y="931"/>
                    </a:lnTo>
                    <a:lnTo>
                      <a:pt x="1112" y="926"/>
                    </a:lnTo>
                    <a:lnTo>
                      <a:pt x="1116" y="923"/>
                    </a:lnTo>
                    <a:lnTo>
                      <a:pt x="1116" y="923"/>
                    </a:lnTo>
                    <a:lnTo>
                      <a:pt x="1124" y="914"/>
                    </a:lnTo>
                    <a:lnTo>
                      <a:pt x="1131" y="902"/>
                    </a:lnTo>
                    <a:lnTo>
                      <a:pt x="1138" y="888"/>
                    </a:lnTo>
                    <a:lnTo>
                      <a:pt x="1144" y="873"/>
                    </a:lnTo>
                    <a:lnTo>
                      <a:pt x="1148" y="856"/>
                    </a:lnTo>
                    <a:lnTo>
                      <a:pt x="1151" y="839"/>
                    </a:lnTo>
                    <a:lnTo>
                      <a:pt x="1157" y="803"/>
                    </a:lnTo>
                    <a:lnTo>
                      <a:pt x="1160" y="768"/>
                    </a:lnTo>
                    <a:lnTo>
                      <a:pt x="1162" y="739"/>
                    </a:lnTo>
                    <a:lnTo>
                      <a:pt x="1162" y="711"/>
                    </a:lnTo>
                    <a:lnTo>
                      <a:pt x="1162" y="711"/>
                    </a:lnTo>
                    <a:lnTo>
                      <a:pt x="1162" y="671"/>
                    </a:lnTo>
                    <a:lnTo>
                      <a:pt x="1162" y="635"/>
                    </a:lnTo>
                    <a:lnTo>
                      <a:pt x="1159" y="568"/>
                    </a:lnTo>
                    <a:lnTo>
                      <a:pt x="1153" y="508"/>
                    </a:lnTo>
                    <a:lnTo>
                      <a:pt x="1145" y="458"/>
                    </a:lnTo>
                    <a:lnTo>
                      <a:pt x="1138" y="418"/>
                    </a:lnTo>
                    <a:lnTo>
                      <a:pt x="1130" y="389"/>
                    </a:lnTo>
                    <a:lnTo>
                      <a:pt x="1124" y="365"/>
                    </a:lnTo>
                    <a:lnTo>
                      <a:pt x="1124"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grpSp>
        <p:grpSp>
          <p:nvGrpSpPr>
            <p:cNvPr id="90" name="그룹 463"/>
            <p:cNvGrpSpPr/>
            <p:nvPr/>
          </p:nvGrpSpPr>
          <p:grpSpPr>
            <a:xfrm>
              <a:off x="7654249" y="3223953"/>
              <a:ext cx="181679" cy="417768"/>
              <a:chOff x="4362451" y="2873375"/>
              <a:chExt cx="922338" cy="2120901"/>
            </a:xfrm>
            <a:solidFill>
              <a:srgbClr val="313C4B"/>
            </a:solidFill>
            <a:effectLst/>
          </p:grpSpPr>
          <p:sp>
            <p:nvSpPr>
              <p:cNvPr id="91" name="Freeform 6"/>
              <p:cNvSpPr>
                <a:spLocks/>
              </p:cNvSpPr>
              <p:nvPr/>
            </p:nvSpPr>
            <p:spPr bwMode="auto">
              <a:xfrm>
                <a:off x="4629151" y="2873375"/>
                <a:ext cx="387350" cy="385763"/>
              </a:xfrm>
              <a:custGeom>
                <a:avLst/>
                <a:gdLst>
                  <a:gd name="T0" fmla="*/ 486 w 486"/>
                  <a:gd name="T1" fmla="*/ 243 h 487"/>
                  <a:gd name="T2" fmla="*/ 482 w 486"/>
                  <a:gd name="T3" fmla="*/ 291 h 487"/>
                  <a:gd name="T4" fmla="*/ 468 w 486"/>
                  <a:gd name="T5" fmla="*/ 337 h 487"/>
                  <a:gd name="T6" fmla="*/ 445 w 486"/>
                  <a:gd name="T7" fmla="*/ 380 h 487"/>
                  <a:gd name="T8" fmla="*/ 416 w 486"/>
                  <a:gd name="T9" fmla="*/ 415 h 487"/>
                  <a:gd name="T10" fmla="*/ 380 w 486"/>
                  <a:gd name="T11" fmla="*/ 446 h 487"/>
                  <a:gd name="T12" fmla="*/ 338 w 486"/>
                  <a:gd name="T13" fmla="*/ 467 h 487"/>
                  <a:gd name="T14" fmla="*/ 293 w 486"/>
                  <a:gd name="T15" fmla="*/ 482 h 487"/>
                  <a:gd name="T16" fmla="*/ 244 w 486"/>
                  <a:gd name="T17" fmla="*/ 487 h 487"/>
                  <a:gd name="T18" fmla="*/ 219 w 486"/>
                  <a:gd name="T19" fmla="*/ 485 h 487"/>
                  <a:gd name="T20" fmla="*/ 171 w 486"/>
                  <a:gd name="T21" fmla="*/ 476 h 487"/>
                  <a:gd name="T22" fmla="*/ 128 w 486"/>
                  <a:gd name="T23" fmla="*/ 458 h 487"/>
                  <a:gd name="T24" fmla="*/ 88 w 486"/>
                  <a:gd name="T25" fmla="*/ 430 h 487"/>
                  <a:gd name="T26" fmla="*/ 56 w 486"/>
                  <a:gd name="T27" fmla="*/ 398 h 487"/>
                  <a:gd name="T28" fmla="*/ 30 w 486"/>
                  <a:gd name="T29" fmla="*/ 359 h 487"/>
                  <a:gd name="T30" fmla="*/ 10 w 486"/>
                  <a:gd name="T31" fmla="*/ 316 h 487"/>
                  <a:gd name="T32" fmla="*/ 1 w 486"/>
                  <a:gd name="T33" fmla="*/ 269 h 487"/>
                  <a:gd name="T34" fmla="*/ 0 w 486"/>
                  <a:gd name="T35" fmla="*/ 243 h 487"/>
                  <a:gd name="T36" fmla="*/ 6 w 486"/>
                  <a:gd name="T37" fmla="*/ 194 h 487"/>
                  <a:gd name="T38" fmla="*/ 20 w 486"/>
                  <a:gd name="T39" fmla="*/ 148 h 487"/>
                  <a:gd name="T40" fmla="*/ 43 w 486"/>
                  <a:gd name="T41" fmla="*/ 107 h 487"/>
                  <a:gd name="T42" fmla="*/ 71 w 486"/>
                  <a:gd name="T43" fmla="*/ 70 h 487"/>
                  <a:gd name="T44" fmla="*/ 108 w 486"/>
                  <a:gd name="T45" fmla="*/ 41 h 487"/>
                  <a:gd name="T46" fmla="*/ 149 w 486"/>
                  <a:gd name="T47" fmla="*/ 18 h 487"/>
                  <a:gd name="T48" fmla="*/ 195 w 486"/>
                  <a:gd name="T49" fmla="*/ 5 h 487"/>
                  <a:gd name="T50" fmla="*/ 244 w 486"/>
                  <a:gd name="T51" fmla="*/ 0 h 487"/>
                  <a:gd name="T52" fmla="*/ 268 w 486"/>
                  <a:gd name="T53" fmla="*/ 2 h 487"/>
                  <a:gd name="T54" fmla="*/ 316 w 486"/>
                  <a:gd name="T55" fmla="*/ 11 h 487"/>
                  <a:gd name="T56" fmla="*/ 360 w 486"/>
                  <a:gd name="T57" fmla="*/ 29 h 487"/>
                  <a:gd name="T58" fmla="*/ 398 w 486"/>
                  <a:gd name="T59" fmla="*/ 55 h 487"/>
                  <a:gd name="T60" fmla="*/ 431 w 486"/>
                  <a:gd name="T61" fmla="*/ 89 h 487"/>
                  <a:gd name="T62" fmla="*/ 457 w 486"/>
                  <a:gd name="T63" fmla="*/ 127 h 487"/>
                  <a:gd name="T64" fmla="*/ 476 w 486"/>
                  <a:gd name="T65" fmla="*/ 171 h 487"/>
                  <a:gd name="T66" fmla="*/ 486 w 486"/>
                  <a:gd name="T67" fmla="*/ 218 h 487"/>
                  <a:gd name="T68" fmla="*/ 486 w 486"/>
                  <a:gd name="T69" fmla="*/ 24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7">
                    <a:moveTo>
                      <a:pt x="486" y="243"/>
                    </a:moveTo>
                    <a:lnTo>
                      <a:pt x="486" y="243"/>
                    </a:lnTo>
                    <a:lnTo>
                      <a:pt x="486" y="269"/>
                    </a:lnTo>
                    <a:lnTo>
                      <a:pt x="482" y="291"/>
                    </a:lnTo>
                    <a:lnTo>
                      <a:pt x="476" y="316"/>
                    </a:lnTo>
                    <a:lnTo>
                      <a:pt x="468" y="337"/>
                    </a:lnTo>
                    <a:lnTo>
                      <a:pt x="457" y="359"/>
                    </a:lnTo>
                    <a:lnTo>
                      <a:pt x="445" y="380"/>
                    </a:lnTo>
                    <a:lnTo>
                      <a:pt x="431" y="398"/>
                    </a:lnTo>
                    <a:lnTo>
                      <a:pt x="416" y="415"/>
                    </a:lnTo>
                    <a:lnTo>
                      <a:pt x="398" y="430"/>
                    </a:lnTo>
                    <a:lnTo>
                      <a:pt x="380" y="446"/>
                    </a:lnTo>
                    <a:lnTo>
                      <a:pt x="360" y="458"/>
                    </a:lnTo>
                    <a:lnTo>
                      <a:pt x="338" y="467"/>
                    </a:lnTo>
                    <a:lnTo>
                      <a:pt x="316" y="476"/>
                    </a:lnTo>
                    <a:lnTo>
                      <a:pt x="293" y="482"/>
                    </a:lnTo>
                    <a:lnTo>
                      <a:pt x="268" y="485"/>
                    </a:lnTo>
                    <a:lnTo>
                      <a:pt x="244" y="487"/>
                    </a:lnTo>
                    <a:lnTo>
                      <a:pt x="244" y="487"/>
                    </a:lnTo>
                    <a:lnTo>
                      <a:pt x="219" y="485"/>
                    </a:lnTo>
                    <a:lnTo>
                      <a:pt x="195" y="482"/>
                    </a:lnTo>
                    <a:lnTo>
                      <a:pt x="171" y="476"/>
                    </a:lnTo>
                    <a:lnTo>
                      <a:pt x="149" y="467"/>
                    </a:lnTo>
                    <a:lnTo>
                      <a:pt x="128" y="458"/>
                    </a:lnTo>
                    <a:lnTo>
                      <a:pt x="108" y="446"/>
                    </a:lnTo>
                    <a:lnTo>
                      <a:pt x="88" y="430"/>
                    </a:lnTo>
                    <a:lnTo>
                      <a:pt x="71" y="415"/>
                    </a:lnTo>
                    <a:lnTo>
                      <a:pt x="56" y="398"/>
                    </a:lnTo>
                    <a:lnTo>
                      <a:pt x="43" y="380"/>
                    </a:lnTo>
                    <a:lnTo>
                      <a:pt x="30" y="359"/>
                    </a:lnTo>
                    <a:lnTo>
                      <a:pt x="20" y="337"/>
                    </a:lnTo>
                    <a:lnTo>
                      <a:pt x="10" y="316"/>
                    </a:lnTo>
                    <a:lnTo>
                      <a:pt x="6" y="291"/>
                    </a:lnTo>
                    <a:lnTo>
                      <a:pt x="1" y="269"/>
                    </a:lnTo>
                    <a:lnTo>
                      <a:pt x="0" y="243"/>
                    </a:lnTo>
                    <a:lnTo>
                      <a:pt x="0" y="243"/>
                    </a:lnTo>
                    <a:lnTo>
                      <a:pt x="1" y="218"/>
                    </a:lnTo>
                    <a:lnTo>
                      <a:pt x="6" y="194"/>
                    </a:lnTo>
                    <a:lnTo>
                      <a:pt x="10" y="171"/>
                    </a:lnTo>
                    <a:lnTo>
                      <a:pt x="20" y="148"/>
                    </a:lnTo>
                    <a:lnTo>
                      <a:pt x="30" y="127"/>
                    </a:lnTo>
                    <a:lnTo>
                      <a:pt x="43" y="107"/>
                    </a:lnTo>
                    <a:lnTo>
                      <a:pt x="56" y="89"/>
                    </a:lnTo>
                    <a:lnTo>
                      <a:pt x="71" y="70"/>
                    </a:lnTo>
                    <a:lnTo>
                      <a:pt x="88" y="55"/>
                    </a:lnTo>
                    <a:lnTo>
                      <a:pt x="108" y="41"/>
                    </a:lnTo>
                    <a:lnTo>
                      <a:pt x="128" y="29"/>
                    </a:lnTo>
                    <a:lnTo>
                      <a:pt x="149" y="18"/>
                    </a:lnTo>
                    <a:lnTo>
                      <a:pt x="171" y="11"/>
                    </a:lnTo>
                    <a:lnTo>
                      <a:pt x="195" y="5"/>
                    </a:lnTo>
                    <a:lnTo>
                      <a:pt x="219" y="2"/>
                    </a:lnTo>
                    <a:lnTo>
                      <a:pt x="244" y="0"/>
                    </a:lnTo>
                    <a:lnTo>
                      <a:pt x="244" y="0"/>
                    </a:lnTo>
                    <a:lnTo>
                      <a:pt x="268" y="2"/>
                    </a:lnTo>
                    <a:lnTo>
                      <a:pt x="293" y="5"/>
                    </a:lnTo>
                    <a:lnTo>
                      <a:pt x="316" y="11"/>
                    </a:lnTo>
                    <a:lnTo>
                      <a:pt x="338" y="18"/>
                    </a:lnTo>
                    <a:lnTo>
                      <a:pt x="360" y="29"/>
                    </a:lnTo>
                    <a:lnTo>
                      <a:pt x="380" y="41"/>
                    </a:lnTo>
                    <a:lnTo>
                      <a:pt x="398" y="55"/>
                    </a:lnTo>
                    <a:lnTo>
                      <a:pt x="416" y="70"/>
                    </a:lnTo>
                    <a:lnTo>
                      <a:pt x="431" y="89"/>
                    </a:lnTo>
                    <a:lnTo>
                      <a:pt x="445" y="107"/>
                    </a:lnTo>
                    <a:lnTo>
                      <a:pt x="457" y="127"/>
                    </a:lnTo>
                    <a:lnTo>
                      <a:pt x="468" y="148"/>
                    </a:lnTo>
                    <a:lnTo>
                      <a:pt x="476" y="171"/>
                    </a:lnTo>
                    <a:lnTo>
                      <a:pt x="482" y="194"/>
                    </a:lnTo>
                    <a:lnTo>
                      <a:pt x="486" y="218"/>
                    </a:lnTo>
                    <a:lnTo>
                      <a:pt x="486" y="243"/>
                    </a:lnTo>
                    <a:lnTo>
                      <a:pt x="486"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sp>
            <p:nvSpPr>
              <p:cNvPr id="92" name="Freeform 8"/>
              <p:cNvSpPr>
                <a:spLocks/>
              </p:cNvSpPr>
              <p:nvPr/>
            </p:nvSpPr>
            <p:spPr bwMode="auto">
              <a:xfrm>
                <a:off x="4362451" y="3341688"/>
                <a:ext cx="922338" cy="1652588"/>
              </a:xfrm>
              <a:custGeom>
                <a:avLst/>
                <a:gdLst>
                  <a:gd name="T0" fmla="*/ 1084 w 1162"/>
                  <a:gd name="T1" fmla="*/ 273 h 2083"/>
                  <a:gd name="T2" fmla="*/ 996 w 1162"/>
                  <a:gd name="T3" fmla="*/ 157 h 2083"/>
                  <a:gd name="T4" fmla="*/ 890 w 1162"/>
                  <a:gd name="T5" fmla="*/ 79 h 2083"/>
                  <a:gd name="T6" fmla="*/ 741 w 1162"/>
                  <a:gd name="T7" fmla="*/ 21 h 2083"/>
                  <a:gd name="T8" fmla="*/ 581 w 1162"/>
                  <a:gd name="T9" fmla="*/ 0 h 2083"/>
                  <a:gd name="T10" fmla="*/ 459 w 1162"/>
                  <a:gd name="T11" fmla="*/ 12 h 2083"/>
                  <a:gd name="T12" fmla="*/ 293 w 1162"/>
                  <a:gd name="T13" fmla="*/ 67 h 2083"/>
                  <a:gd name="T14" fmla="*/ 186 w 1162"/>
                  <a:gd name="T15" fmla="*/ 139 h 2083"/>
                  <a:gd name="T16" fmla="*/ 93 w 1162"/>
                  <a:gd name="T17" fmla="*/ 246 h 2083"/>
                  <a:gd name="T18" fmla="*/ 38 w 1162"/>
                  <a:gd name="T19" fmla="*/ 365 h 2083"/>
                  <a:gd name="T20" fmla="*/ 3 w 1162"/>
                  <a:gd name="T21" fmla="*/ 568 h 2083"/>
                  <a:gd name="T22" fmla="*/ 0 w 1162"/>
                  <a:gd name="T23" fmla="*/ 739 h 2083"/>
                  <a:gd name="T24" fmla="*/ 18 w 1162"/>
                  <a:gd name="T25" fmla="*/ 873 h 2083"/>
                  <a:gd name="T26" fmla="*/ 45 w 1162"/>
                  <a:gd name="T27" fmla="*/ 923 h 2083"/>
                  <a:gd name="T28" fmla="*/ 87 w 1162"/>
                  <a:gd name="T29" fmla="*/ 940 h 2083"/>
                  <a:gd name="T30" fmla="*/ 137 w 1162"/>
                  <a:gd name="T31" fmla="*/ 931 h 2083"/>
                  <a:gd name="T32" fmla="*/ 171 w 1162"/>
                  <a:gd name="T33" fmla="*/ 896 h 2083"/>
                  <a:gd name="T34" fmla="*/ 184 w 1162"/>
                  <a:gd name="T35" fmla="*/ 821 h 2083"/>
                  <a:gd name="T36" fmla="*/ 189 w 1162"/>
                  <a:gd name="T37" fmla="*/ 591 h 2083"/>
                  <a:gd name="T38" fmla="*/ 224 w 1162"/>
                  <a:gd name="T39" fmla="*/ 414 h 2083"/>
                  <a:gd name="T40" fmla="*/ 261 w 1162"/>
                  <a:gd name="T41" fmla="*/ 357 h 2083"/>
                  <a:gd name="T42" fmla="*/ 291 w 1162"/>
                  <a:gd name="T43" fmla="*/ 340 h 2083"/>
                  <a:gd name="T44" fmla="*/ 312 w 1162"/>
                  <a:gd name="T45" fmla="*/ 353 h 2083"/>
                  <a:gd name="T46" fmla="*/ 322 w 1162"/>
                  <a:gd name="T47" fmla="*/ 400 h 2083"/>
                  <a:gd name="T48" fmla="*/ 320 w 1162"/>
                  <a:gd name="T49" fmla="*/ 1985 h 2083"/>
                  <a:gd name="T50" fmla="*/ 332 w 1162"/>
                  <a:gd name="T51" fmla="*/ 2033 h 2083"/>
                  <a:gd name="T52" fmla="*/ 380 w 1162"/>
                  <a:gd name="T53" fmla="*/ 2075 h 2083"/>
                  <a:gd name="T54" fmla="*/ 418 w 1162"/>
                  <a:gd name="T55" fmla="*/ 2083 h 2083"/>
                  <a:gd name="T56" fmla="*/ 463 w 1162"/>
                  <a:gd name="T57" fmla="*/ 2071 h 2083"/>
                  <a:gd name="T58" fmla="*/ 506 w 1162"/>
                  <a:gd name="T59" fmla="*/ 2023 h 2083"/>
                  <a:gd name="T60" fmla="*/ 515 w 1162"/>
                  <a:gd name="T61" fmla="*/ 1985 h 2083"/>
                  <a:gd name="T62" fmla="*/ 521 w 1162"/>
                  <a:gd name="T63" fmla="*/ 1068 h 2083"/>
                  <a:gd name="T64" fmla="*/ 561 w 1162"/>
                  <a:gd name="T65" fmla="*/ 1039 h 2083"/>
                  <a:gd name="T66" fmla="*/ 601 w 1162"/>
                  <a:gd name="T67" fmla="*/ 1039 h 2083"/>
                  <a:gd name="T68" fmla="*/ 640 w 1162"/>
                  <a:gd name="T69" fmla="*/ 1068 h 2083"/>
                  <a:gd name="T70" fmla="*/ 646 w 1162"/>
                  <a:gd name="T71" fmla="*/ 1985 h 2083"/>
                  <a:gd name="T72" fmla="*/ 654 w 1162"/>
                  <a:gd name="T73" fmla="*/ 2023 h 2083"/>
                  <a:gd name="T74" fmla="*/ 698 w 1162"/>
                  <a:gd name="T75" fmla="*/ 2071 h 2083"/>
                  <a:gd name="T76" fmla="*/ 744 w 1162"/>
                  <a:gd name="T77" fmla="*/ 2083 h 2083"/>
                  <a:gd name="T78" fmla="*/ 782 w 1162"/>
                  <a:gd name="T79" fmla="*/ 2075 h 2083"/>
                  <a:gd name="T80" fmla="*/ 829 w 1162"/>
                  <a:gd name="T81" fmla="*/ 2033 h 2083"/>
                  <a:gd name="T82" fmla="*/ 842 w 1162"/>
                  <a:gd name="T83" fmla="*/ 1985 h 2083"/>
                  <a:gd name="T84" fmla="*/ 840 w 1162"/>
                  <a:gd name="T85" fmla="*/ 400 h 2083"/>
                  <a:gd name="T86" fmla="*/ 848 w 1162"/>
                  <a:gd name="T87" fmla="*/ 353 h 2083"/>
                  <a:gd name="T88" fmla="*/ 871 w 1162"/>
                  <a:gd name="T89" fmla="*/ 340 h 2083"/>
                  <a:gd name="T90" fmla="*/ 900 w 1162"/>
                  <a:gd name="T91" fmla="*/ 357 h 2083"/>
                  <a:gd name="T92" fmla="*/ 938 w 1162"/>
                  <a:gd name="T93" fmla="*/ 414 h 2083"/>
                  <a:gd name="T94" fmla="*/ 971 w 1162"/>
                  <a:gd name="T95" fmla="*/ 591 h 2083"/>
                  <a:gd name="T96" fmla="*/ 976 w 1162"/>
                  <a:gd name="T97" fmla="*/ 821 h 2083"/>
                  <a:gd name="T98" fmla="*/ 991 w 1162"/>
                  <a:gd name="T99" fmla="*/ 896 h 2083"/>
                  <a:gd name="T100" fmla="*/ 1025 w 1162"/>
                  <a:gd name="T101" fmla="*/ 931 h 2083"/>
                  <a:gd name="T102" fmla="*/ 1075 w 1162"/>
                  <a:gd name="T103" fmla="*/ 940 h 2083"/>
                  <a:gd name="T104" fmla="*/ 1116 w 1162"/>
                  <a:gd name="T105" fmla="*/ 923 h 2083"/>
                  <a:gd name="T106" fmla="*/ 1144 w 1162"/>
                  <a:gd name="T107" fmla="*/ 873 h 2083"/>
                  <a:gd name="T108" fmla="*/ 1162 w 1162"/>
                  <a:gd name="T109" fmla="*/ 739 h 2083"/>
                  <a:gd name="T110" fmla="*/ 1159 w 1162"/>
                  <a:gd name="T111" fmla="*/ 568 h 2083"/>
                  <a:gd name="T112" fmla="*/ 1124 w 1162"/>
                  <a:gd name="T113" fmla="*/ 365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62" h="2083">
                    <a:moveTo>
                      <a:pt x="1124" y="365"/>
                    </a:moveTo>
                    <a:lnTo>
                      <a:pt x="1124" y="365"/>
                    </a:lnTo>
                    <a:lnTo>
                      <a:pt x="1112" y="333"/>
                    </a:lnTo>
                    <a:lnTo>
                      <a:pt x="1099" y="302"/>
                    </a:lnTo>
                    <a:lnTo>
                      <a:pt x="1084" y="273"/>
                    </a:lnTo>
                    <a:lnTo>
                      <a:pt x="1069" y="246"/>
                    </a:lnTo>
                    <a:lnTo>
                      <a:pt x="1052" y="221"/>
                    </a:lnTo>
                    <a:lnTo>
                      <a:pt x="1034" y="198"/>
                    </a:lnTo>
                    <a:lnTo>
                      <a:pt x="1016" y="177"/>
                    </a:lnTo>
                    <a:lnTo>
                      <a:pt x="996" y="157"/>
                    </a:lnTo>
                    <a:lnTo>
                      <a:pt x="976" y="139"/>
                    </a:lnTo>
                    <a:lnTo>
                      <a:pt x="955" y="122"/>
                    </a:lnTo>
                    <a:lnTo>
                      <a:pt x="933" y="107"/>
                    </a:lnTo>
                    <a:lnTo>
                      <a:pt x="912" y="92"/>
                    </a:lnTo>
                    <a:lnTo>
                      <a:pt x="890" y="79"/>
                    </a:lnTo>
                    <a:lnTo>
                      <a:pt x="869" y="67"/>
                    </a:lnTo>
                    <a:lnTo>
                      <a:pt x="846" y="56"/>
                    </a:lnTo>
                    <a:lnTo>
                      <a:pt x="825" y="47"/>
                    </a:lnTo>
                    <a:lnTo>
                      <a:pt x="782" y="32"/>
                    </a:lnTo>
                    <a:lnTo>
                      <a:pt x="741" y="21"/>
                    </a:lnTo>
                    <a:lnTo>
                      <a:pt x="703" y="12"/>
                    </a:lnTo>
                    <a:lnTo>
                      <a:pt x="668" y="6"/>
                    </a:lnTo>
                    <a:lnTo>
                      <a:pt x="637" y="3"/>
                    </a:lnTo>
                    <a:lnTo>
                      <a:pt x="613" y="0"/>
                    </a:lnTo>
                    <a:lnTo>
                      <a:pt x="581" y="0"/>
                    </a:lnTo>
                    <a:lnTo>
                      <a:pt x="581" y="0"/>
                    </a:lnTo>
                    <a:lnTo>
                      <a:pt x="549" y="0"/>
                    </a:lnTo>
                    <a:lnTo>
                      <a:pt x="524" y="3"/>
                    </a:lnTo>
                    <a:lnTo>
                      <a:pt x="494" y="6"/>
                    </a:lnTo>
                    <a:lnTo>
                      <a:pt x="459" y="12"/>
                    </a:lnTo>
                    <a:lnTo>
                      <a:pt x="419" y="21"/>
                    </a:lnTo>
                    <a:lnTo>
                      <a:pt x="380" y="32"/>
                    </a:lnTo>
                    <a:lnTo>
                      <a:pt x="337" y="47"/>
                    </a:lnTo>
                    <a:lnTo>
                      <a:pt x="314" y="56"/>
                    </a:lnTo>
                    <a:lnTo>
                      <a:pt x="293" y="67"/>
                    </a:lnTo>
                    <a:lnTo>
                      <a:pt x="271" y="79"/>
                    </a:lnTo>
                    <a:lnTo>
                      <a:pt x="248" y="92"/>
                    </a:lnTo>
                    <a:lnTo>
                      <a:pt x="227" y="107"/>
                    </a:lnTo>
                    <a:lnTo>
                      <a:pt x="206" y="122"/>
                    </a:lnTo>
                    <a:lnTo>
                      <a:pt x="186" y="139"/>
                    </a:lnTo>
                    <a:lnTo>
                      <a:pt x="166" y="157"/>
                    </a:lnTo>
                    <a:lnTo>
                      <a:pt x="146" y="177"/>
                    </a:lnTo>
                    <a:lnTo>
                      <a:pt x="128" y="198"/>
                    </a:lnTo>
                    <a:lnTo>
                      <a:pt x="110" y="221"/>
                    </a:lnTo>
                    <a:lnTo>
                      <a:pt x="93" y="246"/>
                    </a:lnTo>
                    <a:lnTo>
                      <a:pt x="77" y="273"/>
                    </a:lnTo>
                    <a:lnTo>
                      <a:pt x="62" y="302"/>
                    </a:lnTo>
                    <a:lnTo>
                      <a:pt x="50" y="333"/>
                    </a:lnTo>
                    <a:lnTo>
                      <a:pt x="38" y="365"/>
                    </a:lnTo>
                    <a:lnTo>
                      <a:pt x="38" y="365"/>
                    </a:lnTo>
                    <a:lnTo>
                      <a:pt x="30" y="389"/>
                    </a:lnTo>
                    <a:lnTo>
                      <a:pt x="24" y="418"/>
                    </a:lnTo>
                    <a:lnTo>
                      <a:pt x="16" y="458"/>
                    </a:lnTo>
                    <a:lnTo>
                      <a:pt x="9" y="508"/>
                    </a:lnTo>
                    <a:lnTo>
                      <a:pt x="3" y="568"/>
                    </a:lnTo>
                    <a:lnTo>
                      <a:pt x="0" y="635"/>
                    </a:lnTo>
                    <a:lnTo>
                      <a:pt x="0" y="671"/>
                    </a:lnTo>
                    <a:lnTo>
                      <a:pt x="0" y="711"/>
                    </a:lnTo>
                    <a:lnTo>
                      <a:pt x="0" y="711"/>
                    </a:lnTo>
                    <a:lnTo>
                      <a:pt x="0" y="739"/>
                    </a:lnTo>
                    <a:lnTo>
                      <a:pt x="1" y="768"/>
                    </a:lnTo>
                    <a:lnTo>
                      <a:pt x="4" y="803"/>
                    </a:lnTo>
                    <a:lnTo>
                      <a:pt x="9" y="839"/>
                    </a:lnTo>
                    <a:lnTo>
                      <a:pt x="13" y="856"/>
                    </a:lnTo>
                    <a:lnTo>
                      <a:pt x="18" y="873"/>
                    </a:lnTo>
                    <a:lnTo>
                      <a:pt x="23" y="888"/>
                    </a:lnTo>
                    <a:lnTo>
                      <a:pt x="30" y="902"/>
                    </a:lnTo>
                    <a:lnTo>
                      <a:pt x="38" y="914"/>
                    </a:lnTo>
                    <a:lnTo>
                      <a:pt x="45" y="923"/>
                    </a:lnTo>
                    <a:lnTo>
                      <a:pt x="45" y="923"/>
                    </a:lnTo>
                    <a:lnTo>
                      <a:pt x="50" y="926"/>
                    </a:lnTo>
                    <a:lnTo>
                      <a:pt x="56" y="931"/>
                    </a:lnTo>
                    <a:lnTo>
                      <a:pt x="64" y="934"/>
                    </a:lnTo>
                    <a:lnTo>
                      <a:pt x="74" y="939"/>
                    </a:lnTo>
                    <a:lnTo>
                      <a:pt x="87" y="940"/>
                    </a:lnTo>
                    <a:lnTo>
                      <a:pt x="102" y="940"/>
                    </a:lnTo>
                    <a:lnTo>
                      <a:pt x="119" y="937"/>
                    </a:lnTo>
                    <a:lnTo>
                      <a:pt x="119" y="937"/>
                    </a:lnTo>
                    <a:lnTo>
                      <a:pt x="128" y="934"/>
                    </a:lnTo>
                    <a:lnTo>
                      <a:pt x="137" y="931"/>
                    </a:lnTo>
                    <a:lnTo>
                      <a:pt x="145" y="926"/>
                    </a:lnTo>
                    <a:lnTo>
                      <a:pt x="151" y="922"/>
                    </a:lnTo>
                    <a:lnTo>
                      <a:pt x="157" y="916"/>
                    </a:lnTo>
                    <a:lnTo>
                      <a:pt x="161" y="910"/>
                    </a:lnTo>
                    <a:lnTo>
                      <a:pt x="171" y="896"/>
                    </a:lnTo>
                    <a:lnTo>
                      <a:pt x="177" y="879"/>
                    </a:lnTo>
                    <a:lnTo>
                      <a:pt x="180" y="861"/>
                    </a:lnTo>
                    <a:lnTo>
                      <a:pt x="183" y="842"/>
                    </a:lnTo>
                    <a:lnTo>
                      <a:pt x="184" y="821"/>
                    </a:lnTo>
                    <a:lnTo>
                      <a:pt x="184" y="821"/>
                    </a:lnTo>
                    <a:lnTo>
                      <a:pt x="184" y="787"/>
                    </a:lnTo>
                    <a:lnTo>
                      <a:pt x="184" y="734"/>
                    </a:lnTo>
                    <a:lnTo>
                      <a:pt x="186" y="665"/>
                    </a:lnTo>
                    <a:lnTo>
                      <a:pt x="187" y="629"/>
                    </a:lnTo>
                    <a:lnTo>
                      <a:pt x="189" y="591"/>
                    </a:lnTo>
                    <a:lnTo>
                      <a:pt x="193" y="552"/>
                    </a:lnTo>
                    <a:lnTo>
                      <a:pt x="198" y="514"/>
                    </a:lnTo>
                    <a:lnTo>
                      <a:pt x="204" y="479"/>
                    </a:lnTo>
                    <a:lnTo>
                      <a:pt x="213" y="446"/>
                    </a:lnTo>
                    <a:lnTo>
                      <a:pt x="224" y="414"/>
                    </a:lnTo>
                    <a:lnTo>
                      <a:pt x="230" y="400"/>
                    </a:lnTo>
                    <a:lnTo>
                      <a:pt x="236" y="388"/>
                    </a:lnTo>
                    <a:lnTo>
                      <a:pt x="244" y="375"/>
                    </a:lnTo>
                    <a:lnTo>
                      <a:pt x="253" y="366"/>
                    </a:lnTo>
                    <a:lnTo>
                      <a:pt x="261" y="357"/>
                    </a:lnTo>
                    <a:lnTo>
                      <a:pt x="271" y="349"/>
                    </a:lnTo>
                    <a:lnTo>
                      <a:pt x="271" y="349"/>
                    </a:lnTo>
                    <a:lnTo>
                      <a:pt x="279" y="345"/>
                    </a:lnTo>
                    <a:lnTo>
                      <a:pt x="286" y="340"/>
                    </a:lnTo>
                    <a:lnTo>
                      <a:pt x="291" y="340"/>
                    </a:lnTo>
                    <a:lnTo>
                      <a:pt x="296" y="340"/>
                    </a:lnTo>
                    <a:lnTo>
                      <a:pt x="300" y="340"/>
                    </a:lnTo>
                    <a:lnTo>
                      <a:pt x="305" y="343"/>
                    </a:lnTo>
                    <a:lnTo>
                      <a:pt x="309" y="346"/>
                    </a:lnTo>
                    <a:lnTo>
                      <a:pt x="312" y="353"/>
                    </a:lnTo>
                    <a:lnTo>
                      <a:pt x="317" y="360"/>
                    </a:lnTo>
                    <a:lnTo>
                      <a:pt x="318" y="371"/>
                    </a:lnTo>
                    <a:lnTo>
                      <a:pt x="320" y="385"/>
                    </a:lnTo>
                    <a:lnTo>
                      <a:pt x="322" y="400"/>
                    </a:lnTo>
                    <a:lnTo>
                      <a:pt x="322" y="400"/>
                    </a:lnTo>
                    <a:lnTo>
                      <a:pt x="320" y="1985"/>
                    </a:lnTo>
                    <a:lnTo>
                      <a:pt x="320" y="1985"/>
                    </a:lnTo>
                    <a:lnTo>
                      <a:pt x="320" y="1985"/>
                    </a:lnTo>
                    <a:lnTo>
                      <a:pt x="320" y="1985"/>
                    </a:lnTo>
                    <a:lnTo>
                      <a:pt x="320" y="1985"/>
                    </a:lnTo>
                    <a:lnTo>
                      <a:pt x="320" y="1996"/>
                    </a:lnTo>
                    <a:lnTo>
                      <a:pt x="322" y="2005"/>
                    </a:lnTo>
                    <a:lnTo>
                      <a:pt x="325" y="2014"/>
                    </a:lnTo>
                    <a:lnTo>
                      <a:pt x="328" y="2023"/>
                    </a:lnTo>
                    <a:lnTo>
                      <a:pt x="332" y="2033"/>
                    </a:lnTo>
                    <a:lnTo>
                      <a:pt x="337" y="2040"/>
                    </a:lnTo>
                    <a:lnTo>
                      <a:pt x="349" y="2054"/>
                    </a:lnTo>
                    <a:lnTo>
                      <a:pt x="363" y="2066"/>
                    </a:lnTo>
                    <a:lnTo>
                      <a:pt x="370" y="2071"/>
                    </a:lnTo>
                    <a:lnTo>
                      <a:pt x="380" y="2075"/>
                    </a:lnTo>
                    <a:lnTo>
                      <a:pt x="389" y="2078"/>
                    </a:lnTo>
                    <a:lnTo>
                      <a:pt x="398" y="2081"/>
                    </a:lnTo>
                    <a:lnTo>
                      <a:pt x="407" y="2083"/>
                    </a:lnTo>
                    <a:lnTo>
                      <a:pt x="418" y="2083"/>
                    </a:lnTo>
                    <a:lnTo>
                      <a:pt x="418" y="2083"/>
                    </a:lnTo>
                    <a:lnTo>
                      <a:pt x="427" y="2083"/>
                    </a:lnTo>
                    <a:lnTo>
                      <a:pt x="437" y="2081"/>
                    </a:lnTo>
                    <a:lnTo>
                      <a:pt x="447" y="2078"/>
                    </a:lnTo>
                    <a:lnTo>
                      <a:pt x="456" y="2075"/>
                    </a:lnTo>
                    <a:lnTo>
                      <a:pt x="463" y="2071"/>
                    </a:lnTo>
                    <a:lnTo>
                      <a:pt x="471" y="2066"/>
                    </a:lnTo>
                    <a:lnTo>
                      <a:pt x="486" y="2054"/>
                    </a:lnTo>
                    <a:lnTo>
                      <a:pt x="498" y="2040"/>
                    </a:lnTo>
                    <a:lnTo>
                      <a:pt x="503" y="2033"/>
                    </a:lnTo>
                    <a:lnTo>
                      <a:pt x="506" y="2023"/>
                    </a:lnTo>
                    <a:lnTo>
                      <a:pt x="511" y="2014"/>
                    </a:lnTo>
                    <a:lnTo>
                      <a:pt x="512" y="2005"/>
                    </a:lnTo>
                    <a:lnTo>
                      <a:pt x="514" y="1996"/>
                    </a:lnTo>
                    <a:lnTo>
                      <a:pt x="515" y="1985"/>
                    </a:lnTo>
                    <a:lnTo>
                      <a:pt x="515" y="1985"/>
                    </a:lnTo>
                    <a:lnTo>
                      <a:pt x="514" y="1984"/>
                    </a:lnTo>
                    <a:lnTo>
                      <a:pt x="517" y="1083"/>
                    </a:lnTo>
                    <a:lnTo>
                      <a:pt x="517" y="1083"/>
                    </a:lnTo>
                    <a:lnTo>
                      <a:pt x="518" y="1076"/>
                    </a:lnTo>
                    <a:lnTo>
                      <a:pt x="521" y="1068"/>
                    </a:lnTo>
                    <a:lnTo>
                      <a:pt x="526" y="1061"/>
                    </a:lnTo>
                    <a:lnTo>
                      <a:pt x="535" y="1053"/>
                    </a:lnTo>
                    <a:lnTo>
                      <a:pt x="546" y="1045"/>
                    </a:lnTo>
                    <a:lnTo>
                      <a:pt x="553" y="1042"/>
                    </a:lnTo>
                    <a:lnTo>
                      <a:pt x="561" y="1039"/>
                    </a:lnTo>
                    <a:lnTo>
                      <a:pt x="570" y="1038"/>
                    </a:lnTo>
                    <a:lnTo>
                      <a:pt x="581" y="1036"/>
                    </a:lnTo>
                    <a:lnTo>
                      <a:pt x="581" y="1036"/>
                    </a:lnTo>
                    <a:lnTo>
                      <a:pt x="592" y="1038"/>
                    </a:lnTo>
                    <a:lnTo>
                      <a:pt x="601" y="1039"/>
                    </a:lnTo>
                    <a:lnTo>
                      <a:pt x="608" y="1042"/>
                    </a:lnTo>
                    <a:lnTo>
                      <a:pt x="616" y="1045"/>
                    </a:lnTo>
                    <a:lnTo>
                      <a:pt x="627" y="1053"/>
                    </a:lnTo>
                    <a:lnTo>
                      <a:pt x="634" y="1061"/>
                    </a:lnTo>
                    <a:lnTo>
                      <a:pt x="640" y="1068"/>
                    </a:lnTo>
                    <a:lnTo>
                      <a:pt x="643" y="1076"/>
                    </a:lnTo>
                    <a:lnTo>
                      <a:pt x="645" y="1083"/>
                    </a:lnTo>
                    <a:lnTo>
                      <a:pt x="646" y="1984"/>
                    </a:lnTo>
                    <a:lnTo>
                      <a:pt x="646" y="1984"/>
                    </a:lnTo>
                    <a:lnTo>
                      <a:pt x="646" y="1985"/>
                    </a:lnTo>
                    <a:lnTo>
                      <a:pt x="646" y="1985"/>
                    </a:lnTo>
                    <a:lnTo>
                      <a:pt x="648" y="1996"/>
                    </a:lnTo>
                    <a:lnTo>
                      <a:pt x="649" y="2005"/>
                    </a:lnTo>
                    <a:lnTo>
                      <a:pt x="651" y="2014"/>
                    </a:lnTo>
                    <a:lnTo>
                      <a:pt x="654" y="2023"/>
                    </a:lnTo>
                    <a:lnTo>
                      <a:pt x="659" y="2033"/>
                    </a:lnTo>
                    <a:lnTo>
                      <a:pt x="663" y="2040"/>
                    </a:lnTo>
                    <a:lnTo>
                      <a:pt x="675" y="2054"/>
                    </a:lnTo>
                    <a:lnTo>
                      <a:pt x="689" y="2066"/>
                    </a:lnTo>
                    <a:lnTo>
                      <a:pt x="698" y="2071"/>
                    </a:lnTo>
                    <a:lnTo>
                      <a:pt x="706" y="2075"/>
                    </a:lnTo>
                    <a:lnTo>
                      <a:pt x="715" y="2078"/>
                    </a:lnTo>
                    <a:lnTo>
                      <a:pt x="724" y="2081"/>
                    </a:lnTo>
                    <a:lnTo>
                      <a:pt x="735" y="2083"/>
                    </a:lnTo>
                    <a:lnTo>
                      <a:pt x="744" y="2083"/>
                    </a:lnTo>
                    <a:lnTo>
                      <a:pt x="744" y="2083"/>
                    </a:lnTo>
                    <a:lnTo>
                      <a:pt x="755" y="2083"/>
                    </a:lnTo>
                    <a:lnTo>
                      <a:pt x="764" y="2081"/>
                    </a:lnTo>
                    <a:lnTo>
                      <a:pt x="773" y="2078"/>
                    </a:lnTo>
                    <a:lnTo>
                      <a:pt x="782" y="2075"/>
                    </a:lnTo>
                    <a:lnTo>
                      <a:pt x="791" y="2071"/>
                    </a:lnTo>
                    <a:lnTo>
                      <a:pt x="799" y="2066"/>
                    </a:lnTo>
                    <a:lnTo>
                      <a:pt x="813" y="2054"/>
                    </a:lnTo>
                    <a:lnTo>
                      <a:pt x="825" y="2040"/>
                    </a:lnTo>
                    <a:lnTo>
                      <a:pt x="829" y="2033"/>
                    </a:lnTo>
                    <a:lnTo>
                      <a:pt x="834" y="2023"/>
                    </a:lnTo>
                    <a:lnTo>
                      <a:pt x="837" y="2014"/>
                    </a:lnTo>
                    <a:lnTo>
                      <a:pt x="840" y="2005"/>
                    </a:lnTo>
                    <a:lnTo>
                      <a:pt x="842" y="1996"/>
                    </a:lnTo>
                    <a:lnTo>
                      <a:pt x="842" y="1985"/>
                    </a:lnTo>
                    <a:lnTo>
                      <a:pt x="842" y="1985"/>
                    </a:lnTo>
                    <a:lnTo>
                      <a:pt x="842" y="1985"/>
                    </a:lnTo>
                    <a:lnTo>
                      <a:pt x="842" y="1985"/>
                    </a:lnTo>
                    <a:lnTo>
                      <a:pt x="842" y="1985"/>
                    </a:lnTo>
                    <a:lnTo>
                      <a:pt x="840" y="400"/>
                    </a:lnTo>
                    <a:lnTo>
                      <a:pt x="840" y="400"/>
                    </a:lnTo>
                    <a:lnTo>
                      <a:pt x="842" y="385"/>
                    </a:lnTo>
                    <a:lnTo>
                      <a:pt x="843" y="371"/>
                    </a:lnTo>
                    <a:lnTo>
                      <a:pt x="845" y="360"/>
                    </a:lnTo>
                    <a:lnTo>
                      <a:pt x="848" y="353"/>
                    </a:lnTo>
                    <a:lnTo>
                      <a:pt x="852" y="346"/>
                    </a:lnTo>
                    <a:lnTo>
                      <a:pt x="857" y="343"/>
                    </a:lnTo>
                    <a:lnTo>
                      <a:pt x="862" y="340"/>
                    </a:lnTo>
                    <a:lnTo>
                      <a:pt x="866" y="340"/>
                    </a:lnTo>
                    <a:lnTo>
                      <a:pt x="871" y="340"/>
                    </a:lnTo>
                    <a:lnTo>
                      <a:pt x="875" y="340"/>
                    </a:lnTo>
                    <a:lnTo>
                      <a:pt x="883" y="345"/>
                    </a:lnTo>
                    <a:lnTo>
                      <a:pt x="890" y="349"/>
                    </a:lnTo>
                    <a:lnTo>
                      <a:pt x="890" y="349"/>
                    </a:lnTo>
                    <a:lnTo>
                      <a:pt x="900" y="357"/>
                    </a:lnTo>
                    <a:lnTo>
                      <a:pt x="909" y="366"/>
                    </a:lnTo>
                    <a:lnTo>
                      <a:pt x="916" y="375"/>
                    </a:lnTo>
                    <a:lnTo>
                      <a:pt x="924" y="388"/>
                    </a:lnTo>
                    <a:lnTo>
                      <a:pt x="932" y="400"/>
                    </a:lnTo>
                    <a:lnTo>
                      <a:pt x="938" y="414"/>
                    </a:lnTo>
                    <a:lnTo>
                      <a:pt x="948" y="446"/>
                    </a:lnTo>
                    <a:lnTo>
                      <a:pt x="956" y="479"/>
                    </a:lnTo>
                    <a:lnTo>
                      <a:pt x="964" y="514"/>
                    </a:lnTo>
                    <a:lnTo>
                      <a:pt x="968" y="552"/>
                    </a:lnTo>
                    <a:lnTo>
                      <a:pt x="971" y="591"/>
                    </a:lnTo>
                    <a:lnTo>
                      <a:pt x="974" y="629"/>
                    </a:lnTo>
                    <a:lnTo>
                      <a:pt x="976" y="665"/>
                    </a:lnTo>
                    <a:lnTo>
                      <a:pt x="977" y="734"/>
                    </a:lnTo>
                    <a:lnTo>
                      <a:pt x="976" y="787"/>
                    </a:lnTo>
                    <a:lnTo>
                      <a:pt x="976" y="821"/>
                    </a:lnTo>
                    <a:lnTo>
                      <a:pt x="976" y="821"/>
                    </a:lnTo>
                    <a:lnTo>
                      <a:pt x="977" y="842"/>
                    </a:lnTo>
                    <a:lnTo>
                      <a:pt x="980" y="861"/>
                    </a:lnTo>
                    <a:lnTo>
                      <a:pt x="985" y="879"/>
                    </a:lnTo>
                    <a:lnTo>
                      <a:pt x="991" y="896"/>
                    </a:lnTo>
                    <a:lnTo>
                      <a:pt x="1000" y="910"/>
                    </a:lnTo>
                    <a:lnTo>
                      <a:pt x="1005" y="916"/>
                    </a:lnTo>
                    <a:lnTo>
                      <a:pt x="1011" y="922"/>
                    </a:lnTo>
                    <a:lnTo>
                      <a:pt x="1017" y="926"/>
                    </a:lnTo>
                    <a:lnTo>
                      <a:pt x="1025" y="931"/>
                    </a:lnTo>
                    <a:lnTo>
                      <a:pt x="1032" y="934"/>
                    </a:lnTo>
                    <a:lnTo>
                      <a:pt x="1041" y="937"/>
                    </a:lnTo>
                    <a:lnTo>
                      <a:pt x="1041" y="937"/>
                    </a:lnTo>
                    <a:lnTo>
                      <a:pt x="1060" y="940"/>
                    </a:lnTo>
                    <a:lnTo>
                      <a:pt x="1075" y="940"/>
                    </a:lnTo>
                    <a:lnTo>
                      <a:pt x="1087" y="939"/>
                    </a:lnTo>
                    <a:lnTo>
                      <a:pt x="1098" y="934"/>
                    </a:lnTo>
                    <a:lnTo>
                      <a:pt x="1106" y="931"/>
                    </a:lnTo>
                    <a:lnTo>
                      <a:pt x="1112" y="926"/>
                    </a:lnTo>
                    <a:lnTo>
                      <a:pt x="1116" y="923"/>
                    </a:lnTo>
                    <a:lnTo>
                      <a:pt x="1116" y="923"/>
                    </a:lnTo>
                    <a:lnTo>
                      <a:pt x="1124" y="914"/>
                    </a:lnTo>
                    <a:lnTo>
                      <a:pt x="1131" y="902"/>
                    </a:lnTo>
                    <a:lnTo>
                      <a:pt x="1138" y="888"/>
                    </a:lnTo>
                    <a:lnTo>
                      <a:pt x="1144" y="873"/>
                    </a:lnTo>
                    <a:lnTo>
                      <a:pt x="1148" y="856"/>
                    </a:lnTo>
                    <a:lnTo>
                      <a:pt x="1151" y="839"/>
                    </a:lnTo>
                    <a:lnTo>
                      <a:pt x="1157" y="803"/>
                    </a:lnTo>
                    <a:lnTo>
                      <a:pt x="1160" y="768"/>
                    </a:lnTo>
                    <a:lnTo>
                      <a:pt x="1162" y="739"/>
                    </a:lnTo>
                    <a:lnTo>
                      <a:pt x="1162" y="711"/>
                    </a:lnTo>
                    <a:lnTo>
                      <a:pt x="1162" y="711"/>
                    </a:lnTo>
                    <a:lnTo>
                      <a:pt x="1162" y="671"/>
                    </a:lnTo>
                    <a:lnTo>
                      <a:pt x="1162" y="635"/>
                    </a:lnTo>
                    <a:lnTo>
                      <a:pt x="1159" y="568"/>
                    </a:lnTo>
                    <a:lnTo>
                      <a:pt x="1153" y="508"/>
                    </a:lnTo>
                    <a:lnTo>
                      <a:pt x="1145" y="458"/>
                    </a:lnTo>
                    <a:lnTo>
                      <a:pt x="1138" y="418"/>
                    </a:lnTo>
                    <a:lnTo>
                      <a:pt x="1130" y="389"/>
                    </a:lnTo>
                    <a:lnTo>
                      <a:pt x="1124" y="365"/>
                    </a:lnTo>
                    <a:lnTo>
                      <a:pt x="1124"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grpSp>
        <p:grpSp>
          <p:nvGrpSpPr>
            <p:cNvPr id="93" name="그룹 464"/>
            <p:cNvGrpSpPr/>
            <p:nvPr/>
          </p:nvGrpSpPr>
          <p:grpSpPr>
            <a:xfrm>
              <a:off x="7867609" y="3223953"/>
              <a:ext cx="181679" cy="417768"/>
              <a:chOff x="4362451" y="2873375"/>
              <a:chExt cx="922338" cy="2120901"/>
            </a:xfrm>
            <a:solidFill>
              <a:srgbClr val="313C4B"/>
            </a:solidFill>
            <a:effectLst/>
          </p:grpSpPr>
          <p:sp>
            <p:nvSpPr>
              <p:cNvPr id="94" name="Freeform 6"/>
              <p:cNvSpPr>
                <a:spLocks/>
              </p:cNvSpPr>
              <p:nvPr/>
            </p:nvSpPr>
            <p:spPr bwMode="auto">
              <a:xfrm>
                <a:off x="4629151" y="2873375"/>
                <a:ext cx="387350" cy="385763"/>
              </a:xfrm>
              <a:custGeom>
                <a:avLst/>
                <a:gdLst>
                  <a:gd name="T0" fmla="*/ 486 w 486"/>
                  <a:gd name="T1" fmla="*/ 243 h 487"/>
                  <a:gd name="T2" fmla="*/ 482 w 486"/>
                  <a:gd name="T3" fmla="*/ 291 h 487"/>
                  <a:gd name="T4" fmla="*/ 468 w 486"/>
                  <a:gd name="T5" fmla="*/ 337 h 487"/>
                  <a:gd name="T6" fmla="*/ 445 w 486"/>
                  <a:gd name="T7" fmla="*/ 380 h 487"/>
                  <a:gd name="T8" fmla="*/ 416 w 486"/>
                  <a:gd name="T9" fmla="*/ 415 h 487"/>
                  <a:gd name="T10" fmla="*/ 380 w 486"/>
                  <a:gd name="T11" fmla="*/ 446 h 487"/>
                  <a:gd name="T12" fmla="*/ 338 w 486"/>
                  <a:gd name="T13" fmla="*/ 467 h 487"/>
                  <a:gd name="T14" fmla="*/ 293 w 486"/>
                  <a:gd name="T15" fmla="*/ 482 h 487"/>
                  <a:gd name="T16" fmla="*/ 244 w 486"/>
                  <a:gd name="T17" fmla="*/ 487 h 487"/>
                  <a:gd name="T18" fmla="*/ 219 w 486"/>
                  <a:gd name="T19" fmla="*/ 485 h 487"/>
                  <a:gd name="T20" fmla="*/ 171 w 486"/>
                  <a:gd name="T21" fmla="*/ 476 h 487"/>
                  <a:gd name="T22" fmla="*/ 128 w 486"/>
                  <a:gd name="T23" fmla="*/ 458 h 487"/>
                  <a:gd name="T24" fmla="*/ 88 w 486"/>
                  <a:gd name="T25" fmla="*/ 430 h 487"/>
                  <a:gd name="T26" fmla="*/ 56 w 486"/>
                  <a:gd name="T27" fmla="*/ 398 h 487"/>
                  <a:gd name="T28" fmla="*/ 30 w 486"/>
                  <a:gd name="T29" fmla="*/ 359 h 487"/>
                  <a:gd name="T30" fmla="*/ 10 w 486"/>
                  <a:gd name="T31" fmla="*/ 316 h 487"/>
                  <a:gd name="T32" fmla="*/ 1 w 486"/>
                  <a:gd name="T33" fmla="*/ 269 h 487"/>
                  <a:gd name="T34" fmla="*/ 0 w 486"/>
                  <a:gd name="T35" fmla="*/ 243 h 487"/>
                  <a:gd name="T36" fmla="*/ 6 w 486"/>
                  <a:gd name="T37" fmla="*/ 194 h 487"/>
                  <a:gd name="T38" fmla="*/ 20 w 486"/>
                  <a:gd name="T39" fmla="*/ 148 h 487"/>
                  <a:gd name="T40" fmla="*/ 43 w 486"/>
                  <a:gd name="T41" fmla="*/ 107 h 487"/>
                  <a:gd name="T42" fmla="*/ 71 w 486"/>
                  <a:gd name="T43" fmla="*/ 70 h 487"/>
                  <a:gd name="T44" fmla="*/ 108 w 486"/>
                  <a:gd name="T45" fmla="*/ 41 h 487"/>
                  <a:gd name="T46" fmla="*/ 149 w 486"/>
                  <a:gd name="T47" fmla="*/ 18 h 487"/>
                  <a:gd name="T48" fmla="*/ 195 w 486"/>
                  <a:gd name="T49" fmla="*/ 5 h 487"/>
                  <a:gd name="T50" fmla="*/ 244 w 486"/>
                  <a:gd name="T51" fmla="*/ 0 h 487"/>
                  <a:gd name="T52" fmla="*/ 268 w 486"/>
                  <a:gd name="T53" fmla="*/ 2 h 487"/>
                  <a:gd name="T54" fmla="*/ 316 w 486"/>
                  <a:gd name="T55" fmla="*/ 11 h 487"/>
                  <a:gd name="T56" fmla="*/ 360 w 486"/>
                  <a:gd name="T57" fmla="*/ 29 h 487"/>
                  <a:gd name="T58" fmla="*/ 398 w 486"/>
                  <a:gd name="T59" fmla="*/ 55 h 487"/>
                  <a:gd name="T60" fmla="*/ 431 w 486"/>
                  <a:gd name="T61" fmla="*/ 89 h 487"/>
                  <a:gd name="T62" fmla="*/ 457 w 486"/>
                  <a:gd name="T63" fmla="*/ 127 h 487"/>
                  <a:gd name="T64" fmla="*/ 476 w 486"/>
                  <a:gd name="T65" fmla="*/ 171 h 487"/>
                  <a:gd name="T66" fmla="*/ 486 w 486"/>
                  <a:gd name="T67" fmla="*/ 218 h 487"/>
                  <a:gd name="T68" fmla="*/ 486 w 486"/>
                  <a:gd name="T69" fmla="*/ 24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7">
                    <a:moveTo>
                      <a:pt x="486" y="243"/>
                    </a:moveTo>
                    <a:lnTo>
                      <a:pt x="486" y="243"/>
                    </a:lnTo>
                    <a:lnTo>
                      <a:pt x="486" y="269"/>
                    </a:lnTo>
                    <a:lnTo>
                      <a:pt x="482" y="291"/>
                    </a:lnTo>
                    <a:lnTo>
                      <a:pt x="476" y="316"/>
                    </a:lnTo>
                    <a:lnTo>
                      <a:pt x="468" y="337"/>
                    </a:lnTo>
                    <a:lnTo>
                      <a:pt x="457" y="359"/>
                    </a:lnTo>
                    <a:lnTo>
                      <a:pt x="445" y="380"/>
                    </a:lnTo>
                    <a:lnTo>
                      <a:pt x="431" y="398"/>
                    </a:lnTo>
                    <a:lnTo>
                      <a:pt x="416" y="415"/>
                    </a:lnTo>
                    <a:lnTo>
                      <a:pt x="398" y="430"/>
                    </a:lnTo>
                    <a:lnTo>
                      <a:pt x="380" y="446"/>
                    </a:lnTo>
                    <a:lnTo>
                      <a:pt x="360" y="458"/>
                    </a:lnTo>
                    <a:lnTo>
                      <a:pt x="338" y="467"/>
                    </a:lnTo>
                    <a:lnTo>
                      <a:pt x="316" y="476"/>
                    </a:lnTo>
                    <a:lnTo>
                      <a:pt x="293" y="482"/>
                    </a:lnTo>
                    <a:lnTo>
                      <a:pt x="268" y="485"/>
                    </a:lnTo>
                    <a:lnTo>
                      <a:pt x="244" y="487"/>
                    </a:lnTo>
                    <a:lnTo>
                      <a:pt x="244" y="487"/>
                    </a:lnTo>
                    <a:lnTo>
                      <a:pt x="219" y="485"/>
                    </a:lnTo>
                    <a:lnTo>
                      <a:pt x="195" y="482"/>
                    </a:lnTo>
                    <a:lnTo>
                      <a:pt x="171" y="476"/>
                    </a:lnTo>
                    <a:lnTo>
                      <a:pt x="149" y="467"/>
                    </a:lnTo>
                    <a:lnTo>
                      <a:pt x="128" y="458"/>
                    </a:lnTo>
                    <a:lnTo>
                      <a:pt x="108" y="446"/>
                    </a:lnTo>
                    <a:lnTo>
                      <a:pt x="88" y="430"/>
                    </a:lnTo>
                    <a:lnTo>
                      <a:pt x="71" y="415"/>
                    </a:lnTo>
                    <a:lnTo>
                      <a:pt x="56" y="398"/>
                    </a:lnTo>
                    <a:lnTo>
                      <a:pt x="43" y="380"/>
                    </a:lnTo>
                    <a:lnTo>
                      <a:pt x="30" y="359"/>
                    </a:lnTo>
                    <a:lnTo>
                      <a:pt x="20" y="337"/>
                    </a:lnTo>
                    <a:lnTo>
                      <a:pt x="10" y="316"/>
                    </a:lnTo>
                    <a:lnTo>
                      <a:pt x="6" y="291"/>
                    </a:lnTo>
                    <a:lnTo>
                      <a:pt x="1" y="269"/>
                    </a:lnTo>
                    <a:lnTo>
                      <a:pt x="0" y="243"/>
                    </a:lnTo>
                    <a:lnTo>
                      <a:pt x="0" y="243"/>
                    </a:lnTo>
                    <a:lnTo>
                      <a:pt x="1" y="218"/>
                    </a:lnTo>
                    <a:lnTo>
                      <a:pt x="6" y="194"/>
                    </a:lnTo>
                    <a:lnTo>
                      <a:pt x="10" y="171"/>
                    </a:lnTo>
                    <a:lnTo>
                      <a:pt x="20" y="148"/>
                    </a:lnTo>
                    <a:lnTo>
                      <a:pt x="30" y="127"/>
                    </a:lnTo>
                    <a:lnTo>
                      <a:pt x="43" y="107"/>
                    </a:lnTo>
                    <a:lnTo>
                      <a:pt x="56" y="89"/>
                    </a:lnTo>
                    <a:lnTo>
                      <a:pt x="71" y="70"/>
                    </a:lnTo>
                    <a:lnTo>
                      <a:pt x="88" y="55"/>
                    </a:lnTo>
                    <a:lnTo>
                      <a:pt x="108" y="41"/>
                    </a:lnTo>
                    <a:lnTo>
                      <a:pt x="128" y="29"/>
                    </a:lnTo>
                    <a:lnTo>
                      <a:pt x="149" y="18"/>
                    </a:lnTo>
                    <a:lnTo>
                      <a:pt x="171" y="11"/>
                    </a:lnTo>
                    <a:lnTo>
                      <a:pt x="195" y="5"/>
                    </a:lnTo>
                    <a:lnTo>
                      <a:pt x="219" y="2"/>
                    </a:lnTo>
                    <a:lnTo>
                      <a:pt x="244" y="0"/>
                    </a:lnTo>
                    <a:lnTo>
                      <a:pt x="244" y="0"/>
                    </a:lnTo>
                    <a:lnTo>
                      <a:pt x="268" y="2"/>
                    </a:lnTo>
                    <a:lnTo>
                      <a:pt x="293" y="5"/>
                    </a:lnTo>
                    <a:lnTo>
                      <a:pt x="316" y="11"/>
                    </a:lnTo>
                    <a:lnTo>
                      <a:pt x="338" y="18"/>
                    </a:lnTo>
                    <a:lnTo>
                      <a:pt x="360" y="29"/>
                    </a:lnTo>
                    <a:lnTo>
                      <a:pt x="380" y="41"/>
                    </a:lnTo>
                    <a:lnTo>
                      <a:pt x="398" y="55"/>
                    </a:lnTo>
                    <a:lnTo>
                      <a:pt x="416" y="70"/>
                    </a:lnTo>
                    <a:lnTo>
                      <a:pt x="431" y="89"/>
                    </a:lnTo>
                    <a:lnTo>
                      <a:pt x="445" y="107"/>
                    </a:lnTo>
                    <a:lnTo>
                      <a:pt x="457" y="127"/>
                    </a:lnTo>
                    <a:lnTo>
                      <a:pt x="468" y="148"/>
                    </a:lnTo>
                    <a:lnTo>
                      <a:pt x="476" y="171"/>
                    </a:lnTo>
                    <a:lnTo>
                      <a:pt x="482" y="194"/>
                    </a:lnTo>
                    <a:lnTo>
                      <a:pt x="486" y="218"/>
                    </a:lnTo>
                    <a:lnTo>
                      <a:pt x="486" y="243"/>
                    </a:lnTo>
                    <a:lnTo>
                      <a:pt x="486"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sp>
            <p:nvSpPr>
              <p:cNvPr id="95" name="Freeform 8"/>
              <p:cNvSpPr>
                <a:spLocks/>
              </p:cNvSpPr>
              <p:nvPr/>
            </p:nvSpPr>
            <p:spPr bwMode="auto">
              <a:xfrm>
                <a:off x="4362451" y="3341688"/>
                <a:ext cx="922338" cy="1652588"/>
              </a:xfrm>
              <a:custGeom>
                <a:avLst/>
                <a:gdLst>
                  <a:gd name="T0" fmla="*/ 1084 w 1162"/>
                  <a:gd name="T1" fmla="*/ 273 h 2083"/>
                  <a:gd name="T2" fmla="*/ 996 w 1162"/>
                  <a:gd name="T3" fmla="*/ 157 h 2083"/>
                  <a:gd name="T4" fmla="*/ 890 w 1162"/>
                  <a:gd name="T5" fmla="*/ 79 h 2083"/>
                  <a:gd name="T6" fmla="*/ 741 w 1162"/>
                  <a:gd name="T7" fmla="*/ 21 h 2083"/>
                  <a:gd name="T8" fmla="*/ 581 w 1162"/>
                  <a:gd name="T9" fmla="*/ 0 h 2083"/>
                  <a:gd name="T10" fmla="*/ 459 w 1162"/>
                  <a:gd name="T11" fmla="*/ 12 h 2083"/>
                  <a:gd name="T12" fmla="*/ 293 w 1162"/>
                  <a:gd name="T13" fmla="*/ 67 h 2083"/>
                  <a:gd name="T14" fmla="*/ 186 w 1162"/>
                  <a:gd name="T15" fmla="*/ 139 h 2083"/>
                  <a:gd name="T16" fmla="*/ 93 w 1162"/>
                  <a:gd name="T17" fmla="*/ 246 h 2083"/>
                  <a:gd name="T18" fmla="*/ 38 w 1162"/>
                  <a:gd name="T19" fmla="*/ 365 h 2083"/>
                  <a:gd name="T20" fmla="*/ 3 w 1162"/>
                  <a:gd name="T21" fmla="*/ 568 h 2083"/>
                  <a:gd name="T22" fmla="*/ 0 w 1162"/>
                  <a:gd name="T23" fmla="*/ 739 h 2083"/>
                  <a:gd name="T24" fmla="*/ 18 w 1162"/>
                  <a:gd name="T25" fmla="*/ 873 h 2083"/>
                  <a:gd name="T26" fmla="*/ 45 w 1162"/>
                  <a:gd name="T27" fmla="*/ 923 h 2083"/>
                  <a:gd name="T28" fmla="*/ 87 w 1162"/>
                  <a:gd name="T29" fmla="*/ 940 h 2083"/>
                  <a:gd name="T30" fmla="*/ 137 w 1162"/>
                  <a:gd name="T31" fmla="*/ 931 h 2083"/>
                  <a:gd name="T32" fmla="*/ 171 w 1162"/>
                  <a:gd name="T33" fmla="*/ 896 h 2083"/>
                  <a:gd name="T34" fmla="*/ 184 w 1162"/>
                  <a:gd name="T35" fmla="*/ 821 h 2083"/>
                  <a:gd name="T36" fmla="*/ 189 w 1162"/>
                  <a:gd name="T37" fmla="*/ 591 h 2083"/>
                  <a:gd name="T38" fmla="*/ 224 w 1162"/>
                  <a:gd name="T39" fmla="*/ 414 h 2083"/>
                  <a:gd name="T40" fmla="*/ 261 w 1162"/>
                  <a:gd name="T41" fmla="*/ 357 h 2083"/>
                  <a:gd name="T42" fmla="*/ 291 w 1162"/>
                  <a:gd name="T43" fmla="*/ 340 h 2083"/>
                  <a:gd name="T44" fmla="*/ 312 w 1162"/>
                  <a:gd name="T45" fmla="*/ 353 h 2083"/>
                  <a:gd name="T46" fmla="*/ 322 w 1162"/>
                  <a:gd name="T47" fmla="*/ 400 h 2083"/>
                  <a:gd name="T48" fmla="*/ 320 w 1162"/>
                  <a:gd name="T49" fmla="*/ 1985 h 2083"/>
                  <a:gd name="T50" fmla="*/ 332 w 1162"/>
                  <a:gd name="T51" fmla="*/ 2033 h 2083"/>
                  <a:gd name="T52" fmla="*/ 380 w 1162"/>
                  <a:gd name="T53" fmla="*/ 2075 h 2083"/>
                  <a:gd name="T54" fmla="*/ 418 w 1162"/>
                  <a:gd name="T55" fmla="*/ 2083 h 2083"/>
                  <a:gd name="T56" fmla="*/ 463 w 1162"/>
                  <a:gd name="T57" fmla="*/ 2071 h 2083"/>
                  <a:gd name="T58" fmla="*/ 506 w 1162"/>
                  <a:gd name="T59" fmla="*/ 2023 h 2083"/>
                  <a:gd name="T60" fmla="*/ 515 w 1162"/>
                  <a:gd name="T61" fmla="*/ 1985 h 2083"/>
                  <a:gd name="T62" fmla="*/ 521 w 1162"/>
                  <a:gd name="T63" fmla="*/ 1068 h 2083"/>
                  <a:gd name="T64" fmla="*/ 561 w 1162"/>
                  <a:gd name="T65" fmla="*/ 1039 h 2083"/>
                  <a:gd name="T66" fmla="*/ 601 w 1162"/>
                  <a:gd name="T67" fmla="*/ 1039 h 2083"/>
                  <a:gd name="T68" fmla="*/ 640 w 1162"/>
                  <a:gd name="T69" fmla="*/ 1068 h 2083"/>
                  <a:gd name="T70" fmla="*/ 646 w 1162"/>
                  <a:gd name="T71" fmla="*/ 1985 h 2083"/>
                  <a:gd name="T72" fmla="*/ 654 w 1162"/>
                  <a:gd name="T73" fmla="*/ 2023 h 2083"/>
                  <a:gd name="T74" fmla="*/ 698 w 1162"/>
                  <a:gd name="T75" fmla="*/ 2071 h 2083"/>
                  <a:gd name="T76" fmla="*/ 744 w 1162"/>
                  <a:gd name="T77" fmla="*/ 2083 h 2083"/>
                  <a:gd name="T78" fmla="*/ 782 w 1162"/>
                  <a:gd name="T79" fmla="*/ 2075 h 2083"/>
                  <a:gd name="T80" fmla="*/ 829 w 1162"/>
                  <a:gd name="T81" fmla="*/ 2033 h 2083"/>
                  <a:gd name="T82" fmla="*/ 842 w 1162"/>
                  <a:gd name="T83" fmla="*/ 1985 h 2083"/>
                  <a:gd name="T84" fmla="*/ 840 w 1162"/>
                  <a:gd name="T85" fmla="*/ 400 h 2083"/>
                  <a:gd name="T86" fmla="*/ 848 w 1162"/>
                  <a:gd name="T87" fmla="*/ 353 h 2083"/>
                  <a:gd name="T88" fmla="*/ 871 w 1162"/>
                  <a:gd name="T89" fmla="*/ 340 h 2083"/>
                  <a:gd name="T90" fmla="*/ 900 w 1162"/>
                  <a:gd name="T91" fmla="*/ 357 h 2083"/>
                  <a:gd name="T92" fmla="*/ 938 w 1162"/>
                  <a:gd name="T93" fmla="*/ 414 h 2083"/>
                  <a:gd name="T94" fmla="*/ 971 w 1162"/>
                  <a:gd name="T95" fmla="*/ 591 h 2083"/>
                  <a:gd name="T96" fmla="*/ 976 w 1162"/>
                  <a:gd name="T97" fmla="*/ 821 h 2083"/>
                  <a:gd name="T98" fmla="*/ 991 w 1162"/>
                  <a:gd name="T99" fmla="*/ 896 h 2083"/>
                  <a:gd name="T100" fmla="*/ 1025 w 1162"/>
                  <a:gd name="T101" fmla="*/ 931 h 2083"/>
                  <a:gd name="T102" fmla="*/ 1075 w 1162"/>
                  <a:gd name="T103" fmla="*/ 940 h 2083"/>
                  <a:gd name="T104" fmla="*/ 1116 w 1162"/>
                  <a:gd name="T105" fmla="*/ 923 h 2083"/>
                  <a:gd name="T106" fmla="*/ 1144 w 1162"/>
                  <a:gd name="T107" fmla="*/ 873 h 2083"/>
                  <a:gd name="T108" fmla="*/ 1162 w 1162"/>
                  <a:gd name="T109" fmla="*/ 739 h 2083"/>
                  <a:gd name="T110" fmla="*/ 1159 w 1162"/>
                  <a:gd name="T111" fmla="*/ 568 h 2083"/>
                  <a:gd name="T112" fmla="*/ 1124 w 1162"/>
                  <a:gd name="T113" fmla="*/ 365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62" h="2083">
                    <a:moveTo>
                      <a:pt x="1124" y="365"/>
                    </a:moveTo>
                    <a:lnTo>
                      <a:pt x="1124" y="365"/>
                    </a:lnTo>
                    <a:lnTo>
                      <a:pt x="1112" y="333"/>
                    </a:lnTo>
                    <a:lnTo>
                      <a:pt x="1099" y="302"/>
                    </a:lnTo>
                    <a:lnTo>
                      <a:pt x="1084" y="273"/>
                    </a:lnTo>
                    <a:lnTo>
                      <a:pt x="1069" y="246"/>
                    </a:lnTo>
                    <a:lnTo>
                      <a:pt x="1052" y="221"/>
                    </a:lnTo>
                    <a:lnTo>
                      <a:pt x="1034" y="198"/>
                    </a:lnTo>
                    <a:lnTo>
                      <a:pt x="1016" y="177"/>
                    </a:lnTo>
                    <a:lnTo>
                      <a:pt x="996" y="157"/>
                    </a:lnTo>
                    <a:lnTo>
                      <a:pt x="976" y="139"/>
                    </a:lnTo>
                    <a:lnTo>
                      <a:pt x="955" y="122"/>
                    </a:lnTo>
                    <a:lnTo>
                      <a:pt x="933" y="107"/>
                    </a:lnTo>
                    <a:lnTo>
                      <a:pt x="912" y="92"/>
                    </a:lnTo>
                    <a:lnTo>
                      <a:pt x="890" y="79"/>
                    </a:lnTo>
                    <a:lnTo>
                      <a:pt x="869" y="67"/>
                    </a:lnTo>
                    <a:lnTo>
                      <a:pt x="846" y="56"/>
                    </a:lnTo>
                    <a:lnTo>
                      <a:pt x="825" y="47"/>
                    </a:lnTo>
                    <a:lnTo>
                      <a:pt x="782" y="32"/>
                    </a:lnTo>
                    <a:lnTo>
                      <a:pt x="741" y="21"/>
                    </a:lnTo>
                    <a:lnTo>
                      <a:pt x="703" y="12"/>
                    </a:lnTo>
                    <a:lnTo>
                      <a:pt x="668" y="6"/>
                    </a:lnTo>
                    <a:lnTo>
                      <a:pt x="637" y="3"/>
                    </a:lnTo>
                    <a:lnTo>
                      <a:pt x="613" y="0"/>
                    </a:lnTo>
                    <a:lnTo>
                      <a:pt x="581" y="0"/>
                    </a:lnTo>
                    <a:lnTo>
                      <a:pt x="581" y="0"/>
                    </a:lnTo>
                    <a:lnTo>
                      <a:pt x="549" y="0"/>
                    </a:lnTo>
                    <a:lnTo>
                      <a:pt x="524" y="3"/>
                    </a:lnTo>
                    <a:lnTo>
                      <a:pt x="494" y="6"/>
                    </a:lnTo>
                    <a:lnTo>
                      <a:pt x="459" y="12"/>
                    </a:lnTo>
                    <a:lnTo>
                      <a:pt x="419" y="21"/>
                    </a:lnTo>
                    <a:lnTo>
                      <a:pt x="380" y="32"/>
                    </a:lnTo>
                    <a:lnTo>
                      <a:pt x="337" y="47"/>
                    </a:lnTo>
                    <a:lnTo>
                      <a:pt x="314" y="56"/>
                    </a:lnTo>
                    <a:lnTo>
                      <a:pt x="293" y="67"/>
                    </a:lnTo>
                    <a:lnTo>
                      <a:pt x="271" y="79"/>
                    </a:lnTo>
                    <a:lnTo>
                      <a:pt x="248" y="92"/>
                    </a:lnTo>
                    <a:lnTo>
                      <a:pt x="227" y="107"/>
                    </a:lnTo>
                    <a:lnTo>
                      <a:pt x="206" y="122"/>
                    </a:lnTo>
                    <a:lnTo>
                      <a:pt x="186" y="139"/>
                    </a:lnTo>
                    <a:lnTo>
                      <a:pt x="166" y="157"/>
                    </a:lnTo>
                    <a:lnTo>
                      <a:pt x="146" y="177"/>
                    </a:lnTo>
                    <a:lnTo>
                      <a:pt x="128" y="198"/>
                    </a:lnTo>
                    <a:lnTo>
                      <a:pt x="110" y="221"/>
                    </a:lnTo>
                    <a:lnTo>
                      <a:pt x="93" y="246"/>
                    </a:lnTo>
                    <a:lnTo>
                      <a:pt x="77" y="273"/>
                    </a:lnTo>
                    <a:lnTo>
                      <a:pt x="62" y="302"/>
                    </a:lnTo>
                    <a:lnTo>
                      <a:pt x="50" y="333"/>
                    </a:lnTo>
                    <a:lnTo>
                      <a:pt x="38" y="365"/>
                    </a:lnTo>
                    <a:lnTo>
                      <a:pt x="38" y="365"/>
                    </a:lnTo>
                    <a:lnTo>
                      <a:pt x="30" y="389"/>
                    </a:lnTo>
                    <a:lnTo>
                      <a:pt x="24" y="418"/>
                    </a:lnTo>
                    <a:lnTo>
                      <a:pt x="16" y="458"/>
                    </a:lnTo>
                    <a:lnTo>
                      <a:pt x="9" y="508"/>
                    </a:lnTo>
                    <a:lnTo>
                      <a:pt x="3" y="568"/>
                    </a:lnTo>
                    <a:lnTo>
                      <a:pt x="0" y="635"/>
                    </a:lnTo>
                    <a:lnTo>
                      <a:pt x="0" y="671"/>
                    </a:lnTo>
                    <a:lnTo>
                      <a:pt x="0" y="711"/>
                    </a:lnTo>
                    <a:lnTo>
                      <a:pt x="0" y="711"/>
                    </a:lnTo>
                    <a:lnTo>
                      <a:pt x="0" y="739"/>
                    </a:lnTo>
                    <a:lnTo>
                      <a:pt x="1" y="768"/>
                    </a:lnTo>
                    <a:lnTo>
                      <a:pt x="4" y="803"/>
                    </a:lnTo>
                    <a:lnTo>
                      <a:pt x="9" y="839"/>
                    </a:lnTo>
                    <a:lnTo>
                      <a:pt x="13" y="856"/>
                    </a:lnTo>
                    <a:lnTo>
                      <a:pt x="18" y="873"/>
                    </a:lnTo>
                    <a:lnTo>
                      <a:pt x="23" y="888"/>
                    </a:lnTo>
                    <a:lnTo>
                      <a:pt x="30" y="902"/>
                    </a:lnTo>
                    <a:lnTo>
                      <a:pt x="38" y="914"/>
                    </a:lnTo>
                    <a:lnTo>
                      <a:pt x="45" y="923"/>
                    </a:lnTo>
                    <a:lnTo>
                      <a:pt x="45" y="923"/>
                    </a:lnTo>
                    <a:lnTo>
                      <a:pt x="50" y="926"/>
                    </a:lnTo>
                    <a:lnTo>
                      <a:pt x="56" y="931"/>
                    </a:lnTo>
                    <a:lnTo>
                      <a:pt x="64" y="934"/>
                    </a:lnTo>
                    <a:lnTo>
                      <a:pt x="74" y="939"/>
                    </a:lnTo>
                    <a:lnTo>
                      <a:pt x="87" y="940"/>
                    </a:lnTo>
                    <a:lnTo>
                      <a:pt x="102" y="940"/>
                    </a:lnTo>
                    <a:lnTo>
                      <a:pt x="119" y="937"/>
                    </a:lnTo>
                    <a:lnTo>
                      <a:pt x="119" y="937"/>
                    </a:lnTo>
                    <a:lnTo>
                      <a:pt x="128" y="934"/>
                    </a:lnTo>
                    <a:lnTo>
                      <a:pt x="137" y="931"/>
                    </a:lnTo>
                    <a:lnTo>
                      <a:pt x="145" y="926"/>
                    </a:lnTo>
                    <a:lnTo>
                      <a:pt x="151" y="922"/>
                    </a:lnTo>
                    <a:lnTo>
                      <a:pt x="157" y="916"/>
                    </a:lnTo>
                    <a:lnTo>
                      <a:pt x="161" y="910"/>
                    </a:lnTo>
                    <a:lnTo>
                      <a:pt x="171" y="896"/>
                    </a:lnTo>
                    <a:lnTo>
                      <a:pt x="177" y="879"/>
                    </a:lnTo>
                    <a:lnTo>
                      <a:pt x="180" y="861"/>
                    </a:lnTo>
                    <a:lnTo>
                      <a:pt x="183" y="842"/>
                    </a:lnTo>
                    <a:lnTo>
                      <a:pt x="184" y="821"/>
                    </a:lnTo>
                    <a:lnTo>
                      <a:pt x="184" y="821"/>
                    </a:lnTo>
                    <a:lnTo>
                      <a:pt x="184" y="787"/>
                    </a:lnTo>
                    <a:lnTo>
                      <a:pt x="184" y="734"/>
                    </a:lnTo>
                    <a:lnTo>
                      <a:pt x="186" y="665"/>
                    </a:lnTo>
                    <a:lnTo>
                      <a:pt x="187" y="629"/>
                    </a:lnTo>
                    <a:lnTo>
                      <a:pt x="189" y="591"/>
                    </a:lnTo>
                    <a:lnTo>
                      <a:pt x="193" y="552"/>
                    </a:lnTo>
                    <a:lnTo>
                      <a:pt x="198" y="514"/>
                    </a:lnTo>
                    <a:lnTo>
                      <a:pt x="204" y="479"/>
                    </a:lnTo>
                    <a:lnTo>
                      <a:pt x="213" y="446"/>
                    </a:lnTo>
                    <a:lnTo>
                      <a:pt x="224" y="414"/>
                    </a:lnTo>
                    <a:lnTo>
                      <a:pt x="230" y="400"/>
                    </a:lnTo>
                    <a:lnTo>
                      <a:pt x="236" y="388"/>
                    </a:lnTo>
                    <a:lnTo>
                      <a:pt x="244" y="375"/>
                    </a:lnTo>
                    <a:lnTo>
                      <a:pt x="253" y="366"/>
                    </a:lnTo>
                    <a:lnTo>
                      <a:pt x="261" y="357"/>
                    </a:lnTo>
                    <a:lnTo>
                      <a:pt x="271" y="349"/>
                    </a:lnTo>
                    <a:lnTo>
                      <a:pt x="271" y="349"/>
                    </a:lnTo>
                    <a:lnTo>
                      <a:pt x="279" y="345"/>
                    </a:lnTo>
                    <a:lnTo>
                      <a:pt x="286" y="340"/>
                    </a:lnTo>
                    <a:lnTo>
                      <a:pt x="291" y="340"/>
                    </a:lnTo>
                    <a:lnTo>
                      <a:pt x="296" y="340"/>
                    </a:lnTo>
                    <a:lnTo>
                      <a:pt x="300" y="340"/>
                    </a:lnTo>
                    <a:lnTo>
                      <a:pt x="305" y="343"/>
                    </a:lnTo>
                    <a:lnTo>
                      <a:pt x="309" y="346"/>
                    </a:lnTo>
                    <a:lnTo>
                      <a:pt x="312" y="353"/>
                    </a:lnTo>
                    <a:lnTo>
                      <a:pt x="317" y="360"/>
                    </a:lnTo>
                    <a:lnTo>
                      <a:pt x="318" y="371"/>
                    </a:lnTo>
                    <a:lnTo>
                      <a:pt x="320" y="385"/>
                    </a:lnTo>
                    <a:lnTo>
                      <a:pt x="322" y="400"/>
                    </a:lnTo>
                    <a:lnTo>
                      <a:pt x="322" y="400"/>
                    </a:lnTo>
                    <a:lnTo>
                      <a:pt x="320" y="1985"/>
                    </a:lnTo>
                    <a:lnTo>
                      <a:pt x="320" y="1985"/>
                    </a:lnTo>
                    <a:lnTo>
                      <a:pt x="320" y="1985"/>
                    </a:lnTo>
                    <a:lnTo>
                      <a:pt x="320" y="1985"/>
                    </a:lnTo>
                    <a:lnTo>
                      <a:pt x="320" y="1985"/>
                    </a:lnTo>
                    <a:lnTo>
                      <a:pt x="320" y="1996"/>
                    </a:lnTo>
                    <a:lnTo>
                      <a:pt x="322" y="2005"/>
                    </a:lnTo>
                    <a:lnTo>
                      <a:pt x="325" y="2014"/>
                    </a:lnTo>
                    <a:lnTo>
                      <a:pt x="328" y="2023"/>
                    </a:lnTo>
                    <a:lnTo>
                      <a:pt x="332" y="2033"/>
                    </a:lnTo>
                    <a:lnTo>
                      <a:pt x="337" y="2040"/>
                    </a:lnTo>
                    <a:lnTo>
                      <a:pt x="349" y="2054"/>
                    </a:lnTo>
                    <a:lnTo>
                      <a:pt x="363" y="2066"/>
                    </a:lnTo>
                    <a:lnTo>
                      <a:pt x="370" y="2071"/>
                    </a:lnTo>
                    <a:lnTo>
                      <a:pt x="380" y="2075"/>
                    </a:lnTo>
                    <a:lnTo>
                      <a:pt x="389" y="2078"/>
                    </a:lnTo>
                    <a:lnTo>
                      <a:pt x="398" y="2081"/>
                    </a:lnTo>
                    <a:lnTo>
                      <a:pt x="407" y="2083"/>
                    </a:lnTo>
                    <a:lnTo>
                      <a:pt x="418" y="2083"/>
                    </a:lnTo>
                    <a:lnTo>
                      <a:pt x="418" y="2083"/>
                    </a:lnTo>
                    <a:lnTo>
                      <a:pt x="427" y="2083"/>
                    </a:lnTo>
                    <a:lnTo>
                      <a:pt x="437" y="2081"/>
                    </a:lnTo>
                    <a:lnTo>
                      <a:pt x="447" y="2078"/>
                    </a:lnTo>
                    <a:lnTo>
                      <a:pt x="456" y="2075"/>
                    </a:lnTo>
                    <a:lnTo>
                      <a:pt x="463" y="2071"/>
                    </a:lnTo>
                    <a:lnTo>
                      <a:pt x="471" y="2066"/>
                    </a:lnTo>
                    <a:lnTo>
                      <a:pt x="486" y="2054"/>
                    </a:lnTo>
                    <a:lnTo>
                      <a:pt x="498" y="2040"/>
                    </a:lnTo>
                    <a:lnTo>
                      <a:pt x="503" y="2033"/>
                    </a:lnTo>
                    <a:lnTo>
                      <a:pt x="506" y="2023"/>
                    </a:lnTo>
                    <a:lnTo>
                      <a:pt x="511" y="2014"/>
                    </a:lnTo>
                    <a:lnTo>
                      <a:pt x="512" y="2005"/>
                    </a:lnTo>
                    <a:lnTo>
                      <a:pt x="514" y="1996"/>
                    </a:lnTo>
                    <a:lnTo>
                      <a:pt x="515" y="1985"/>
                    </a:lnTo>
                    <a:lnTo>
                      <a:pt x="515" y="1985"/>
                    </a:lnTo>
                    <a:lnTo>
                      <a:pt x="514" y="1984"/>
                    </a:lnTo>
                    <a:lnTo>
                      <a:pt x="517" y="1083"/>
                    </a:lnTo>
                    <a:lnTo>
                      <a:pt x="517" y="1083"/>
                    </a:lnTo>
                    <a:lnTo>
                      <a:pt x="518" y="1076"/>
                    </a:lnTo>
                    <a:lnTo>
                      <a:pt x="521" y="1068"/>
                    </a:lnTo>
                    <a:lnTo>
                      <a:pt x="526" y="1061"/>
                    </a:lnTo>
                    <a:lnTo>
                      <a:pt x="535" y="1053"/>
                    </a:lnTo>
                    <a:lnTo>
                      <a:pt x="546" y="1045"/>
                    </a:lnTo>
                    <a:lnTo>
                      <a:pt x="553" y="1042"/>
                    </a:lnTo>
                    <a:lnTo>
                      <a:pt x="561" y="1039"/>
                    </a:lnTo>
                    <a:lnTo>
                      <a:pt x="570" y="1038"/>
                    </a:lnTo>
                    <a:lnTo>
                      <a:pt x="581" y="1036"/>
                    </a:lnTo>
                    <a:lnTo>
                      <a:pt x="581" y="1036"/>
                    </a:lnTo>
                    <a:lnTo>
                      <a:pt x="592" y="1038"/>
                    </a:lnTo>
                    <a:lnTo>
                      <a:pt x="601" y="1039"/>
                    </a:lnTo>
                    <a:lnTo>
                      <a:pt x="608" y="1042"/>
                    </a:lnTo>
                    <a:lnTo>
                      <a:pt x="616" y="1045"/>
                    </a:lnTo>
                    <a:lnTo>
                      <a:pt x="627" y="1053"/>
                    </a:lnTo>
                    <a:lnTo>
                      <a:pt x="634" y="1061"/>
                    </a:lnTo>
                    <a:lnTo>
                      <a:pt x="640" y="1068"/>
                    </a:lnTo>
                    <a:lnTo>
                      <a:pt x="643" y="1076"/>
                    </a:lnTo>
                    <a:lnTo>
                      <a:pt x="645" y="1083"/>
                    </a:lnTo>
                    <a:lnTo>
                      <a:pt x="646" y="1984"/>
                    </a:lnTo>
                    <a:lnTo>
                      <a:pt x="646" y="1984"/>
                    </a:lnTo>
                    <a:lnTo>
                      <a:pt x="646" y="1985"/>
                    </a:lnTo>
                    <a:lnTo>
                      <a:pt x="646" y="1985"/>
                    </a:lnTo>
                    <a:lnTo>
                      <a:pt x="648" y="1996"/>
                    </a:lnTo>
                    <a:lnTo>
                      <a:pt x="649" y="2005"/>
                    </a:lnTo>
                    <a:lnTo>
                      <a:pt x="651" y="2014"/>
                    </a:lnTo>
                    <a:lnTo>
                      <a:pt x="654" y="2023"/>
                    </a:lnTo>
                    <a:lnTo>
                      <a:pt x="659" y="2033"/>
                    </a:lnTo>
                    <a:lnTo>
                      <a:pt x="663" y="2040"/>
                    </a:lnTo>
                    <a:lnTo>
                      <a:pt x="675" y="2054"/>
                    </a:lnTo>
                    <a:lnTo>
                      <a:pt x="689" y="2066"/>
                    </a:lnTo>
                    <a:lnTo>
                      <a:pt x="698" y="2071"/>
                    </a:lnTo>
                    <a:lnTo>
                      <a:pt x="706" y="2075"/>
                    </a:lnTo>
                    <a:lnTo>
                      <a:pt x="715" y="2078"/>
                    </a:lnTo>
                    <a:lnTo>
                      <a:pt x="724" y="2081"/>
                    </a:lnTo>
                    <a:lnTo>
                      <a:pt x="735" y="2083"/>
                    </a:lnTo>
                    <a:lnTo>
                      <a:pt x="744" y="2083"/>
                    </a:lnTo>
                    <a:lnTo>
                      <a:pt x="744" y="2083"/>
                    </a:lnTo>
                    <a:lnTo>
                      <a:pt x="755" y="2083"/>
                    </a:lnTo>
                    <a:lnTo>
                      <a:pt x="764" y="2081"/>
                    </a:lnTo>
                    <a:lnTo>
                      <a:pt x="773" y="2078"/>
                    </a:lnTo>
                    <a:lnTo>
                      <a:pt x="782" y="2075"/>
                    </a:lnTo>
                    <a:lnTo>
                      <a:pt x="791" y="2071"/>
                    </a:lnTo>
                    <a:lnTo>
                      <a:pt x="799" y="2066"/>
                    </a:lnTo>
                    <a:lnTo>
                      <a:pt x="813" y="2054"/>
                    </a:lnTo>
                    <a:lnTo>
                      <a:pt x="825" y="2040"/>
                    </a:lnTo>
                    <a:lnTo>
                      <a:pt x="829" y="2033"/>
                    </a:lnTo>
                    <a:lnTo>
                      <a:pt x="834" y="2023"/>
                    </a:lnTo>
                    <a:lnTo>
                      <a:pt x="837" y="2014"/>
                    </a:lnTo>
                    <a:lnTo>
                      <a:pt x="840" y="2005"/>
                    </a:lnTo>
                    <a:lnTo>
                      <a:pt x="842" y="1996"/>
                    </a:lnTo>
                    <a:lnTo>
                      <a:pt x="842" y="1985"/>
                    </a:lnTo>
                    <a:lnTo>
                      <a:pt x="842" y="1985"/>
                    </a:lnTo>
                    <a:lnTo>
                      <a:pt x="842" y="1985"/>
                    </a:lnTo>
                    <a:lnTo>
                      <a:pt x="842" y="1985"/>
                    </a:lnTo>
                    <a:lnTo>
                      <a:pt x="842" y="1985"/>
                    </a:lnTo>
                    <a:lnTo>
                      <a:pt x="840" y="400"/>
                    </a:lnTo>
                    <a:lnTo>
                      <a:pt x="840" y="400"/>
                    </a:lnTo>
                    <a:lnTo>
                      <a:pt x="842" y="385"/>
                    </a:lnTo>
                    <a:lnTo>
                      <a:pt x="843" y="371"/>
                    </a:lnTo>
                    <a:lnTo>
                      <a:pt x="845" y="360"/>
                    </a:lnTo>
                    <a:lnTo>
                      <a:pt x="848" y="353"/>
                    </a:lnTo>
                    <a:lnTo>
                      <a:pt x="852" y="346"/>
                    </a:lnTo>
                    <a:lnTo>
                      <a:pt x="857" y="343"/>
                    </a:lnTo>
                    <a:lnTo>
                      <a:pt x="862" y="340"/>
                    </a:lnTo>
                    <a:lnTo>
                      <a:pt x="866" y="340"/>
                    </a:lnTo>
                    <a:lnTo>
                      <a:pt x="871" y="340"/>
                    </a:lnTo>
                    <a:lnTo>
                      <a:pt x="875" y="340"/>
                    </a:lnTo>
                    <a:lnTo>
                      <a:pt x="883" y="345"/>
                    </a:lnTo>
                    <a:lnTo>
                      <a:pt x="890" y="349"/>
                    </a:lnTo>
                    <a:lnTo>
                      <a:pt x="890" y="349"/>
                    </a:lnTo>
                    <a:lnTo>
                      <a:pt x="900" y="357"/>
                    </a:lnTo>
                    <a:lnTo>
                      <a:pt x="909" y="366"/>
                    </a:lnTo>
                    <a:lnTo>
                      <a:pt x="916" y="375"/>
                    </a:lnTo>
                    <a:lnTo>
                      <a:pt x="924" y="388"/>
                    </a:lnTo>
                    <a:lnTo>
                      <a:pt x="932" y="400"/>
                    </a:lnTo>
                    <a:lnTo>
                      <a:pt x="938" y="414"/>
                    </a:lnTo>
                    <a:lnTo>
                      <a:pt x="948" y="446"/>
                    </a:lnTo>
                    <a:lnTo>
                      <a:pt x="956" y="479"/>
                    </a:lnTo>
                    <a:lnTo>
                      <a:pt x="964" y="514"/>
                    </a:lnTo>
                    <a:lnTo>
                      <a:pt x="968" y="552"/>
                    </a:lnTo>
                    <a:lnTo>
                      <a:pt x="971" y="591"/>
                    </a:lnTo>
                    <a:lnTo>
                      <a:pt x="974" y="629"/>
                    </a:lnTo>
                    <a:lnTo>
                      <a:pt x="976" y="665"/>
                    </a:lnTo>
                    <a:lnTo>
                      <a:pt x="977" y="734"/>
                    </a:lnTo>
                    <a:lnTo>
                      <a:pt x="976" y="787"/>
                    </a:lnTo>
                    <a:lnTo>
                      <a:pt x="976" y="821"/>
                    </a:lnTo>
                    <a:lnTo>
                      <a:pt x="976" y="821"/>
                    </a:lnTo>
                    <a:lnTo>
                      <a:pt x="977" y="842"/>
                    </a:lnTo>
                    <a:lnTo>
                      <a:pt x="980" y="861"/>
                    </a:lnTo>
                    <a:lnTo>
                      <a:pt x="985" y="879"/>
                    </a:lnTo>
                    <a:lnTo>
                      <a:pt x="991" y="896"/>
                    </a:lnTo>
                    <a:lnTo>
                      <a:pt x="1000" y="910"/>
                    </a:lnTo>
                    <a:lnTo>
                      <a:pt x="1005" y="916"/>
                    </a:lnTo>
                    <a:lnTo>
                      <a:pt x="1011" y="922"/>
                    </a:lnTo>
                    <a:lnTo>
                      <a:pt x="1017" y="926"/>
                    </a:lnTo>
                    <a:lnTo>
                      <a:pt x="1025" y="931"/>
                    </a:lnTo>
                    <a:lnTo>
                      <a:pt x="1032" y="934"/>
                    </a:lnTo>
                    <a:lnTo>
                      <a:pt x="1041" y="937"/>
                    </a:lnTo>
                    <a:lnTo>
                      <a:pt x="1041" y="937"/>
                    </a:lnTo>
                    <a:lnTo>
                      <a:pt x="1060" y="940"/>
                    </a:lnTo>
                    <a:lnTo>
                      <a:pt x="1075" y="940"/>
                    </a:lnTo>
                    <a:lnTo>
                      <a:pt x="1087" y="939"/>
                    </a:lnTo>
                    <a:lnTo>
                      <a:pt x="1098" y="934"/>
                    </a:lnTo>
                    <a:lnTo>
                      <a:pt x="1106" y="931"/>
                    </a:lnTo>
                    <a:lnTo>
                      <a:pt x="1112" y="926"/>
                    </a:lnTo>
                    <a:lnTo>
                      <a:pt x="1116" y="923"/>
                    </a:lnTo>
                    <a:lnTo>
                      <a:pt x="1116" y="923"/>
                    </a:lnTo>
                    <a:lnTo>
                      <a:pt x="1124" y="914"/>
                    </a:lnTo>
                    <a:lnTo>
                      <a:pt x="1131" y="902"/>
                    </a:lnTo>
                    <a:lnTo>
                      <a:pt x="1138" y="888"/>
                    </a:lnTo>
                    <a:lnTo>
                      <a:pt x="1144" y="873"/>
                    </a:lnTo>
                    <a:lnTo>
                      <a:pt x="1148" y="856"/>
                    </a:lnTo>
                    <a:lnTo>
                      <a:pt x="1151" y="839"/>
                    </a:lnTo>
                    <a:lnTo>
                      <a:pt x="1157" y="803"/>
                    </a:lnTo>
                    <a:lnTo>
                      <a:pt x="1160" y="768"/>
                    </a:lnTo>
                    <a:lnTo>
                      <a:pt x="1162" y="739"/>
                    </a:lnTo>
                    <a:lnTo>
                      <a:pt x="1162" y="711"/>
                    </a:lnTo>
                    <a:lnTo>
                      <a:pt x="1162" y="711"/>
                    </a:lnTo>
                    <a:lnTo>
                      <a:pt x="1162" y="671"/>
                    </a:lnTo>
                    <a:lnTo>
                      <a:pt x="1162" y="635"/>
                    </a:lnTo>
                    <a:lnTo>
                      <a:pt x="1159" y="568"/>
                    </a:lnTo>
                    <a:lnTo>
                      <a:pt x="1153" y="508"/>
                    </a:lnTo>
                    <a:lnTo>
                      <a:pt x="1145" y="458"/>
                    </a:lnTo>
                    <a:lnTo>
                      <a:pt x="1138" y="418"/>
                    </a:lnTo>
                    <a:lnTo>
                      <a:pt x="1130" y="389"/>
                    </a:lnTo>
                    <a:lnTo>
                      <a:pt x="1124" y="365"/>
                    </a:lnTo>
                    <a:lnTo>
                      <a:pt x="1124"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grpSp>
        <p:grpSp>
          <p:nvGrpSpPr>
            <p:cNvPr id="96" name="그룹 465"/>
            <p:cNvGrpSpPr/>
            <p:nvPr/>
          </p:nvGrpSpPr>
          <p:grpSpPr>
            <a:xfrm>
              <a:off x="8080969" y="3223953"/>
              <a:ext cx="181679" cy="417768"/>
              <a:chOff x="4362451" y="2873375"/>
              <a:chExt cx="922338" cy="2120901"/>
            </a:xfrm>
            <a:solidFill>
              <a:srgbClr val="313C4B"/>
            </a:solidFill>
            <a:effectLst/>
          </p:grpSpPr>
          <p:sp>
            <p:nvSpPr>
              <p:cNvPr id="97" name="Freeform 6"/>
              <p:cNvSpPr>
                <a:spLocks/>
              </p:cNvSpPr>
              <p:nvPr/>
            </p:nvSpPr>
            <p:spPr bwMode="auto">
              <a:xfrm>
                <a:off x="4629151" y="2873375"/>
                <a:ext cx="387350" cy="385763"/>
              </a:xfrm>
              <a:custGeom>
                <a:avLst/>
                <a:gdLst>
                  <a:gd name="T0" fmla="*/ 486 w 486"/>
                  <a:gd name="T1" fmla="*/ 243 h 487"/>
                  <a:gd name="T2" fmla="*/ 482 w 486"/>
                  <a:gd name="T3" fmla="*/ 291 h 487"/>
                  <a:gd name="T4" fmla="*/ 468 w 486"/>
                  <a:gd name="T5" fmla="*/ 337 h 487"/>
                  <a:gd name="T6" fmla="*/ 445 w 486"/>
                  <a:gd name="T7" fmla="*/ 380 h 487"/>
                  <a:gd name="T8" fmla="*/ 416 w 486"/>
                  <a:gd name="T9" fmla="*/ 415 h 487"/>
                  <a:gd name="T10" fmla="*/ 380 w 486"/>
                  <a:gd name="T11" fmla="*/ 446 h 487"/>
                  <a:gd name="T12" fmla="*/ 338 w 486"/>
                  <a:gd name="T13" fmla="*/ 467 h 487"/>
                  <a:gd name="T14" fmla="*/ 293 w 486"/>
                  <a:gd name="T15" fmla="*/ 482 h 487"/>
                  <a:gd name="T16" fmla="*/ 244 w 486"/>
                  <a:gd name="T17" fmla="*/ 487 h 487"/>
                  <a:gd name="T18" fmla="*/ 219 w 486"/>
                  <a:gd name="T19" fmla="*/ 485 h 487"/>
                  <a:gd name="T20" fmla="*/ 171 w 486"/>
                  <a:gd name="T21" fmla="*/ 476 h 487"/>
                  <a:gd name="T22" fmla="*/ 128 w 486"/>
                  <a:gd name="T23" fmla="*/ 458 h 487"/>
                  <a:gd name="T24" fmla="*/ 88 w 486"/>
                  <a:gd name="T25" fmla="*/ 430 h 487"/>
                  <a:gd name="T26" fmla="*/ 56 w 486"/>
                  <a:gd name="T27" fmla="*/ 398 h 487"/>
                  <a:gd name="T28" fmla="*/ 30 w 486"/>
                  <a:gd name="T29" fmla="*/ 359 h 487"/>
                  <a:gd name="T30" fmla="*/ 10 w 486"/>
                  <a:gd name="T31" fmla="*/ 316 h 487"/>
                  <a:gd name="T32" fmla="*/ 1 w 486"/>
                  <a:gd name="T33" fmla="*/ 269 h 487"/>
                  <a:gd name="T34" fmla="*/ 0 w 486"/>
                  <a:gd name="T35" fmla="*/ 243 h 487"/>
                  <a:gd name="T36" fmla="*/ 6 w 486"/>
                  <a:gd name="T37" fmla="*/ 194 h 487"/>
                  <a:gd name="T38" fmla="*/ 20 w 486"/>
                  <a:gd name="T39" fmla="*/ 148 h 487"/>
                  <a:gd name="T40" fmla="*/ 43 w 486"/>
                  <a:gd name="T41" fmla="*/ 107 h 487"/>
                  <a:gd name="T42" fmla="*/ 71 w 486"/>
                  <a:gd name="T43" fmla="*/ 70 h 487"/>
                  <a:gd name="T44" fmla="*/ 108 w 486"/>
                  <a:gd name="T45" fmla="*/ 41 h 487"/>
                  <a:gd name="T46" fmla="*/ 149 w 486"/>
                  <a:gd name="T47" fmla="*/ 18 h 487"/>
                  <a:gd name="T48" fmla="*/ 195 w 486"/>
                  <a:gd name="T49" fmla="*/ 5 h 487"/>
                  <a:gd name="T50" fmla="*/ 244 w 486"/>
                  <a:gd name="T51" fmla="*/ 0 h 487"/>
                  <a:gd name="T52" fmla="*/ 268 w 486"/>
                  <a:gd name="T53" fmla="*/ 2 h 487"/>
                  <a:gd name="T54" fmla="*/ 316 w 486"/>
                  <a:gd name="T55" fmla="*/ 11 h 487"/>
                  <a:gd name="T56" fmla="*/ 360 w 486"/>
                  <a:gd name="T57" fmla="*/ 29 h 487"/>
                  <a:gd name="T58" fmla="*/ 398 w 486"/>
                  <a:gd name="T59" fmla="*/ 55 h 487"/>
                  <a:gd name="T60" fmla="*/ 431 w 486"/>
                  <a:gd name="T61" fmla="*/ 89 h 487"/>
                  <a:gd name="T62" fmla="*/ 457 w 486"/>
                  <a:gd name="T63" fmla="*/ 127 h 487"/>
                  <a:gd name="T64" fmla="*/ 476 w 486"/>
                  <a:gd name="T65" fmla="*/ 171 h 487"/>
                  <a:gd name="T66" fmla="*/ 486 w 486"/>
                  <a:gd name="T67" fmla="*/ 218 h 487"/>
                  <a:gd name="T68" fmla="*/ 486 w 486"/>
                  <a:gd name="T69" fmla="*/ 24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7">
                    <a:moveTo>
                      <a:pt x="486" y="243"/>
                    </a:moveTo>
                    <a:lnTo>
                      <a:pt x="486" y="243"/>
                    </a:lnTo>
                    <a:lnTo>
                      <a:pt x="486" y="269"/>
                    </a:lnTo>
                    <a:lnTo>
                      <a:pt x="482" y="291"/>
                    </a:lnTo>
                    <a:lnTo>
                      <a:pt x="476" y="316"/>
                    </a:lnTo>
                    <a:lnTo>
                      <a:pt x="468" y="337"/>
                    </a:lnTo>
                    <a:lnTo>
                      <a:pt x="457" y="359"/>
                    </a:lnTo>
                    <a:lnTo>
                      <a:pt x="445" y="380"/>
                    </a:lnTo>
                    <a:lnTo>
                      <a:pt x="431" y="398"/>
                    </a:lnTo>
                    <a:lnTo>
                      <a:pt x="416" y="415"/>
                    </a:lnTo>
                    <a:lnTo>
                      <a:pt x="398" y="430"/>
                    </a:lnTo>
                    <a:lnTo>
                      <a:pt x="380" y="446"/>
                    </a:lnTo>
                    <a:lnTo>
                      <a:pt x="360" y="458"/>
                    </a:lnTo>
                    <a:lnTo>
                      <a:pt x="338" y="467"/>
                    </a:lnTo>
                    <a:lnTo>
                      <a:pt x="316" y="476"/>
                    </a:lnTo>
                    <a:lnTo>
                      <a:pt x="293" y="482"/>
                    </a:lnTo>
                    <a:lnTo>
                      <a:pt x="268" y="485"/>
                    </a:lnTo>
                    <a:lnTo>
                      <a:pt x="244" y="487"/>
                    </a:lnTo>
                    <a:lnTo>
                      <a:pt x="244" y="487"/>
                    </a:lnTo>
                    <a:lnTo>
                      <a:pt x="219" y="485"/>
                    </a:lnTo>
                    <a:lnTo>
                      <a:pt x="195" y="482"/>
                    </a:lnTo>
                    <a:lnTo>
                      <a:pt x="171" y="476"/>
                    </a:lnTo>
                    <a:lnTo>
                      <a:pt x="149" y="467"/>
                    </a:lnTo>
                    <a:lnTo>
                      <a:pt x="128" y="458"/>
                    </a:lnTo>
                    <a:lnTo>
                      <a:pt x="108" y="446"/>
                    </a:lnTo>
                    <a:lnTo>
                      <a:pt x="88" y="430"/>
                    </a:lnTo>
                    <a:lnTo>
                      <a:pt x="71" y="415"/>
                    </a:lnTo>
                    <a:lnTo>
                      <a:pt x="56" y="398"/>
                    </a:lnTo>
                    <a:lnTo>
                      <a:pt x="43" y="380"/>
                    </a:lnTo>
                    <a:lnTo>
                      <a:pt x="30" y="359"/>
                    </a:lnTo>
                    <a:lnTo>
                      <a:pt x="20" y="337"/>
                    </a:lnTo>
                    <a:lnTo>
                      <a:pt x="10" y="316"/>
                    </a:lnTo>
                    <a:lnTo>
                      <a:pt x="6" y="291"/>
                    </a:lnTo>
                    <a:lnTo>
                      <a:pt x="1" y="269"/>
                    </a:lnTo>
                    <a:lnTo>
                      <a:pt x="0" y="243"/>
                    </a:lnTo>
                    <a:lnTo>
                      <a:pt x="0" y="243"/>
                    </a:lnTo>
                    <a:lnTo>
                      <a:pt x="1" y="218"/>
                    </a:lnTo>
                    <a:lnTo>
                      <a:pt x="6" y="194"/>
                    </a:lnTo>
                    <a:lnTo>
                      <a:pt x="10" y="171"/>
                    </a:lnTo>
                    <a:lnTo>
                      <a:pt x="20" y="148"/>
                    </a:lnTo>
                    <a:lnTo>
                      <a:pt x="30" y="127"/>
                    </a:lnTo>
                    <a:lnTo>
                      <a:pt x="43" y="107"/>
                    </a:lnTo>
                    <a:lnTo>
                      <a:pt x="56" y="89"/>
                    </a:lnTo>
                    <a:lnTo>
                      <a:pt x="71" y="70"/>
                    </a:lnTo>
                    <a:lnTo>
                      <a:pt x="88" y="55"/>
                    </a:lnTo>
                    <a:lnTo>
                      <a:pt x="108" y="41"/>
                    </a:lnTo>
                    <a:lnTo>
                      <a:pt x="128" y="29"/>
                    </a:lnTo>
                    <a:lnTo>
                      <a:pt x="149" y="18"/>
                    </a:lnTo>
                    <a:lnTo>
                      <a:pt x="171" y="11"/>
                    </a:lnTo>
                    <a:lnTo>
                      <a:pt x="195" y="5"/>
                    </a:lnTo>
                    <a:lnTo>
                      <a:pt x="219" y="2"/>
                    </a:lnTo>
                    <a:lnTo>
                      <a:pt x="244" y="0"/>
                    </a:lnTo>
                    <a:lnTo>
                      <a:pt x="244" y="0"/>
                    </a:lnTo>
                    <a:lnTo>
                      <a:pt x="268" y="2"/>
                    </a:lnTo>
                    <a:lnTo>
                      <a:pt x="293" y="5"/>
                    </a:lnTo>
                    <a:lnTo>
                      <a:pt x="316" y="11"/>
                    </a:lnTo>
                    <a:lnTo>
                      <a:pt x="338" y="18"/>
                    </a:lnTo>
                    <a:lnTo>
                      <a:pt x="360" y="29"/>
                    </a:lnTo>
                    <a:lnTo>
                      <a:pt x="380" y="41"/>
                    </a:lnTo>
                    <a:lnTo>
                      <a:pt x="398" y="55"/>
                    </a:lnTo>
                    <a:lnTo>
                      <a:pt x="416" y="70"/>
                    </a:lnTo>
                    <a:lnTo>
                      <a:pt x="431" y="89"/>
                    </a:lnTo>
                    <a:lnTo>
                      <a:pt x="445" y="107"/>
                    </a:lnTo>
                    <a:lnTo>
                      <a:pt x="457" y="127"/>
                    </a:lnTo>
                    <a:lnTo>
                      <a:pt x="468" y="148"/>
                    </a:lnTo>
                    <a:lnTo>
                      <a:pt x="476" y="171"/>
                    </a:lnTo>
                    <a:lnTo>
                      <a:pt x="482" y="194"/>
                    </a:lnTo>
                    <a:lnTo>
                      <a:pt x="486" y="218"/>
                    </a:lnTo>
                    <a:lnTo>
                      <a:pt x="486" y="243"/>
                    </a:lnTo>
                    <a:lnTo>
                      <a:pt x="486"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sp>
            <p:nvSpPr>
              <p:cNvPr id="98" name="Freeform 8"/>
              <p:cNvSpPr>
                <a:spLocks/>
              </p:cNvSpPr>
              <p:nvPr/>
            </p:nvSpPr>
            <p:spPr bwMode="auto">
              <a:xfrm>
                <a:off x="4362451" y="3341688"/>
                <a:ext cx="922338" cy="1652588"/>
              </a:xfrm>
              <a:custGeom>
                <a:avLst/>
                <a:gdLst>
                  <a:gd name="T0" fmla="*/ 1084 w 1162"/>
                  <a:gd name="T1" fmla="*/ 273 h 2083"/>
                  <a:gd name="T2" fmla="*/ 996 w 1162"/>
                  <a:gd name="T3" fmla="*/ 157 h 2083"/>
                  <a:gd name="T4" fmla="*/ 890 w 1162"/>
                  <a:gd name="T5" fmla="*/ 79 h 2083"/>
                  <a:gd name="T6" fmla="*/ 741 w 1162"/>
                  <a:gd name="T7" fmla="*/ 21 h 2083"/>
                  <a:gd name="T8" fmla="*/ 581 w 1162"/>
                  <a:gd name="T9" fmla="*/ 0 h 2083"/>
                  <a:gd name="T10" fmla="*/ 459 w 1162"/>
                  <a:gd name="T11" fmla="*/ 12 h 2083"/>
                  <a:gd name="T12" fmla="*/ 293 w 1162"/>
                  <a:gd name="T13" fmla="*/ 67 h 2083"/>
                  <a:gd name="T14" fmla="*/ 186 w 1162"/>
                  <a:gd name="T15" fmla="*/ 139 h 2083"/>
                  <a:gd name="T16" fmla="*/ 93 w 1162"/>
                  <a:gd name="T17" fmla="*/ 246 h 2083"/>
                  <a:gd name="T18" fmla="*/ 38 w 1162"/>
                  <a:gd name="T19" fmla="*/ 365 h 2083"/>
                  <a:gd name="T20" fmla="*/ 3 w 1162"/>
                  <a:gd name="T21" fmla="*/ 568 h 2083"/>
                  <a:gd name="T22" fmla="*/ 0 w 1162"/>
                  <a:gd name="T23" fmla="*/ 739 h 2083"/>
                  <a:gd name="T24" fmla="*/ 18 w 1162"/>
                  <a:gd name="T25" fmla="*/ 873 h 2083"/>
                  <a:gd name="T26" fmla="*/ 45 w 1162"/>
                  <a:gd name="T27" fmla="*/ 923 h 2083"/>
                  <a:gd name="T28" fmla="*/ 87 w 1162"/>
                  <a:gd name="T29" fmla="*/ 940 h 2083"/>
                  <a:gd name="T30" fmla="*/ 137 w 1162"/>
                  <a:gd name="T31" fmla="*/ 931 h 2083"/>
                  <a:gd name="T32" fmla="*/ 171 w 1162"/>
                  <a:gd name="T33" fmla="*/ 896 h 2083"/>
                  <a:gd name="T34" fmla="*/ 184 w 1162"/>
                  <a:gd name="T35" fmla="*/ 821 h 2083"/>
                  <a:gd name="T36" fmla="*/ 189 w 1162"/>
                  <a:gd name="T37" fmla="*/ 591 h 2083"/>
                  <a:gd name="T38" fmla="*/ 224 w 1162"/>
                  <a:gd name="T39" fmla="*/ 414 h 2083"/>
                  <a:gd name="T40" fmla="*/ 261 w 1162"/>
                  <a:gd name="T41" fmla="*/ 357 h 2083"/>
                  <a:gd name="T42" fmla="*/ 291 w 1162"/>
                  <a:gd name="T43" fmla="*/ 340 h 2083"/>
                  <a:gd name="T44" fmla="*/ 312 w 1162"/>
                  <a:gd name="T45" fmla="*/ 353 h 2083"/>
                  <a:gd name="T46" fmla="*/ 322 w 1162"/>
                  <a:gd name="T47" fmla="*/ 400 h 2083"/>
                  <a:gd name="T48" fmla="*/ 320 w 1162"/>
                  <a:gd name="T49" fmla="*/ 1985 h 2083"/>
                  <a:gd name="T50" fmla="*/ 332 w 1162"/>
                  <a:gd name="T51" fmla="*/ 2033 h 2083"/>
                  <a:gd name="T52" fmla="*/ 380 w 1162"/>
                  <a:gd name="T53" fmla="*/ 2075 h 2083"/>
                  <a:gd name="T54" fmla="*/ 418 w 1162"/>
                  <a:gd name="T55" fmla="*/ 2083 h 2083"/>
                  <a:gd name="T56" fmla="*/ 463 w 1162"/>
                  <a:gd name="T57" fmla="*/ 2071 h 2083"/>
                  <a:gd name="T58" fmla="*/ 506 w 1162"/>
                  <a:gd name="T59" fmla="*/ 2023 h 2083"/>
                  <a:gd name="T60" fmla="*/ 515 w 1162"/>
                  <a:gd name="T61" fmla="*/ 1985 h 2083"/>
                  <a:gd name="T62" fmla="*/ 521 w 1162"/>
                  <a:gd name="T63" fmla="*/ 1068 h 2083"/>
                  <a:gd name="T64" fmla="*/ 561 w 1162"/>
                  <a:gd name="T65" fmla="*/ 1039 h 2083"/>
                  <a:gd name="T66" fmla="*/ 601 w 1162"/>
                  <a:gd name="T67" fmla="*/ 1039 h 2083"/>
                  <a:gd name="T68" fmla="*/ 640 w 1162"/>
                  <a:gd name="T69" fmla="*/ 1068 h 2083"/>
                  <a:gd name="T70" fmla="*/ 646 w 1162"/>
                  <a:gd name="T71" fmla="*/ 1985 h 2083"/>
                  <a:gd name="T72" fmla="*/ 654 w 1162"/>
                  <a:gd name="T73" fmla="*/ 2023 h 2083"/>
                  <a:gd name="T74" fmla="*/ 698 w 1162"/>
                  <a:gd name="T75" fmla="*/ 2071 h 2083"/>
                  <a:gd name="T76" fmla="*/ 744 w 1162"/>
                  <a:gd name="T77" fmla="*/ 2083 h 2083"/>
                  <a:gd name="T78" fmla="*/ 782 w 1162"/>
                  <a:gd name="T79" fmla="*/ 2075 h 2083"/>
                  <a:gd name="T80" fmla="*/ 829 w 1162"/>
                  <a:gd name="T81" fmla="*/ 2033 h 2083"/>
                  <a:gd name="T82" fmla="*/ 842 w 1162"/>
                  <a:gd name="T83" fmla="*/ 1985 h 2083"/>
                  <a:gd name="T84" fmla="*/ 840 w 1162"/>
                  <a:gd name="T85" fmla="*/ 400 h 2083"/>
                  <a:gd name="T86" fmla="*/ 848 w 1162"/>
                  <a:gd name="T87" fmla="*/ 353 h 2083"/>
                  <a:gd name="T88" fmla="*/ 871 w 1162"/>
                  <a:gd name="T89" fmla="*/ 340 h 2083"/>
                  <a:gd name="T90" fmla="*/ 900 w 1162"/>
                  <a:gd name="T91" fmla="*/ 357 h 2083"/>
                  <a:gd name="T92" fmla="*/ 938 w 1162"/>
                  <a:gd name="T93" fmla="*/ 414 h 2083"/>
                  <a:gd name="T94" fmla="*/ 971 w 1162"/>
                  <a:gd name="T95" fmla="*/ 591 h 2083"/>
                  <a:gd name="T96" fmla="*/ 976 w 1162"/>
                  <a:gd name="T97" fmla="*/ 821 h 2083"/>
                  <a:gd name="T98" fmla="*/ 991 w 1162"/>
                  <a:gd name="T99" fmla="*/ 896 h 2083"/>
                  <a:gd name="T100" fmla="*/ 1025 w 1162"/>
                  <a:gd name="T101" fmla="*/ 931 h 2083"/>
                  <a:gd name="T102" fmla="*/ 1075 w 1162"/>
                  <a:gd name="T103" fmla="*/ 940 h 2083"/>
                  <a:gd name="T104" fmla="*/ 1116 w 1162"/>
                  <a:gd name="T105" fmla="*/ 923 h 2083"/>
                  <a:gd name="T106" fmla="*/ 1144 w 1162"/>
                  <a:gd name="T107" fmla="*/ 873 h 2083"/>
                  <a:gd name="T108" fmla="*/ 1162 w 1162"/>
                  <a:gd name="T109" fmla="*/ 739 h 2083"/>
                  <a:gd name="T110" fmla="*/ 1159 w 1162"/>
                  <a:gd name="T111" fmla="*/ 568 h 2083"/>
                  <a:gd name="T112" fmla="*/ 1124 w 1162"/>
                  <a:gd name="T113" fmla="*/ 365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62" h="2083">
                    <a:moveTo>
                      <a:pt x="1124" y="365"/>
                    </a:moveTo>
                    <a:lnTo>
                      <a:pt x="1124" y="365"/>
                    </a:lnTo>
                    <a:lnTo>
                      <a:pt x="1112" y="333"/>
                    </a:lnTo>
                    <a:lnTo>
                      <a:pt x="1099" y="302"/>
                    </a:lnTo>
                    <a:lnTo>
                      <a:pt x="1084" y="273"/>
                    </a:lnTo>
                    <a:lnTo>
                      <a:pt x="1069" y="246"/>
                    </a:lnTo>
                    <a:lnTo>
                      <a:pt x="1052" y="221"/>
                    </a:lnTo>
                    <a:lnTo>
                      <a:pt x="1034" y="198"/>
                    </a:lnTo>
                    <a:lnTo>
                      <a:pt x="1016" y="177"/>
                    </a:lnTo>
                    <a:lnTo>
                      <a:pt x="996" y="157"/>
                    </a:lnTo>
                    <a:lnTo>
                      <a:pt x="976" y="139"/>
                    </a:lnTo>
                    <a:lnTo>
                      <a:pt x="955" y="122"/>
                    </a:lnTo>
                    <a:lnTo>
                      <a:pt x="933" y="107"/>
                    </a:lnTo>
                    <a:lnTo>
                      <a:pt x="912" y="92"/>
                    </a:lnTo>
                    <a:lnTo>
                      <a:pt x="890" y="79"/>
                    </a:lnTo>
                    <a:lnTo>
                      <a:pt x="869" y="67"/>
                    </a:lnTo>
                    <a:lnTo>
                      <a:pt x="846" y="56"/>
                    </a:lnTo>
                    <a:lnTo>
                      <a:pt x="825" y="47"/>
                    </a:lnTo>
                    <a:lnTo>
                      <a:pt x="782" y="32"/>
                    </a:lnTo>
                    <a:lnTo>
                      <a:pt x="741" y="21"/>
                    </a:lnTo>
                    <a:lnTo>
                      <a:pt x="703" y="12"/>
                    </a:lnTo>
                    <a:lnTo>
                      <a:pt x="668" y="6"/>
                    </a:lnTo>
                    <a:lnTo>
                      <a:pt x="637" y="3"/>
                    </a:lnTo>
                    <a:lnTo>
                      <a:pt x="613" y="0"/>
                    </a:lnTo>
                    <a:lnTo>
                      <a:pt x="581" y="0"/>
                    </a:lnTo>
                    <a:lnTo>
                      <a:pt x="581" y="0"/>
                    </a:lnTo>
                    <a:lnTo>
                      <a:pt x="549" y="0"/>
                    </a:lnTo>
                    <a:lnTo>
                      <a:pt x="524" y="3"/>
                    </a:lnTo>
                    <a:lnTo>
                      <a:pt x="494" y="6"/>
                    </a:lnTo>
                    <a:lnTo>
                      <a:pt x="459" y="12"/>
                    </a:lnTo>
                    <a:lnTo>
                      <a:pt x="419" y="21"/>
                    </a:lnTo>
                    <a:lnTo>
                      <a:pt x="380" y="32"/>
                    </a:lnTo>
                    <a:lnTo>
                      <a:pt x="337" y="47"/>
                    </a:lnTo>
                    <a:lnTo>
                      <a:pt x="314" y="56"/>
                    </a:lnTo>
                    <a:lnTo>
                      <a:pt x="293" y="67"/>
                    </a:lnTo>
                    <a:lnTo>
                      <a:pt x="271" y="79"/>
                    </a:lnTo>
                    <a:lnTo>
                      <a:pt x="248" y="92"/>
                    </a:lnTo>
                    <a:lnTo>
                      <a:pt x="227" y="107"/>
                    </a:lnTo>
                    <a:lnTo>
                      <a:pt x="206" y="122"/>
                    </a:lnTo>
                    <a:lnTo>
                      <a:pt x="186" y="139"/>
                    </a:lnTo>
                    <a:lnTo>
                      <a:pt x="166" y="157"/>
                    </a:lnTo>
                    <a:lnTo>
                      <a:pt x="146" y="177"/>
                    </a:lnTo>
                    <a:lnTo>
                      <a:pt x="128" y="198"/>
                    </a:lnTo>
                    <a:lnTo>
                      <a:pt x="110" y="221"/>
                    </a:lnTo>
                    <a:lnTo>
                      <a:pt x="93" y="246"/>
                    </a:lnTo>
                    <a:lnTo>
                      <a:pt x="77" y="273"/>
                    </a:lnTo>
                    <a:lnTo>
                      <a:pt x="62" y="302"/>
                    </a:lnTo>
                    <a:lnTo>
                      <a:pt x="50" y="333"/>
                    </a:lnTo>
                    <a:lnTo>
                      <a:pt x="38" y="365"/>
                    </a:lnTo>
                    <a:lnTo>
                      <a:pt x="38" y="365"/>
                    </a:lnTo>
                    <a:lnTo>
                      <a:pt x="30" y="389"/>
                    </a:lnTo>
                    <a:lnTo>
                      <a:pt x="24" y="418"/>
                    </a:lnTo>
                    <a:lnTo>
                      <a:pt x="16" y="458"/>
                    </a:lnTo>
                    <a:lnTo>
                      <a:pt x="9" y="508"/>
                    </a:lnTo>
                    <a:lnTo>
                      <a:pt x="3" y="568"/>
                    </a:lnTo>
                    <a:lnTo>
                      <a:pt x="0" y="635"/>
                    </a:lnTo>
                    <a:lnTo>
                      <a:pt x="0" y="671"/>
                    </a:lnTo>
                    <a:lnTo>
                      <a:pt x="0" y="711"/>
                    </a:lnTo>
                    <a:lnTo>
                      <a:pt x="0" y="711"/>
                    </a:lnTo>
                    <a:lnTo>
                      <a:pt x="0" y="739"/>
                    </a:lnTo>
                    <a:lnTo>
                      <a:pt x="1" y="768"/>
                    </a:lnTo>
                    <a:lnTo>
                      <a:pt x="4" y="803"/>
                    </a:lnTo>
                    <a:lnTo>
                      <a:pt x="9" y="839"/>
                    </a:lnTo>
                    <a:lnTo>
                      <a:pt x="13" y="856"/>
                    </a:lnTo>
                    <a:lnTo>
                      <a:pt x="18" y="873"/>
                    </a:lnTo>
                    <a:lnTo>
                      <a:pt x="23" y="888"/>
                    </a:lnTo>
                    <a:lnTo>
                      <a:pt x="30" y="902"/>
                    </a:lnTo>
                    <a:lnTo>
                      <a:pt x="38" y="914"/>
                    </a:lnTo>
                    <a:lnTo>
                      <a:pt x="45" y="923"/>
                    </a:lnTo>
                    <a:lnTo>
                      <a:pt x="45" y="923"/>
                    </a:lnTo>
                    <a:lnTo>
                      <a:pt x="50" y="926"/>
                    </a:lnTo>
                    <a:lnTo>
                      <a:pt x="56" y="931"/>
                    </a:lnTo>
                    <a:lnTo>
                      <a:pt x="64" y="934"/>
                    </a:lnTo>
                    <a:lnTo>
                      <a:pt x="74" y="939"/>
                    </a:lnTo>
                    <a:lnTo>
                      <a:pt x="87" y="940"/>
                    </a:lnTo>
                    <a:lnTo>
                      <a:pt x="102" y="940"/>
                    </a:lnTo>
                    <a:lnTo>
                      <a:pt x="119" y="937"/>
                    </a:lnTo>
                    <a:lnTo>
                      <a:pt x="119" y="937"/>
                    </a:lnTo>
                    <a:lnTo>
                      <a:pt x="128" y="934"/>
                    </a:lnTo>
                    <a:lnTo>
                      <a:pt x="137" y="931"/>
                    </a:lnTo>
                    <a:lnTo>
                      <a:pt x="145" y="926"/>
                    </a:lnTo>
                    <a:lnTo>
                      <a:pt x="151" y="922"/>
                    </a:lnTo>
                    <a:lnTo>
                      <a:pt x="157" y="916"/>
                    </a:lnTo>
                    <a:lnTo>
                      <a:pt x="161" y="910"/>
                    </a:lnTo>
                    <a:lnTo>
                      <a:pt x="171" y="896"/>
                    </a:lnTo>
                    <a:lnTo>
                      <a:pt x="177" y="879"/>
                    </a:lnTo>
                    <a:lnTo>
                      <a:pt x="180" y="861"/>
                    </a:lnTo>
                    <a:lnTo>
                      <a:pt x="183" y="842"/>
                    </a:lnTo>
                    <a:lnTo>
                      <a:pt x="184" y="821"/>
                    </a:lnTo>
                    <a:lnTo>
                      <a:pt x="184" y="821"/>
                    </a:lnTo>
                    <a:lnTo>
                      <a:pt x="184" y="787"/>
                    </a:lnTo>
                    <a:lnTo>
                      <a:pt x="184" y="734"/>
                    </a:lnTo>
                    <a:lnTo>
                      <a:pt x="186" y="665"/>
                    </a:lnTo>
                    <a:lnTo>
                      <a:pt x="187" y="629"/>
                    </a:lnTo>
                    <a:lnTo>
                      <a:pt x="189" y="591"/>
                    </a:lnTo>
                    <a:lnTo>
                      <a:pt x="193" y="552"/>
                    </a:lnTo>
                    <a:lnTo>
                      <a:pt x="198" y="514"/>
                    </a:lnTo>
                    <a:lnTo>
                      <a:pt x="204" y="479"/>
                    </a:lnTo>
                    <a:lnTo>
                      <a:pt x="213" y="446"/>
                    </a:lnTo>
                    <a:lnTo>
                      <a:pt x="224" y="414"/>
                    </a:lnTo>
                    <a:lnTo>
                      <a:pt x="230" y="400"/>
                    </a:lnTo>
                    <a:lnTo>
                      <a:pt x="236" y="388"/>
                    </a:lnTo>
                    <a:lnTo>
                      <a:pt x="244" y="375"/>
                    </a:lnTo>
                    <a:lnTo>
                      <a:pt x="253" y="366"/>
                    </a:lnTo>
                    <a:lnTo>
                      <a:pt x="261" y="357"/>
                    </a:lnTo>
                    <a:lnTo>
                      <a:pt x="271" y="349"/>
                    </a:lnTo>
                    <a:lnTo>
                      <a:pt x="271" y="349"/>
                    </a:lnTo>
                    <a:lnTo>
                      <a:pt x="279" y="345"/>
                    </a:lnTo>
                    <a:lnTo>
                      <a:pt x="286" y="340"/>
                    </a:lnTo>
                    <a:lnTo>
                      <a:pt x="291" y="340"/>
                    </a:lnTo>
                    <a:lnTo>
                      <a:pt x="296" y="340"/>
                    </a:lnTo>
                    <a:lnTo>
                      <a:pt x="300" y="340"/>
                    </a:lnTo>
                    <a:lnTo>
                      <a:pt x="305" y="343"/>
                    </a:lnTo>
                    <a:lnTo>
                      <a:pt x="309" y="346"/>
                    </a:lnTo>
                    <a:lnTo>
                      <a:pt x="312" y="353"/>
                    </a:lnTo>
                    <a:lnTo>
                      <a:pt x="317" y="360"/>
                    </a:lnTo>
                    <a:lnTo>
                      <a:pt x="318" y="371"/>
                    </a:lnTo>
                    <a:lnTo>
                      <a:pt x="320" y="385"/>
                    </a:lnTo>
                    <a:lnTo>
                      <a:pt x="322" y="400"/>
                    </a:lnTo>
                    <a:lnTo>
                      <a:pt x="322" y="400"/>
                    </a:lnTo>
                    <a:lnTo>
                      <a:pt x="320" y="1985"/>
                    </a:lnTo>
                    <a:lnTo>
                      <a:pt x="320" y="1985"/>
                    </a:lnTo>
                    <a:lnTo>
                      <a:pt x="320" y="1985"/>
                    </a:lnTo>
                    <a:lnTo>
                      <a:pt x="320" y="1985"/>
                    </a:lnTo>
                    <a:lnTo>
                      <a:pt x="320" y="1985"/>
                    </a:lnTo>
                    <a:lnTo>
                      <a:pt x="320" y="1996"/>
                    </a:lnTo>
                    <a:lnTo>
                      <a:pt x="322" y="2005"/>
                    </a:lnTo>
                    <a:lnTo>
                      <a:pt x="325" y="2014"/>
                    </a:lnTo>
                    <a:lnTo>
                      <a:pt x="328" y="2023"/>
                    </a:lnTo>
                    <a:lnTo>
                      <a:pt x="332" y="2033"/>
                    </a:lnTo>
                    <a:lnTo>
                      <a:pt x="337" y="2040"/>
                    </a:lnTo>
                    <a:lnTo>
                      <a:pt x="349" y="2054"/>
                    </a:lnTo>
                    <a:lnTo>
                      <a:pt x="363" y="2066"/>
                    </a:lnTo>
                    <a:lnTo>
                      <a:pt x="370" y="2071"/>
                    </a:lnTo>
                    <a:lnTo>
                      <a:pt x="380" y="2075"/>
                    </a:lnTo>
                    <a:lnTo>
                      <a:pt x="389" y="2078"/>
                    </a:lnTo>
                    <a:lnTo>
                      <a:pt x="398" y="2081"/>
                    </a:lnTo>
                    <a:lnTo>
                      <a:pt x="407" y="2083"/>
                    </a:lnTo>
                    <a:lnTo>
                      <a:pt x="418" y="2083"/>
                    </a:lnTo>
                    <a:lnTo>
                      <a:pt x="418" y="2083"/>
                    </a:lnTo>
                    <a:lnTo>
                      <a:pt x="427" y="2083"/>
                    </a:lnTo>
                    <a:lnTo>
                      <a:pt x="437" y="2081"/>
                    </a:lnTo>
                    <a:lnTo>
                      <a:pt x="447" y="2078"/>
                    </a:lnTo>
                    <a:lnTo>
                      <a:pt x="456" y="2075"/>
                    </a:lnTo>
                    <a:lnTo>
                      <a:pt x="463" y="2071"/>
                    </a:lnTo>
                    <a:lnTo>
                      <a:pt x="471" y="2066"/>
                    </a:lnTo>
                    <a:lnTo>
                      <a:pt x="486" y="2054"/>
                    </a:lnTo>
                    <a:lnTo>
                      <a:pt x="498" y="2040"/>
                    </a:lnTo>
                    <a:lnTo>
                      <a:pt x="503" y="2033"/>
                    </a:lnTo>
                    <a:lnTo>
                      <a:pt x="506" y="2023"/>
                    </a:lnTo>
                    <a:lnTo>
                      <a:pt x="511" y="2014"/>
                    </a:lnTo>
                    <a:lnTo>
                      <a:pt x="512" y="2005"/>
                    </a:lnTo>
                    <a:lnTo>
                      <a:pt x="514" y="1996"/>
                    </a:lnTo>
                    <a:lnTo>
                      <a:pt x="515" y="1985"/>
                    </a:lnTo>
                    <a:lnTo>
                      <a:pt x="515" y="1985"/>
                    </a:lnTo>
                    <a:lnTo>
                      <a:pt x="514" y="1984"/>
                    </a:lnTo>
                    <a:lnTo>
                      <a:pt x="517" y="1083"/>
                    </a:lnTo>
                    <a:lnTo>
                      <a:pt x="517" y="1083"/>
                    </a:lnTo>
                    <a:lnTo>
                      <a:pt x="518" y="1076"/>
                    </a:lnTo>
                    <a:lnTo>
                      <a:pt x="521" y="1068"/>
                    </a:lnTo>
                    <a:lnTo>
                      <a:pt x="526" y="1061"/>
                    </a:lnTo>
                    <a:lnTo>
                      <a:pt x="535" y="1053"/>
                    </a:lnTo>
                    <a:lnTo>
                      <a:pt x="546" y="1045"/>
                    </a:lnTo>
                    <a:lnTo>
                      <a:pt x="553" y="1042"/>
                    </a:lnTo>
                    <a:lnTo>
                      <a:pt x="561" y="1039"/>
                    </a:lnTo>
                    <a:lnTo>
                      <a:pt x="570" y="1038"/>
                    </a:lnTo>
                    <a:lnTo>
                      <a:pt x="581" y="1036"/>
                    </a:lnTo>
                    <a:lnTo>
                      <a:pt x="581" y="1036"/>
                    </a:lnTo>
                    <a:lnTo>
                      <a:pt x="592" y="1038"/>
                    </a:lnTo>
                    <a:lnTo>
                      <a:pt x="601" y="1039"/>
                    </a:lnTo>
                    <a:lnTo>
                      <a:pt x="608" y="1042"/>
                    </a:lnTo>
                    <a:lnTo>
                      <a:pt x="616" y="1045"/>
                    </a:lnTo>
                    <a:lnTo>
                      <a:pt x="627" y="1053"/>
                    </a:lnTo>
                    <a:lnTo>
                      <a:pt x="634" y="1061"/>
                    </a:lnTo>
                    <a:lnTo>
                      <a:pt x="640" y="1068"/>
                    </a:lnTo>
                    <a:lnTo>
                      <a:pt x="643" y="1076"/>
                    </a:lnTo>
                    <a:lnTo>
                      <a:pt x="645" y="1083"/>
                    </a:lnTo>
                    <a:lnTo>
                      <a:pt x="646" y="1984"/>
                    </a:lnTo>
                    <a:lnTo>
                      <a:pt x="646" y="1984"/>
                    </a:lnTo>
                    <a:lnTo>
                      <a:pt x="646" y="1985"/>
                    </a:lnTo>
                    <a:lnTo>
                      <a:pt x="646" y="1985"/>
                    </a:lnTo>
                    <a:lnTo>
                      <a:pt x="648" y="1996"/>
                    </a:lnTo>
                    <a:lnTo>
                      <a:pt x="649" y="2005"/>
                    </a:lnTo>
                    <a:lnTo>
                      <a:pt x="651" y="2014"/>
                    </a:lnTo>
                    <a:lnTo>
                      <a:pt x="654" y="2023"/>
                    </a:lnTo>
                    <a:lnTo>
                      <a:pt x="659" y="2033"/>
                    </a:lnTo>
                    <a:lnTo>
                      <a:pt x="663" y="2040"/>
                    </a:lnTo>
                    <a:lnTo>
                      <a:pt x="675" y="2054"/>
                    </a:lnTo>
                    <a:lnTo>
                      <a:pt x="689" y="2066"/>
                    </a:lnTo>
                    <a:lnTo>
                      <a:pt x="698" y="2071"/>
                    </a:lnTo>
                    <a:lnTo>
                      <a:pt x="706" y="2075"/>
                    </a:lnTo>
                    <a:lnTo>
                      <a:pt x="715" y="2078"/>
                    </a:lnTo>
                    <a:lnTo>
                      <a:pt x="724" y="2081"/>
                    </a:lnTo>
                    <a:lnTo>
                      <a:pt x="735" y="2083"/>
                    </a:lnTo>
                    <a:lnTo>
                      <a:pt x="744" y="2083"/>
                    </a:lnTo>
                    <a:lnTo>
                      <a:pt x="744" y="2083"/>
                    </a:lnTo>
                    <a:lnTo>
                      <a:pt x="755" y="2083"/>
                    </a:lnTo>
                    <a:lnTo>
                      <a:pt x="764" y="2081"/>
                    </a:lnTo>
                    <a:lnTo>
                      <a:pt x="773" y="2078"/>
                    </a:lnTo>
                    <a:lnTo>
                      <a:pt x="782" y="2075"/>
                    </a:lnTo>
                    <a:lnTo>
                      <a:pt x="791" y="2071"/>
                    </a:lnTo>
                    <a:lnTo>
                      <a:pt x="799" y="2066"/>
                    </a:lnTo>
                    <a:lnTo>
                      <a:pt x="813" y="2054"/>
                    </a:lnTo>
                    <a:lnTo>
                      <a:pt x="825" y="2040"/>
                    </a:lnTo>
                    <a:lnTo>
                      <a:pt x="829" y="2033"/>
                    </a:lnTo>
                    <a:lnTo>
                      <a:pt x="834" y="2023"/>
                    </a:lnTo>
                    <a:lnTo>
                      <a:pt x="837" y="2014"/>
                    </a:lnTo>
                    <a:lnTo>
                      <a:pt x="840" y="2005"/>
                    </a:lnTo>
                    <a:lnTo>
                      <a:pt x="842" y="1996"/>
                    </a:lnTo>
                    <a:lnTo>
                      <a:pt x="842" y="1985"/>
                    </a:lnTo>
                    <a:lnTo>
                      <a:pt x="842" y="1985"/>
                    </a:lnTo>
                    <a:lnTo>
                      <a:pt x="842" y="1985"/>
                    </a:lnTo>
                    <a:lnTo>
                      <a:pt x="842" y="1985"/>
                    </a:lnTo>
                    <a:lnTo>
                      <a:pt x="842" y="1985"/>
                    </a:lnTo>
                    <a:lnTo>
                      <a:pt x="840" y="400"/>
                    </a:lnTo>
                    <a:lnTo>
                      <a:pt x="840" y="400"/>
                    </a:lnTo>
                    <a:lnTo>
                      <a:pt x="842" y="385"/>
                    </a:lnTo>
                    <a:lnTo>
                      <a:pt x="843" y="371"/>
                    </a:lnTo>
                    <a:lnTo>
                      <a:pt x="845" y="360"/>
                    </a:lnTo>
                    <a:lnTo>
                      <a:pt x="848" y="353"/>
                    </a:lnTo>
                    <a:lnTo>
                      <a:pt x="852" y="346"/>
                    </a:lnTo>
                    <a:lnTo>
                      <a:pt x="857" y="343"/>
                    </a:lnTo>
                    <a:lnTo>
                      <a:pt x="862" y="340"/>
                    </a:lnTo>
                    <a:lnTo>
                      <a:pt x="866" y="340"/>
                    </a:lnTo>
                    <a:lnTo>
                      <a:pt x="871" y="340"/>
                    </a:lnTo>
                    <a:lnTo>
                      <a:pt x="875" y="340"/>
                    </a:lnTo>
                    <a:lnTo>
                      <a:pt x="883" y="345"/>
                    </a:lnTo>
                    <a:lnTo>
                      <a:pt x="890" y="349"/>
                    </a:lnTo>
                    <a:lnTo>
                      <a:pt x="890" y="349"/>
                    </a:lnTo>
                    <a:lnTo>
                      <a:pt x="900" y="357"/>
                    </a:lnTo>
                    <a:lnTo>
                      <a:pt x="909" y="366"/>
                    </a:lnTo>
                    <a:lnTo>
                      <a:pt x="916" y="375"/>
                    </a:lnTo>
                    <a:lnTo>
                      <a:pt x="924" y="388"/>
                    </a:lnTo>
                    <a:lnTo>
                      <a:pt x="932" y="400"/>
                    </a:lnTo>
                    <a:lnTo>
                      <a:pt x="938" y="414"/>
                    </a:lnTo>
                    <a:lnTo>
                      <a:pt x="948" y="446"/>
                    </a:lnTo>
                    <a:lnTo>
                      <a:pt x="956" y="479"/>
                    </a:lnTo>
                    <a:lnTo>
                      <a:pt x="964" y="514"/>
                    </a:lnTo>
                    <a:lnTo>
                      <a:pt x="968" y="552"/>
                    </a:lnTo>
                    <a:lnTo>
                      <a:pt x="971" y="591"/>
                    </a:lnTo>
                    <a:lnTo>
                      <a:pt x="974" y="629"/>
                    </a:lnTo>
                    <a:lnTo>
                      <a:pt x="976" y="665"/>
                    </a:lnTo>
                    <a:lnTo>
                      <a:pt x="977" y="734"/>
                    </a:lnTo>
                    <a:lnTo>
                      <a:pt x="976" y="787"/>
                    </a:lnTo>
                    <a:lnTo>
                      <a:pt x="976" y="821"/>
                    </a:lnTo>
                    <a:lnTo>
                      <a:pt x="976" y="821"/>
                    </a:lnTo>
                    <a:lnTo>
                      <a:pt x="977" y="842"/>
                    </a:lnTo>
                    <a:lnTo>
                      <a:pt x="980" y="861"/>
                    </a:lnTo>
                    <a:lnTo>
                      <a:pt x="985" y="879"/>
                    </a:lnTo>
                    <a:lnTo>
                      <a:pt x="991" y="896"/>
                    </a:lnTo>
                    <a:lnTo>
                      <a:pt x="1000" y="910"/>
                    </a:lnTo>
                    <a:lnTo>
                      <a:pt x="1005" y="916"/>
                    </a:lnTo>
                    <a:lnTo>
                      <a:pt x="1011" y="922"/>
                    </a:lnTo>
                    <a:lnTo>
                      <a:pt x="1017" y="926"/>
                    </a:lnTo>
                    <a:lnTo>
                      <a:pt x="1025" y="931"/>
                    </a:lnTo>
                    <a:lnTo>
                      <a:pt x="1032" y="934"/>
                    </a:lnTo>
                    <a:lnTo>
                      <a:pt x="1041" y="937"/>
                    </a:lnTo>
                    <a:lnTo>
                      <a:pt x="1041" y="937"/>
                    </a:lnTo>
                    <a:lnTo>
                      <a:pt x="1060" y="940"/>
                    </a:lnTo>
                    <a:lnTo>
                      <a:pt x="1075" y="940"/>
                    </a:lnTo>
                    <a:lnTo>
                      <a:pt x="1087" y="939"/>
                    </a:lnTo>
                    <a:lnTo>
                      <a:pt x="1098" y="934"/>
                    </a:lnTo>
                    <a:lnTo>
                      <a:pt x="1106" y="931"/>
                    </a:lnTo>
                    <a:lnTo>
                      <a:pt x="1112" y="926"/>
                    </a:lnTo>
                    <a:lnTo>
                      <a:pt x="1116" y="923"/>
                    </a:lnTo>
                    <a:lnTo>
                      <a:pt x="1116" y="923"/>
                    </a:lnTo>
                    <a:lnTo>
                      <a:pt x="1124" y="914"/>
                    </a:lnTo>
                    <a:lnTo>
                      <a:pt x="1131" y="902"/>
                    </a:lnTo>
                    <a:lnTo>
                      <a:pt x="1138" y="888"/>
                    </a:lnTo>
                    <a:lnTo>
                      <a:pt x="1144" y="873"/>
                    </a:lnTo>
                    <a:lnTo>
                      <a:pt x="1148" y="856"/>
                    </a:lnTo>
                    <a:lnTo>
                      <a:pt x="1151" y="839"/>
                    </a:lnTo>
                    <a:lnTo>
                      <a:pt x="1157" y="803"/>
                    </a:lnTo>
                    <a:lnTo>
                      <a:pt x="1160" y="768"/>
                    </a:lnTo>
                    <a:lnTo>
                      <a:pt x="1162" y="739"/>
                    </a:lnTo>
                    <a:lnTo>
                      <a:pt x="1162" y="711"/>
                    </a:lnTo>
                    <a:lnTo>
                      <a:pt x="1162" y="711"/>
                    </a:lnTo>
                    <a:lnTo>
                      <a:pt x="1162" y="671"/>
                    </a:lnTo>
                    <a:lnTo>
                      <a:pt x="1162" y="635"/>
                    </a:lnTo>
                    <a:lnTo>
                      <a:pt x="1159" y="568"/>
                    </a:lnTo>
                    <a:lnTo>
                      <a:pt x="1153" y="508"/>
                    </a:lnTo>
                    <a:lnTo>
                      <a:pt x="1145" y="458"/>
                    </a:lnTo>
                    <a:lnTo>
                      <a:pt x="1138" y="418"/>
                    </a:lnTo>
                    <a:lnTo>
                      <a:pt x="1130" y="389"/>
                    </a:lnTo>
                    <a:lnTo>
                      <a:pt x="1124" y="365"/>
                    </a:lnTo>
                    <a:lnTo>
                      <a:pt x="1124"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grpSp>
      </p:grpSp>
      <p:sp>
        <p:nvSpPr>
          <p:cNvPr id="127" name="文本框 126"/>
          <p:cNvSpPr txBox="1"/>
          <p:nvPr/>
        </p:nvSpPr>
        <p:spPr>
          <a:xfrm>
            <a:off x="7476672" y="3873822"/>
            <a:ext cx="1609591" cy="923330"/>
          </a:xfrm>
          <a:prstGeom prst="rect">
            <a:avLst/>
          </a:prstGeom>
          <a:noFill/>
        </p:spPr>
        <p:txBody>
          <a:bodyPr wrap="square" rtlCol="0">
            <a:spAutoFit/>
          </a:bodyPr>
          <a:lstStyle/>
          <a:p>
            <a:pPr>
              <a:lnSpc>
                <a:spcPct val="150000"/>
              </a:lnSpc>
            </a:pPr>
            <a:r>
              <a:rPr lang="zh-CN" altLang="en-US" sz="1400" dirty="0" smtClean="0">
                <a:latin typeface="微软雅黑" panose="020B0503020204020204" pitchFamily="34" charset="-122"/>
                <a:ea typeface="微软雅黑" panose="020B0503020204020204" pitchFamily="34" charset="-122"/>
              </a:rPr>
              <a:t>预计新增 </a:t>
            </a:r>
            <a:r>
              <a:rPr lang="en-US" altLang="zh-CN" b="1" dirty="0" smtClean="0">
                <a:solidFill>
                  <a:srgbClr val="ED7D31"/>
                </a:solidFill>
                <a:latin typeface="微软雅黑" panose="020B0503020204020204" pitchFamily="34" charset="-122"/>
                <a:ea typeface="微软雅黑" panose="020B0503020204020204" pitchFamily="34" charset="-122"/>
              </a:rPr>
              <a:t>167</a:t>
            </a:r>
            <a:r>
              <a:rPr lang="zh-CN" altLang="en-US" b="1" dirty="0" smtClean="0">
                <a:solidFill>
                  <a:srgbClr val="ED7D31"/>
                </a:solidFill>
                <a:latin typeface="微软雅黑" panose="020B0503020204020204" pitchFamily="34" charset="-122"/>
                <a:ea typeface="微软雅黑" panose="020B0503020204020204" pitchFamily="34" charset="-122"/>
              </a:rPr>
              <a:t>万</a:t>
            </a:r>
            <a:endParaRPr lang="en-US" altLang="zh-CN" sz="1400" b="1" dirty="0" smtClean="0">
              <a:solidFill>
                <a:srgbClr val="ED7D31"/>
              </a:solidFill>
              <a:latin typeface="微软雅黑" panose="020B0503020204020204" pitchFamily="34" charset="-122"/>
              <a:ea typeface="微软雅黑" panose="020B0503020204020204" pitchFamily="34" charset="-122"/>
            </a:endParaRPr>
          </a:p>
          <a:p>
            <a:pPr>
              <a:lnSpc>
                <a:spcPct val="150000"/>
              </a:lnSpc>
            </a:pPr>
            <a:r>
              <a:rPr lang="zh-CN" altLang="en-US" sz="1400" dirty="0" smtClean="0">
                <a:latin typeface="微软雅黑" panose="020B0503020204020204" pitchFamily="34" charset="-122"/>
                <a:ea typeface="微软雅黑" panose="020B0503020204020204" pitchFamily="34" charset="-122"/>
              </a:rPr>
              <a:t>占现人口 </a:t>
            </a:r>
            <a:r>
              <a:rPr lang="en-US" altLang="zh-CN" b="1" dirty="0" smtClean="0">
                <a:solidFill>
                  <a:srgbClr val="ED7D31"/>
                </a:solidFill>
                <a:latin typeface="微软雅黑" panose="020B0503020204020204" pitchFamily="34" charset="-122"/>
                <a:ea typeface="微软雅黑" panose="020B0503020204020204" pitchFamily="34" charset="-122"/>
              </a:rPr>
              <a:t>1/4</a:t>
            </a:r>
            <a:endParaRPr lang="zh-CN" altLang="en-US" b="1" dirty="0">
              <a:solidFill>
                <a:srgbClr val="ED7D31"/>
              </a:solidFill>
              <a:latin typeface="微软雅黑" panose="020B0503020204020204" pitchFamily="34" charset="-122"/>
              <a:ea typeface="微软雅黑" panose="020B0503020204020204" pitchFamily="34" charset="-122"/>
            </a:endParaRPr>
          </a:p>
        </p:txBody>
      </p:sp>
      <p:sp>
        <p:nvSpPr>
          <p:cNvPr id="128" name="圆角右箭头 127"/>
          <p:cNvSpPr/>
          <p:nvPr/>
        </p:nvSpPr>
        <p:spPr>
          <a:xfrm flipH="1" flipV="1">
            <a:off x="3275857" y="4821320"/>
            <a:ext cx="5208616" cy="1487997"/>
          </a:xfrm>
          <a:prstGeom prst="bentArrow">
            <a:avLst>
              <a:gd name="adj1" fmla="val 13117"/>
              <a:gd name="adj2" fmla="val 17492"/>
              <a:gd name="adj3" fmla="val 25000"/>
              <a:gd name="adj4" fmla="val 43750"/>
            </a:avLst>
          </a:prstGeom>
          <a:solidFill>
            <a:srgbClr val="2D3A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椭圆 128"/>
          <p:cNvSpPr/>
          <p:nvPr/>
        </p:nvSpPr>
        <p:spPr>
          <a:xfrm>
            <a:off x="7508344" y="5617630"/>
            <a:ext cx="831824" cy="831824"/>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教育</a:t>
            </a:r>
            <a:endParaRPr lang="zh-CN" altLang="en-US" dirty="0">
              <a:latin typeface="微软雅黑" panose="020B0503020204020204" pitchFamily="34" charset="-122"/>
              <a:ea typeface="微软雅黑" panose="020B0503020204020204" pitchFamily="34" charset="-122"/>
            </a:endParaRPr>
          </a:p>
        </p:txBody>
      </p:sp>
      <p:sp>
        <p:nvSpPr>
          <p:cNvPr id="130" name="椭圆 129"/>
          <p:cNvSpPr/>
          <p:nvPr/>
        </p:nvSpPr>
        <p:spPr>
          <a:xfrm>
            <a:off x="6518661" y="5617630"/>
            <a:ext cx="831824" cy="831824"/>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房屋</a:t>
            </a:r>
            <a:endParaRPr lang="zh-CN" altLang="en-US" dirty="0">
              <a:latin typeface="微软雅黑" panose="020B0503020204020204" pitchFamily="34" charset="-122"/>
              <a:ea typeface="微软雅黑" panose="020B0503020204020204" pitchFamily="34" charset="-122"/>
            </a:endParaRPr>
          </a:p>
        </p:txBody>
      </p:sp>
      <p:sp>
        <p:nvSpPr>
          <p:cNvPr id="131" name="椭圆 130"/>
          <p:cNvSpPr/>
          <p:nvPr/>
        </p:nvSpPr>
        <p:spPr>
          <a:xfrm>
            <a:off x="5528978" y="5602397"/>
            <a:ext cx="831824" cy="831824"/>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500" dirty="0" smtClean="0">
                <a:latin typeface="微软雅黑" panose="020B0503020204020204" pitchFamily="34" charset="-122"/>
                <a:ea typeface="微软雅黑" panose="020B0503020204020204" pitchFamily="34" charset="-122"/>
              </a:rPr>
              <a:t>医疗卫生</a:t>
            </a:r>
            <a:endParaRPr lang="zh-CN" altLang="en-US" sz="1500" dirty="0">
              <a:latin typeface="微软雅黑" panose="020B0503020204020204" pitchFamily="34" charset="-122"/>
              <a:ea typeface="微软雅黑" panose="020B0503020204020204" pitchFamily="34" charset="-122"/>
            </a:endParaRPr>
          </a:p>
        </p:txBody>
      </p:sp>
      <p:sp>
        <p:nvSpPr>
          <p:cNvPr id="132" name="椭圆 131"/>
          <p:cNvSpPr/>
          <p:nvPr/>
        </p:nvSpPr>
        <p:spPr>
          <a:xfrm>
            <a:off x="4539444" y="5621670"/>
            <a:ext cx="831824" cy="831824"/>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500" dirty="0" smtClean="0">
                <a:latin typeface="微软雅黑" panose="020B0503020204020204" pitchFamily="34" charset="-122"/>
                <a:ea typeface="微软雅黑" panose="020B0503020204020204" pitchFamily="34" charset="-122"/>
              </a:rPr>
              <a:t>社会福利</a:t>
            </a:r>
            <a:endParaRPr lang="zh-CN" altLang="en-US" sz="1500" dirty="0">
              <a:latin typeface="微软雅黑" panose="020B0503020204020204" pitchFamily="34" charset="-122"/>
              <a:ea typeface="微软雅黑" panose="020B0503020204020204" pitchFamily="34" charset="-122"/>
            </a:endParaRPr>
          </a:p>
        </p:txBody>
      </p:sp>
      <p:sp>
        <p:nvSpPr>
          <p:cNvPr id="133" name="椭圆 132"/>
          <p:cNvSpPr/>
          <p:nvPr/>
        </p:nvSpPr>
        <p:spPr>
          <a:xfrm>
            <a:off x="3549836" y="5634074"/>
            <a:ext cx="831824" cy="831824"/>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其他</a:t>
            </a:r>
          </a:p>
        </p:txBody>
      </p:sp>
      <p:sp>
        <p:nvSpPr>
          <p:cNvPr id="138" name="文本框 137"/>
          <p:cNvSpPr txBox="1"/>
          <p:nvPr/>
        </p:nvSpPr>
        <p:spPr>
          <a:xfrm>
            <a:off x="4271435" y="4984525"/>
            <a:ext cx="3883738" cy="461665"/>
          </a:xfrm>
          <a:prstGeom prst="rect">
            <a:avLst/>
          </a:prstGeom>
          <a:noFill/>
        </p:spPr>
        <p:txBody>
          <a:bodyPr wrap="square" rtlCol="0">
            <a:spAutoFit/>
          </a:bodyPr>
          <a:lstStyle/>
          <a:p>
            <a:r>
              <a:rPr lang="zh-CN" altLang="en-US" sz="2400" dirty="0" smtClean="0">
                <a:solidFill>
                  <a:srgbClr val="ED7D31"/>
                </a:solidFill>
                <a:latin typeface="微软雅黑" panose="020B0503020204020204" pitchFamily="34" charset="-122"/>
                <a:ea typeface="微软雅黑" panose="020B0503020204020204" pitchFamily="34" charset="-122"/>
              </a:rPr>
              <a:t>担忧：</a:t>
            </a:r>
            <a:r>
              <a:rPr lang="zh-CN" altLang="zh-CN" dirty="0" smtClean="0">
                <a:latin typeface="微软雅黑" panose="020B0503020204020204" pitchFamily="34" charset="-122"/>
                <a:ea typeface="微软雅黑" panose="020B0503020204020204" pitchFamily="34" charset="-122"/>
              </a:rPr>
              <a:t>影响</a:t>
            </a:r>
            <a:r>
              <a:rPr lang="zh-CN" altLang="zh-CN" dirty="0">
                <a:latin typeface="微软雅黑" panose="020B0503020204020204" pitchFamily="34" charset="-122"/>
                <a:ea typeface="微软雅黑" panose="020B0503020204020204" pitchFamily="34" charset="-122"/>
              </a:rPr>
              <a:t>香港的</a:t>
            </a:r>
            <a:r>
              <a:rPr lang="zh-CN" altLang="zh-CN" sz="2400" dirty="0">
                <a:solidFill>
                  <a:srgbClr val="ED7D31"/>
                </a:solidFill>
                <a:latin typeface="微软雅黑" panose="020B0503020204020204" pitchFamily="34" charset="-122"/>
                <a:ea typeface="微软雅黑" panose="020B0503020204020204" pitchFamily="34" charset="-122"/>
              </a:rPr>
              <a:t>稳定</a:t>
            </a:r>
            <a:r>
              <a:rPr lang="zh-CN" altLang="zh-CN" dirty="0">
                <a:latin typeface="微软雅黑" panose="020B0503020204020204" pitchFamily="34" charset="-122"/>
                <a:ea typeface="微软雅黑" panose="020B0503020204020204" pitchFamily="34" charset="-122"/>
              </a:rPr>
              <a:t>和</a:t>
            </a:r>
            <a:r>
              <a:rPr lang="zh-CN" altLang="zh-CN" sz="2400" dirty="0" smtClean="0">
                <a:solidFill>
                  <a:srgbClr val="ED7D31"/>
                </a:solidFill>
                <a:latin typeface="微软雅黑" panose="020B0503020204020204" pitchFamily="34" charset="-122"/>
                <a:ea typeface="微软雅黑" panose="020B0503020204020204" pitchFamily="34" charset="-122"/>
              </a:rPr>
              <a:t>繁荣</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42741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par>
                          <p:cTn id="9" fill="hold">
                            <p:stCondLst>
                              <p:cond delay="1500"/>
                            </p:stCondLst>
                            <p:childTnLst>
                              <p:par>
                                <p:cTn id="10" presetID="12" presetClass="entr" presetSubtype="8" fill="hold" grpId="0" nodeType="afterEffect">
                                  <p:stCondLst>
                                    <p:cond delay="5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ppt_x</p:attrName>
                                        </p:attrNameLst>
                                      </p:cBhvr>
                                      <p:tavLst>
                                        <p:tav tm="0">
                                          <p:val>
                                            <p:strVal val="#ppt_x-#ppt_w*1.125000"/>
                                          </p:val>
                                        </p:tav>
                                        <p:tav tm="100000">
                                          <p:val>
                                            <p:strVal val="#ppt_x"/>
                                          </p:val>
                                        </p:tav>
                                      </p:tavLst>
                                    </p:anim>
                                    <p:animEffect transition="in" filter="wipe(right)">
                                      <p:cBhvr>
                                        <p:cTn id="13" dur="500"/>
                                        <p:tgtEl>
                                          <p:spTgt spid="5"/>
                                        </p:tgtEl>
                                      </p:cBhvr>
                                    </p:animEffect>
                                  </p:childTnLst>
                                </p:cTn>
                              </p:par>
                            </p:childTnLst>
                          </p:cTn>
                        </p:par>
                        <p:par>
                          <p:cTn id="14" fill="hold">
                            <p:stCondLst>
                              <p:cond delay="2500"/>
                            </p:stCondLst>
                            <p:childTnLst>
                              <p:par>
                                <p:cTn id="15" presetID="42" presetClass="entr" presetSubtype="0" fill="hold" nodeType="afterEffect">
                                  <p:stCondLst>
                                    <p:cond delay="2000"/>
                                  </p:stCondLst>
                                  <p:childTnLst>
                                    <p:set>
                                      <p:cBhvr>
                                        <p:cTn id="16" dur="1" fill="hold">
                                          <p:stCondLst>
                                            <p:cond delay="0"/>
                                          </p:stCondLst>
                                        </p:cTn>
                                        <p:tgtEl>
                                          <p:spTgt spid="139"/>
                                        </p:tgtEl>
                                        <p:attrNameLst>
                                          <p:attrName>style.visibility</p:attrName>
                                        </p:attrNameLst>
                                      </p:cBhvr>
                                      <p:to>
                                        <p:strVal val="visible"/>
                                      </p:to>
                                    </p:set>
                                    <p:animEffect transition="in" filter="fade">
                                      <p:cBhvr>
                                        <p:cTn id="17" dur="1000"/>
                                        <p:tgtEl>
                                          <p:spTgt spid="139"/>
                                        </p:tgtEl>
                                      </p:cBhvr>
                                    </p:animEffect>
                                    <p:anim calcmode="lin" valueType="num">
                                      <p:cBhvr>
                                        <p:cTn id="18" dur="1000" fill="hold"/>
                                        <p:tgtEl>
                                          <p:spTgt spid="139"/>
                                        </p:tgtEl>
                                        <p:attrNameLst>
                                          <p:attrName>ppt_x</p:attrName>
                                        </p:attrNameLst>
                                      </p:cBhvr>
                                      <p:tavLst>
                                        <p:tav tm="0">
                                          <p:val>
                                            <p:strVal val="#ppt_x"/>
                                          </p:val>
                                        </p:tav>
                                        <p:tav tm="100000">
                                          <p:val>
                                            <p:strVal val="#ppt_x"/>
                                          </p:val>
                                        </p:tav>
                                      </p:tavLst>
                                    </p:anim>
                                    <p:anim calcmode="lin" valueType="num">
                                      <p:cBhvr>
                                        <p:cTn id="19" dur="1000" fill="hold"/>
                                        <p:tgtEl>
                                          <p:spTgt spid="139"/>
                                        </p:tgtEl>
                                        <p:attrNameLst>
                                          <p:attrName>ppt_y</p:attrName>
                                        </p:attrNameLst>
                                      </p:cBhvr>
                                      <p:tavLst>
                                        <p:tav tm="0">
                                          <p:val>
                                            <p:strVal val="#ppt_y+.1"/>
                                          </p:val>
                                        </p:tav>
                                        <p:tav tm="100000">
                                          <p:val>
                                            <p:strVal val="#ppt_y"/>
                                          </p:val>
                                        </p:tav>
                                      </p:tavLst>
                                    </p:anim>
                                  </p:childTnLst>
                                </p:cTn>
                              </p:par>
                            </p:childTnLst>
                          </p:cTn>
                        </p:par>
                        <p:par>
                          <p:cTn id="20" fill="hold">
                            <p:stCondLst>
                              <p:cond delay="5500"/>
                            </p:stCondLst>
                            <p:childTnLst>
                              <p:par>
                                <p:cTn id="21" presetID="22" presetClass="entr" presetSubtype="8" fill="hold" grpId="0" nodeType="afterEffect">
                                  <p:stCondLst>
                                    <p:cond delay="400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10000"/>
                            </p:stCondLst>
                            <p:childTnLst>
                              <p:par>
                                <p:cTn id="25" presetID="22" presetClass="entr" presetSubtype="8" fill="hold" nodeType="afterEffect">
                                  <p:stCondLst>
                                    <p:cond delay="50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par>
                          <p:cTn id="28" fill="hold">
                            <p:stCondLst>
                              <p:cond delay="11000"/>
                            </p:stCondLst>
                            <p:childTnLst>
                              <p:par>
                                <p:cTn id="29" presetID="22" presetClass="entr" presetSubtype="8" fill="hold" grpId="0" nodeType="afterEffect">
                                  <p:stCondLst>
                                    <p:cond delay="5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par>
                          <p:cTn id="32" fill="hold">
                            <p:stCondLst>
                              <p:cond delay="12000"/>
                            </p:stCondLst>
                            <p:childTnLst>
                              <p:par>
                                <p:cTn id="33" presetID="22" presetClass="entr" presetSubtype="1" fill="hold" grpId="0" nodeType="afterEffect">
                                  <p:stCondLst>
                                    <p:cond delay="1000"/>
                                  </p:stCondLst>
                                  <p:childTnLst>
                                    <p:set>
                                      <p:cBhvr>
                                        <p:cTn id="34" dur="1" fill="hold">
                                          <p:stCondLst>
                                            <p:cond delay="0"/>
                                          </p:stCondLst>
                                        </p:cTn>
                                        <p:tgtEl>
                                          <p:spTgt spid="16"/>
                                        </p:tgtEl>
                                        <p:attrNameLst>
                                          <p:attrName>style.visibility</p:attrName>
                                        </p:attrNameLst>
                                      </p:cBhvr>
                                      <p:to>
                                        <p:strVal val="visible"/>
                                      </p:to>
                                    </p:set>
                                    <p:animEffect transition="in" filter="wipe(up)">
                                      <p:cBhvr>
                                        <p:cTn id="35" dur="500"/>
                                        <p:tgtEl>
                                          <p:spTgt spid="16"/>
                                        </p:tgtEl>
                                      </p:cBhvr>
                                    </p:animEffect>
                                  </p:childTnLst>
                                </p:cTn>
                              </p:par>
                            </p:childTnLst>
                          </p:cTn>
                        </p:par>
                        <p:par>
                          <p:cTn id="36" fill="hold">
                            <p:stCondLst>
                              <p:cond delay="13500"/>
                            </p:stCondLst>
                            <p:childTnLst>
                              <p:par>
                                <p:cTn id="37" presetID="22" presetClass="entr" presetSubtype="8" fill="hold" grpId="0" nodeType="afterEffect">
                                  <p:stCondLst>
                                    <p:cond delay="800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childTnLst>
                          </p:cTn>
                        </p:par>
                        <p:par>
                          <p:cTn id="40" fill="hold">
                            <p:stCondLst>
                              <p:cond delay="22000"/>
                            </p:stCondLst>
                            <p:childTnLst>
                              <p:par>
                                <p:cTn id="41" presetID="14" presetClass="entr" presetSubtype="10" fill="hold" nodeType="afterEffect">
                                  <p:stCondLst>
                                    <p:cond delay="1000"/>
                                  </p:stCondLst>
                                  <p:childTnLst>
                                    <p:set>
                                      <p:cBhvr>
                                        <p:cTn id="42" dur="1" fill="hold">
                                          <p:stCondLst>
                                            <p:cond delay="0"/>
                                          </p:stCondLst>
                                        </p:cTn>
                                        <p:tgtEl>
                                          <p:spTgt spid="126"/>
                                        </p:tgtEl>
                                        <p:attrNameLst>
                                          <p:attrName>style.visibility</p:attrName>
                                        </p:attrNameLst>
                                      </p:cBhvr>
                                      <p:to>
                                        <p:strVal val="visible"/>
                                      </p:to>
                                    </p:set>
                                    <p:animEffect transition="in" filter="randombar(horizontal)">
                                      <p:cBhvr>
                                        <p:cTn id="43" dur="500"/>
                                        <p:tgtEl>
                                          <p:spTgt spid="126"/>
                                        </p:tgtEl>
                                      </p:cBhvr>
                                    </p:animEffect>
                                  </p:childTnLst>
                                </p:cTn>
                              </p:par>
                            </p:childTnLst>
                          </p:cTn>
                        </p:par>
                        <p:par>
                          <p:cTn id="44" fill="hold">
                            <p:stCondLst>
                              <p:cond delay="23500"/>
                            </p:stCondLst>
                            <p:childTnLst>
                              <p:par>
                                <p:cTn id="45" presetID="14" presetClass="entr" presetSubtype="10" fill="hold" grpId="0" nodeType="afterEffect">
                                  <p:stCondLst>
                                    <p:cond delay="1000"/>
                                  </p:stCondLst>
                                  <p:childTnLst>
                                    <p:set>
                                      <p:cBhvr>
                                        <p:cTn id="46" dur="1" fill="hold">
                                          <p:stCondLst>
                                            <p:cond delay="0"/>
                                          </p:stCondLst>
                                        </p:cTn>
                                        <p:tgtEl>
                                          <p:spTgt spid="127"/>
                                        </p:tgtEl>
                                        <p:attrNameLst>
                                          <p:attrName>style.visibility</p:attrName>
                                        </p:attrNameLst>
                                      </p:cBhvr>
                                      <p:to>
                                        <p:strVal val="visible"/>
                                      </p:to>
                                    </p:set>
                                    <p:animEffect transition="in" filter="randombar(horizontal)">
                                      <p:cBhvr>
                                        <p:cTn id="47" dur="500"/>
                                        <p:tgtEl>
                                          <p:spTgt spid="127"/>
                                        </p:tgtEl>
                                      </p:cBhvr>
                                    </p:animEffect>
                                  </p:childTnLst>
                                </p:cTn>
                              </p:par>
                            </p:childTnLst>
                          </p:cTn>
                        </p:par>
                        <p:par>
                          <p:cTn id="48" fill="hold">
                            <p:stCondLst>
                              <p:cond delay="25000"/>
                            </p:stCondLst>
                            <p:childTnLst>
                              <p:par>
                                <p:cTn id="49" presetID="22" presetClass="entr" presetSubtype="2" fill="hold" grpId="0" nodeType="afterEffect">
                                  <p:stCondLst>
                                    <p:cond delay="4000"/>
                                  </p:stCondLst>
                                  <p:childTnLst>
                                    <p:set>
                                      <p:cBhvr>
                                        <p:cTn id="50" dur="1" fill="hold">
                                          <p:stCondLst>
                                            <p:cond delay="0"/>
                                          </p:stCondLst>
                                        </p:cTn>
                                        <p:tgtEl>
                                          <p:spTgt spid="128"/>
                                        </p:tgtEl>
                                        <p:attrNameLst>
                                          <p:attrName>style.visibility</p:attrName>
                                        </p:attrNameLst>
                                      </p:cBhvr>
                                      <p:to>
                                        <p:strVal val="visible"/>
                                      </p:to>
                                    </p:set>
                                    <p:animEffect transition="in" filter="wipe(right)">
                                      <p:cBhvr>
                                        <p:cTn id="51" dur="500"/>
                                        <p:tgtEl>
                                          <p:spTgt spid="128"/>
                                        </p:tgtEl>
                                      </p:cBhvr>
                                    </p:animEffect>
                                  </p:childTnLst>
                                </p:cTn>
                              </p:par>
                            </p:childTnLst>
                          </p:cTn>
                        </p:par>
                        <p:par>
                          <p:cTn id="52" fill="hold">
                            <p:stCondLst>
                              <p:cond delay="29500"/>
                            </p:stCondLst>
                            <p:childTnLst>
                              <p:par>
                                <p:cTn id="53" presetID="53" presetClass="entr" presetSubtype="16" fill="hold" grpId="0" nodeType="afterEffect">
                                  <p:stCondLst>
                                    <p:cond delay="500"/>
                                  </p:stCondLst>
                                  <p:childTnLst>
                                    <p:set>
                                      <p:cBhvr>
                                        <p:cTn id="54" dur="1" fill="hold">
                                          <p:stCondLst>
                                            <p:cond delay="0"/>
                                          </p:stCondLst>
                                        </p:cTn>
                                        <p:tgtEl>
                                          <p:spTgt spid="129"/>
                                        </p:tgtEl>
                                        <p:attrNameLst>
                                          <p:attrName>style.visibility</p:attrName>
                                        </p:attrNameLst>
                                      </p:cBhvr>
                                      <p:to>
                                        <p:strVal val="visible"/>
                                      </p:to>
                                    </p:set>
                                    <p:anim calcmode="lin" valueType="num">
                                      <p:cBhvr>
                                        <p:cTn id="55" dur="500" fill="hold"/>
                                        <p:tgtEl>
                                          <p:spTgt spid="129"/>
                                        </p:tgtEl>
                                        <p:attrNameLst>
                                          <p:attrName>ppt_w</p:attrName>
                                        </p:attrNameLst>
                                      </p:cBhvr>
                                      <p:tavLst>
                                        <p:tav tm="0">
                                          <p:val>
                                            <p:fltVal val="0"/>
                                          </p:val>
                                        </p:tav>
                                        <p:tav tm="100000">
                                          <p:val>
                                            <p:strVal val="#ppt_w"/>
                                          </p:val>
                                        </p:tav>
                                      </p:tavLst>
                                    </p:anim>
                                    <p:anim calcmode="lin" valueType="num">
                                      <p:cBhvr>
                                        <p:cTn id="56" dur="500" fill="hold"/>
                                        <p:tgtEl>
                                          <p:spTgt spid="129"/>
                                        </p:tgtEl>
                                        <p:attrNameLst>
                                          <p:attrName>ppt_h</p:attrName>
                                        </p:attrNameLst>
                                      </p:cBhvr>
                                      <p:tavLst>
                                        <p:tav tm="0">
                                          <p:val>
                                            <p:fltVal val="0"/>
                                          </p:val>
                                        </p:tav>
                                        <p:tav tm="100000">
                                          <p:val>
                                            <p:strVal val="#ppt_h"/>
                                          </p:val>
                                        </p:tav>
                                      </p:tavLst>
                                    </p:anim>
                                    <p:animEffect transition="in" filter="fade">
                                      <p:cBhvr>
                                        <p:cTn id="57" dur="500"/>
                                        <p:tgtEl>
                                          <p:spTgt spid="129"/>
                                        </p:tgtEl>
                                      </p:cBhvr>
                                    </p:animEffect>
                                  </p:childTnLst>
                                </p:cTn>
                              </p:par>
                            </p:childTnLst>
                          </p:cTn>
                        </p:par>
                        <p:par>
                          <p:cTn id="58" fill="hold">
                            <p:stCondLst>
                              <p:cond delay="30500"/>
                            </p:stCondLst>
                            <p:childTnLst>
                              <p:par>
                                <p:cTn id="59" presetID="53" presetClass="entr" presetSubtype="16" fill="hold" grpId="0" nodeType="afterEffect">
                                  <p:stCondLst>
                                    <p:cond delay="500"/>
                                  </p:stCondLst>
                                  <p:childTnLst>
                                    <p:set>
                                      <p:cBhvr>
                                        <p:cTn id="60" dur="1" fill="hold">
                                          <p:stCondLst>
                                            <p:cond delay="0"/>
                                          </p:stCondLst>
                                        </p:cTn>
                                        <p:tgtEl>
                                          <p:spTgt spid="130"/>
                                        </p:tgtEl>
                                        <p:attrNameLst>
                                          <p:attrName>style.visibility</p:attrName>
                                        </p:attrNameLst>
                                      </p:cBhvr>
                                      <p:to>
                                        <p:strVal val="visible"/>
                                      </p:to>
                                    </p:set>
                                    <p:anim calcmode="lin" valueType="num">
                                      <p:cBhvr>
                                        <p:cTn id="61" dur="500" fill="hold"/>
                                        <p:tgtEl>
                                          <p:spTgt spid="130"/>
                                        </p:tgtEl>
                                        <p:attrNameLst>
                                          <p:attrName>ppt_w</p:attrName>
                                        </p:attrNameLst>
                                      </p:cBhvr>
                                      <p:tavLst>
                                        <p:tav tm="0">
                                          <p:val>
                                            <p:fltVal val="0"/>
                                          </p:val>
                                        </p:tav>
                                        <p:tav tm="100000">
                                          <p:val>
                                            <p:strVal val="#ppt_w"/>
                                          </p:val>
                                        </p:tav>
                                      </p:tavLst>
                                    </p:anim>
                                    <p:anim calcmode="lin" valueType="num">
                                      <p:cBhvr>
                                        <p:cTn id="62" dur="500" fill="hold"/>
                                        <p:tgtEl>
                                          <p:spTgt spid="130"/>
                                        </p:tgtEl>
                                        <p:attrNameLst>
                                          <p:attrName>ppt_h</p:attrName>
                                        </p:attrNameLst>
                                      </p:cBhvr>
                                      <p:tavLst>
                                        <p:tav tm="0">
                                          <p:val>
                                            <p:fltVal val="0"/>
                                          </p:val>
                                        </p:tav>
                                        <p:tav tm="100000">
                                          <p:val>
                                            <p:strVal val="#ppt_h"/>
                                          </p:val>
                                        </p:tav>
                                      </p:tavLst>
                                    </p:anim>
                                    <p:animEffect transition="in" filter="fade">
                                      <p:cBhvr>
                                        <p:cTn id="63" dur="500"/>
                                        <p:tgtEl>
                                          <p:spTgt spid="130"/>
                                        </p:tgtEl>
                                      </p:cBhvr>
                                    </p:animEffect>
                                  </p:childTnLst>
                                </p:cTn>
                              </p:par>
                            </p:childTnLst>
                          </p:cTn>
                        </p:par>
                        <p:par>
                          <p:cTn id="64" fill="hold">
                            <p:stCondLst>
                              <p:cond delay="31500"/>
                            </p:stCondLst>
                            <p:childTnLst>
                              <p:par>
                                <p:cTn id="65" presetID="53" presetClass="entr" presetSubtype="16" fill="hold" grpId="0" nodeType="afterEffect">
                                  <p:stCondLst>
                                    <p:cond delay="500"/>
                                  </p:stCondLst>
                                  <p:childTnLst>
                                    <p:set>
                                      <p:cBhvr>
                                        <p:cTn id="66" dur="1" fill="hold">
                                          <p:stCondLst>
                                            <p:cond delay="0"/>
                                          </p:stCondLst>
                                        </p:cTn>
                                        <p:tgtEl>
                                          <p:spTgt spid="131"/>
                                        </p:tgtEl>
                                        <p:attrNameLst>
                                          <p:attrName>style.visibility</p:attrName>
                                        </p:attrNameLst>
                                      </p:cBhvr>
                                      <p:to>
                                        <p:strVal val="visible"/>
                                      </p:to>
                                    </p:set>
                                    <p:anim calcmode="lin" valueType="num">
                                      <p:cBhvr>
                                        <p:cTn id="67" dur="500" fill="hold"/>
                                        <p:tgtEl>
                                          <p:spTgt spid="131"/>
                                        </p:tgtEl>
                                        <p:attrNameLst>
                                          <p:attrName>ppt_w</p:attrName>
                                        </p:attrNameLst>
                                      </p:cBhvr>
                                      <p:tavLst>
                                        <p:tav tm="0">
                                          <p:val>
                                            <p:fltVal val="0"/>
                                          </p:val>
                                        </p:tav>
                                        <p:tav tm="100000">
                                          <p:val>
                                            <p:strVal val="#ppt_w"/>
                                          </p:val>
                                        </p:tav>
                                      </p:tavLst>
                                    </p:anim>
                                    <p:anim calcmode="lin" valueType="num">
                                      <p:cBhvr>
                                        <p:cTn id="68" dur="500" fill="hold"/>
                                        <p:tgtEl>
                                          <p:spTgt spid="131"/>
                                        </p:tgtEl>
                                        <p:attrNameLst>
                                          <p:attrName>ppt_h</p:attrName>
                                        </p:attrNameLst>
                                      </p:cBhvr>
                                      <p:tavLst>
                                        <p:tav tm="0">
                                          <p:val>
                                            <p:fltVal val="0"/>
                                          </p:val>
                                        </p:tav>
                                        <p:tav tm="100000">
                                          <p:val>
                                            <p:strVal val="#ppt_h"/>
                                          </p:val>
                                        </p:tav>
                                      </p:tavLst>
                                    </p:anim>
                                    <p:animEffect transition="in" filter="fade">
                                      <p:cBhvr>
                                        <p:cTn id="69" dur="500"/>
                                        <p:tgtEl>
                                          <p:spTgt spid="131"/>
                                        </p:tgtEl>
                                      </p:cBhvr>
                                    </p:animEffect>
                                  </p:childTnLst>
                                </p:cTn>
                              </p:par>
                            </p:childTnLst>
                          </p:cTn>
                        </p:par>
                        <p:par>
                          <p:cTn id="70" fill="hold">
                            <p:stCondLst>
                              <p:cond delay="32500"/>
                            </p:stCondLst>
                            <p:childTnLst>
                              <p:par>
                                <p:cTn id="71" presetID="53" presetClass="entr" presetSubtype="16" fill="hold" grpId="0" nodeType="afterEffect">
                                  <p:stCondLst>
                                    <p:cond delay="500"/>
                                  </p:stCondLst>
                                  <p:childTnLst>
                                    <p:set>
                                      <p:cBhvr>
                                        <p:cTn id="72" dur="1" fill="hold">
                                          <p:stCondLst>
                                            <p:cond delay="0"/>
                                          </p:stCondLst>
                                        </p:cTn>
                                        <p:tgtEl>
                                          <p:spTgt spid="132"/>
                                        </p:tgtEl>
                                        <p:attrNameLst>
                                          <p:attrName>style.visibility</p:attrName>
                                        </p:attrNameLst>
                                      </p:cBhvr>
                                      <p:to>
                                        <p:strVal val="visible"/>
                                      </p:to>
                                    </p:set>
                                    <p:anim calcmode="lin" valueType="num">
                                      <p:cBhvr>
                                        <p:cTn id="73" dur="500" fill="hold"/>
                                        <p:tgtEl>
                                          <p:spTgt spid="132"/>
                                        </p:tgtEl>
                                        <p:attrNameLst>
                                          <p:attrName>ppt_w</p:attrName>
                                        </p:attrNameLst>
                                      </p:cBhvr>
                                      <p:tavLst>
                                        <p:tav tm="0">
                                          <p:val>
                                            <p:fltVal val="0"/>
                                          </p:val>
                                        </p:tav>
                                        <p:tav tm="100000">
                                          <p:val>
                                            <p:strVal val="#ppt_w"/>
                                          </p:val>
                                        </p:tav>
                                      </p:tavLst>
                                    </p:anim>
                                    <p:anim calcmode="lin" valueType="num">
                                      <p:cBhvr>
                                        <p:cTn id="74" dur="500" fill="hold"/>
                                        <p:tgtEl>
                                          <p:spTgt spid="132"/>
                                        </p:tgtEl>
                                        <p:attrNameLst>
                                          <p:attrName>ppt_h</p:attrName>
                                        </p:attrNameLst>
                                      </p:cBhvr>
                                      <p:tavLst>
                                        <p:tav tm="0">
                                          <p:val>
                                            <p:fltVal val="0"/>
                                          </p:val>
                                        </p:tav>
                                        <p:tav tm="100000">
                                          <p:val>
                                            <p:strVal val="#ppt_h"/>
                                          </p:val>
                                        </p:tav>
                                      </p:tavLst>
                                    </p:anim>
                                    <p:animEffect transition="in" filter="fade">
                                      <p:cBhvr>
                                        <p:cTn id="75" dur="500"/>
                                        <p:tgtEl>
                                          <p:spTgt spid="132"/>
                                        </p:tgtEl>
                                      </p:cBhvr>
                                    </p:animEffect>
                                  </p:childTnLst>
                                </p:cTn>
                              </p:par>
                            </p:childTnLst>
                          </p:cTn>
                        </p:par>
                        <p:par>
                          <p:cTn id="76" fill="hold">
                            <p:stCondLst>
                              <p:cond delay="33500"/>
                            </p:stCondLst>
                            <p:childTnLst>
                              <p:par>
                                <p:cTn id="77" presetID="53" presetClass="entr" presetSubtype="16" fill="hold" grpId="0" nodeType="afterEffect">
                                  <p:stCondLst>
                                    <p:cond delay="500"/>
                                  </p:stCondLst>
                                  <p:childTnLst>
                                    <p:set>
                                      <p:cBhvr>
                                        <p:cTn id="78" dur="1" fill="hold">
                                          <p:stCondLst>
                                            <p:cond delay="0"/>
                                          </p:stCondLst>
                                        </p:cTn>
                                        <p:tgtEl>
                                          <p:spTgt spid="133"/>
                                        </p:tgtEl>
                                        <p:attrNameLst>
                                          <p:attrName>style.visibility</p:attrName>
                                        </p:attrNameLst>
                                      </p:cBhvr>
                                      <p:to>
                                        <p:strVal val="visible"/>
                                      </p:to>
                                    </p:set>
                                    <p:anim calcmode="lin" valueType="num">
                                      <p:cBhvr>
                                        <p:cTn id="79" dur="500" fill="hold"/>
                                        <p:tgtEl>
                                          <p:spTgt spid="133"/>
                                        </p:tgtEl>
                                        <p:attrNameLst>
                                          <p:attrName>ppt_w</p:attrName>
                                        </p:attrNameLst>
                                      </p:cBhvr>
                                      <p:tavLst>
                                        <p:tav tm="0">
                                          <p:val>
                                            <p:fltVal val="0"/>
                                          </p:val>
                                        </p:tav>
                                        <p:tav tm="100000">
                                          <p:val>
                                            <p:strVal val="#ppt_w"/>
                                          </p:val>
                                        </p:tav>
                                      </p:tavLst>
                                    </p:anim>
                                    <p:anim calcmode="lin" valueType="num">
                                      <p:cBhvr>
                                        <p:cTn id="80" dur="500" fill="hold"/>
                                        <p:tgtEl>
                                          <p:spTgt spid="133"/>
                                        </p:tgtEl>
                                        <p:attrNameLst>
                                          <p:attrName>ppt_h</p:attrName>
                                        </p:attrNameLst>
                                      </p:cBhvr>
                                      <p:tavLst>
                                        <p:tav tm="0">
                                          <p:val>
                                            <p:fltVal val="0"/>
                                          </p:val>
                                        </p:tav>
                                        <p:tav tm="100000">
                                          <p:val>
                                            <p:strVal val="#ppt_h"/>
                                          </p:val>
                                        </p:tav>
                                      </p:tavLst>
                                    </p:anim>
                                    <p:animEffect transition="in" filter="fade">
                                      <p:cBhvr>
                                        <p:cTn id="81" dur="500"/>
                                        <p:tgtEl>
                                          <p:spTgt spid="133"/>
                                        </p:tgtEl>
                                      </p:cBhvr>
                                    </p:animEffect>
                                  </p:childTnLst>
                                </p:cTn>
                              </p:par>
                            </p:childTnLst>
                          </p:cTn>
                        </p:par>
                        <p:par>
                          <p:cTn id="82" fill="hold">
                            <p:stCondLst>
                              <p:cond delay="34500"/>
                            </p:stCondLst>
                            <p:childTnLst>
                              <p:par>
                                <p:cTn id="83" presetID="12" presetClass="entr" presetSubtype="4" fill="hold" nodeType="afterEffect">
                                  <p:stCondLst>
                                    <p:cond delay="4000"/>
                                  </p:stCondLst>
                                  <p:childTnLst>
                                    <p:set>
                                      <p:cBhvr>
                                        <p:cTn id="84" dur="1" fill="hold">
                                          <p:stCondLst>
                                            <p:cond delay="0"/>
                                          </p:stCondLst>
                                        </p:cTn>
                                        <p:tgtEl>
                                          <p:spTgt spid="137"/>
                                        </p:tgtEl>
                                        <p:attrNameLst>
                                          <p:attrName>style.visibility</p:attrName>
                                        </p:attrNameLst>
                                      </p:cBhvr>
                                      <p:to>
                                        <p:strVal val="visible"/>
                                      </p:to>
                                    </p:set>
                                    <p:anim calcmode="lin" valueType="num">
                                      <p:cBhvr additive="base">
                                        <p:cTn id="85" dur="500"/>
                                        <p:tgtEl>
                                          <p:spTgt spid="137"/>
                                        </p:tgtEl>
                                        <p:attrNameLst>
                                          <p:attrName>ppt_y</p:attrName>
                                        </p:attrNameLst>
                                      </p:cBhvr>
                                      <p:tavLst>
                                        <p:tav tm="0">
                                          <p:val>
                                            <p:strVal val="#ppt_y+#ppt_h*1.125000"/>
                                          </p:val>
                                        </p:tav>
                                        <p:tav tm="100000">
                                          <p:val>
                                            <p:strVal val="#ppt_y"/>
                                          </p:val>
                                        </p:tav>
                                      </p:tavLst>
                                    </p:anim>
                                    <p:animEffect transition="in" filter="wipe(up)">
                                      <p:cBhvr>
                                        <p:cTn id="86" dur="500"/>
                                        <p:tgtEl>
                                          <p:spTgt spid="137"/>
                                        </p:tgtEl>
                                      </p:cBhvr>
                                    </p:animEffect>
                                  </p:childTnLst>
                                </p:cTn>
                              </p:par>
                            </p:childTnLst>
                          </p:cTn>
                        </p:par>
                        <p:par>
                          <p:cTn id="87" fill="hold">
                            <p:stCondLst>
                              <p:cond delay="39000"/>
                            </p:stCondLst>
                            <p:childTnLst>
                              <p:par>
                                <p:cTn id="88" presetID="10" presetClass="entr" presetSubtype="0" fill="hold" grpId="0" nodeType="afterEffect">
                                  <p:stCondLst>
                                    <p:cond delay="500"/>
                                  </p:stCondLst>
                                  <p:childTnLst>
                                    <p:set>
                                      <p:cBhvr>
                                        <p:cTn id="89" dur="1" fill="hold">
                                          <p:stCondLst>
                                            <p:cond delay="0"/>
                                          </p:stCondLst>
                                        </p:cTn>
                                        <p:tgtEl>
                                          <p:spTgt spid="138"/>
                                        </p:tgtEl>
                                        <p:attrNameLst>
                                          <p:attrName>style.visibility</p:attrName>
                                        </p:attrNameLst>
                                      </p:cBhvr>
                                      <p:to>
                                        <p:strVal val="visible"/>
                                      </p:to>
                                    </p:set>
                                    <p:animEffect transition="in" filter="fade">
                                      <p:cBhvr>
                                        <p:cTn id="90"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6" grpId="0" animBg="1"/>
      <p:bldP spid="5" grpId="0" animBg="1"/>
      <p:bldP spid="15" grpId="0" animBg="1"/>
      <p:bldP spid="18" grpId="0" animBg="1"/>
      <p:bldP spid="127" grpId="0"/>
      <p:bldP spid="128" grpId="0" animBg="1"/>
      <p:bldP spid="129" grpId="0" animBg="1"/>
      <p:bldP spid="130" grpId="0" animBg="1"/>
      <p:bldP spid="131" grpId="0" animBg="1"/>
      <p:bldP spid="132" grpId="0" animBg="1"/>
      <p:bldP spid="133" grpId="0" animBg="1"/>
      <p:bldP spid="1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en-US" altLang="zh-CN" dirty="0" smtClean="0">
                <a:solidFill>
                  <a:srgbClr val="EB4538"/>
                </a:solidFill>
              </a:rPr>
              <a:t>2   </a:t>
            </a:r>
            <a:r>
              <a:rPr lang="zh-CN" altLang="en-US" dirty="0" smtClean="0"/>
              <a:t>全国人大常委会五次释法</a:t>
            </a:r>
            <a:endParaRPr lang="zh-CN" altLang="en-US" dirty="0">
              <a:solidFill>
                <a:srgbClr val="EB4538"/>
              </a:solidFill>
            </a:endParaRPr>
          </a:p>
        </p:txBody>
      </p:sp>
      <p:sp>
        <p:nvSpPr>
          <p:cNvPr id="6" name="燕尾形 5"/>
          <p:cNvSpPr/>
          <p:nvPr/>
        </p:nvSpPr>
        <p:spPr>
          <a:xfrm>
            <a:off x="35496" y="2060848"/>
            <a:ext cx="1631032" cy="403102"/>
          </a:xfrm>
          <a:prstGeom prst="chevron">
            <a:avLst/>
          </a:prstGeom>
          <a:solidFill>
            <a:srgbClr val="2D3A4B"/>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smtClean="0">
                <a:latin typeface="Microsoft YaHei" charset="-122"/>
                <a:ea typeface="Microsoft YaHei" charset="-122"/>
                <a:cs typeface="Microsoft YaHei" charset="-122"/>
              </a:rPr>
              <a:t>第一次释法</a:t>
            </a:r>
            <a:endParaRPr kumimoji="1" lang="zh-CN" altLang="en-US" sz="1600" dirty="0">
              <a:latin typeface="Microsoft YaHei" charset="-122"/>
              <a:ea typeface="Microsoft YaHei" charset="-122"/>
              <a:cs typeface="Microsoft YaHei" charset="-122"/>
            </a:endParaRPr>
          </a:p>
        </p:txBody>
      </p:sp>
      <p:sp>
        <p:nvSpPr>
          <p:cNvPr id="5" name="燕尾形 4"/>
          <p:cNvSpPr/>
          <p:nvPr/>
        </p:nvSpPr>
        <p:spPr>
          <a:xfrm>
            <a:off x="1547664" y="2060848"/>
            <a:ext cx="3456384" cy="403102"/>
          </a:xfrm>
          <a:prstGeom prst="chevron">
            <a:avLst/>
          </a:prstGeom>
          <a:solidFill>
            <a:srgbClr val="ED7D3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smtClean="0">
                <a:latin typeface="Microsoft YaHei" charset="-122"/>
                <a:ea typeface="Microsoft YaHei" charset="-122"/>
                <a:cs typeface="Microsoft YaHei" charset="-122"/>
              </a:rPr>
              <a:t>解决</a:t>
            </a:r>
            <a:r>
              <a:rPr kumimoji="1" lang="zh-CN" altLang="en-US" sz="1600" dirty="0">
                <a:latin typeface="Microsoft YaHei" charset="-122"/>
                <a:ea typeface="Microsoft YaHei" charset="-122"/>
                <a:cs typeface="Microsoft YaHei" charset="-122"/>
              </a:rPr>
              <a:t>港人在内地子女居港权争议</a:t>
            </a:r>
          </a:p>
        </p:txBody>
      </p:sp>
      <p:sp>
        <p:nvSpPr>
          <p:cNvPr id="7" name="矩形 6"/>
          <p:cNvSpPr/>
          <p:nvPr/>
        </p:nvSpPr>
        <p:spPr>
          <a:xfrm>
            <a:off x="265418" y="2751982"/>
            <a:ext cx="2074333" cy="388986"/>
          </a:xfrm>
          <a:prstGeom prst="rect">
            <a:avLst/>
          </a:prstGeom>
          <a:solidFill>
            <a:srgbClr val="333F50"/>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latin typeface="Microsoft YaHei" charset="-122"/>
                <a:ea typeface="Microsoft YaHei" charset="-122"/>
                <a:cs typeface="Microsoft YaHei" charset="-122"/>
              </a:rPr>
              <a:t>香港立法会通过决议</a:t>
            </a:r>
            <a:endParaRPr kumimoji="1" lang="zh-CN" altLang="en-US" sz="1600" dirty="0">
              <a:latin typeface="Microsoft YaHei" charset="-122"/>
              <a:ea typeface="Microsoft YaHei" charset="-122"/>
              <a:cs typeface="Microsoft YaHei" charset="-122"/>
            </a:endParaRPr>
          </a:p>
        </p:txBody>
      </p:sp>
      <p:grpSp>
        <p:nvGrpSpPr>
          <p:cNvPr id="27" name="组合 26"/>
          <p:cNvGrpSpPr/>
          <p:nvPr/>
        </p:nvGrpSpPr>
        <p:grpSpPr>
          <a:xfrm>
            <a:off x="261672" y="3140969"/>
            <a:ext cx="2073464" cy="2627675"/>
            <a:chOff x="251834" y="2770630"/>
            <a:chExt cx="2073464" cy="2627675"/>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8965"/>
            <a:stretch/>
          </p:blipFill>
          <p:spPr>
            <a:xfrm flipH="1">
              <a:off x="251834" y="2770630"/>
              <a:ext cx="2073463" cy="2592288"/>
            </a:xfrm>
            <a:prstGeom prst="rect">
              <a:avLst/>
            </a:prstGeom>
            <a:solidFill>
              <a:srgbClr val="2E2F39"/>
            </a:solidFill>
            <a:ln>
              <a:noFill/>
            </a:ln>
            <a:effectLst>
              <a:outerShdw blurRad="50800" dist="76200" dir="2700000" algn="tl" rotWithShape="0">
                <a:prstClr val="black">
                  <a:alpha val="40000"/>
                </a:prstClr>
              </a:outerShdw>
            </a:effectLst>
          </p:spPr>
        </p:pic>
        <p:sp>
          <p:nvSpPr>
            <p:cNvPr id="8" name="矩形 7"/>
            <p:cNvSpPr/>
            <p:nvPr/>
          </p:nvSpPr>
          <p:spPr>
            <a:xfrm>
              <a:off x="251834" y="5009319"/>
              <a:ext cx="2073464" cy="388986"/>
            </a:xfrm>
            <a:prstGeom prst="rect">
              <a:avLst/>
            </a:prstGeom>
            <a:solidFill>
              <a:srgbClr val="ED7D3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atin typeface="Microsoft YaHei" charset="-122"/>
                  <a:ea typeface="Microsoft YaHei" charset="-122"/>
                  <a:cs typeface="Microsoft YaHei" charset="-122"/>
                </a:rPr>
                <a:t>董建</a:t>
              </a:r>
              <a:r>
                <a:rPr kumimoji="1" lang="zh-CN" altLang="en-US" sz="1600" dirty="0" smtClean="0">
                  <a:latin typeface="Microsoft YaHei" charset="-122"/>
                  <a:ea typeface="Microsoft YaHei" charset="-122"/>
                  <a:cs typeface="Microsoft YaHei" charset="-122"/>
                </a:rPr>
                <a:t>华提请人大释法</a:t>
              </a:r>
              <a:endParaRPr kumimoji="1" lang="zh-CN" altLang="en-US" sz="1600" dirty="0">
                <a:latin typeface="Microsoft YaHei" charset="-122"/>
                <a:ea typeface="Microsoft YaHei" charset="-122"/>
                <a:cs typeface="Microsoft YaHei" charset="-122"/>
              </a:endParaRPr>
            </a:p>
          </p:txBody>
        </p:sp>
      </p:grpSp>
      <p:grpSp>
        <p:nvGrpSpPr>
          <p:cNvPr id="28" name="组合 27"/>
          <p:cNvGrpSpPr/>
          <p:nvPr/>
        </p:nvGrpSpPr>
        <p:grpSpPr>
          <a:xfrm>
            <a:off x="2843808" y="3032340"/>
            <a:ext cx="5976664" cy="1476780"/>
            <a:chOff x="2843808" y="3032340"/>
            <a:chExt cx="5976664" cy="1476780"/>
          </a:xfrm>
        </p:grpSpPr>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2" t="960" r="42" b="960"/>
            <a:stretch/>
          </p:blipFill>
          <p:spPr>
            <a:xfrm>
              <a:off x="2843808" y="3032340"/>
              <a:ext cx="5976664" cy="1476780"/>
            </a:xfrm>
            <a:prstGeom prst="rect">
              <a:avLst/>
            </a:prstGeom>
            <a:ln w="28575">
              <a:solidFill>
                <a:srgbClr val="ED7D31"/>
              </a:solidFill>
            </a:ln>
            <a:effectLst>
              <a:outerShdw blurRad="190500" algn="tl" rotWithShape="0">
                <a:srgbClr val="000000">
                  <a:alpha val="70000"/>
                </a:srgbClr>
              </a:outerShdw>
            </a:effectLst>
          </p:spPr>
        </p:pic>
        <p:sp>
          <p:nvSpPr>
            <p:cNvPr id="3" name="矩形 2"/>
            <p:cNvSpPr/>
            <p:nvPr/>
          </p:nvSpPr>
          <p:spPr>
            <a:xfrm>
              <a:off x="2843808" y="3032340"/>
              <a:ext cx="5976664" cy="147678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Clr>
                  <a:srgbClr val="2E2F39"/>
                </a:buClr>
                <a:buFont typeface="Arial" panose="020B0604020202020204" pitchFamily="34" charset="0"/>
                <a:buChar char="•"/>
              </a:pPr>
              <a:r>
                <a:rPr lang="zh-CN" altLang="zh-CN" dirty="0">
                  <a:solidFill>
                    <a:srgbClr val="2E2F39"/>
                  </a:solidFill>
                  <a:latin typeface="微软雅黑" panose="020B0503020204020204" pitchFamily="34" charset="-122"/>
                  <a:ea typeface="微软雅黑" panose="020B0503020204020204" pitchFamily="34" charset="-122"/>
                </a:rPr>
                <a:t>所有香港永久居民在内地所生中国籍</a:t>
              </a:r>
              <a:r>
                <a:rPr lang="zh-CN" altLang="zh-CN" dirty="0" smtClean="0">
                  <a:solidFill>
                    <a:srgbClr val="2E2F39"/>
                  </a:solidFill>
                  <a:latin typeface="微软雅黑" panose="020B0503020204020204" pitchFamily="34" charset="-122"/>
                  <a:ea typeface="微软雅黑" panose="020B0503020204020204" pitchFamily="34" charset="-122"/>
                </a:rPr>
                <a:t>子女，</a:t>
              </a:r>
              <a:r>
                <a:rPr lang="zh-CN" altLang="zh-CN" dirty="0">
                  <a:solidFill>
                    <a:srgbClr val="2E2F39"/>
                  </a:solidFill>
                  <a:latin typeface="微软雅黑" panose="020B0503020204020204" pitchFamily="34" charset="-122"/>
                  <a:ea typeface="微软雅黑" panose="020B0503020204020204" pitchFamily="34" charset="-122"/>
                </a:rPr>
                <a:t>必须</a:t>
              </a:r>
              <a:r>
                <a:rPr lang="zh-CN" altLang="zh-CN" dirty="0">
                  <a:solidFill>
                    <a:srgbClr val="ED7D31"/>
                  </a:solidFill>
                  <a:latin typeface="微软雅黑" panose="020B0503020204020204" pitchFamily="34" charset="-122"/>
                  <a:ea typeface="微软雅黑" panose="020B0503020204020204" pitchFamily="34" charset="-122"/>
                </a:rPr>
                <a:t>依法向特区有关机关提出申请</a:t>
              </a:r>
              <a:r>
                <a:rPr lang="zh-CN" altLang="zh-CN" dirty="0">
                  <a:solidFill>
                    <a:srgbClr val="2E2F39"/>
                  </a:solidFill>
                  <a:latin typeface="微软雅黑" panose="020B0503020204020204" pitchFamily="34" charset="-122"/>
                  <a:ea typeface="微软雅黑" panose="020B0503020204020204" pitchFamily="34" charset="-122"/>
                </a:rPr>
                <a:t>，获准后方能</a:t>
              </a:r>
              <a:r>
                <a:rPr lang="zh-CN" altLang="zh-CN" dirty="0" smtClean="0">
                  <a:solidFill>
                    <a:srgbClr val="2E2F39"/>
                  </a:solidFill>
                  <a:latin typeface="微软雅黑" panose="020B0503020204020204" pitchFamily="34" charset="-122"/>
                  <a:ea typeface="微软雅黑" panose="020B0503020204020204" pitchFamily="34" charset="-122"/>
                </a:rPr>
                <a:t>进入</a:t>
              </a:r>
              <a:r>
                <a:rPr lang="zh-CN" altLang="en-US" dirty="0" smtClean="0">
                  <a:solidFill>
                    <a:srgbClr val="2E2F39"/>
                  </a:solidFill>
                  <a:latin typeface="微软雅黑" panose="020B0503020204020204" pitchFamily="34" charset="-122"/>
                  <a:ea typeface="微软雅黑" panose="020B0503020204020204" pitchFamily="34" charset="-122"/>
                </a:rPr>
                <a:t>香港特区</a:t>
              </a:r>
              <a:endParaRPr lang="en-US" altLang="zh-CN" dirty="0" smtClean="0">
                <a:solidFill>
                  <a:srgbClr val="2E2F39"/>
                </a:solidFill>
                <a:latin typeface="微软雅黑" panose="020B0503020204020204" pitchFamily="34" charset="-122"/>
                <a:ea typeface="微软雅黑" panose="020B0503020204020204" pitchFamily="34" charset="-122"/>
              </a:endParaRPr>
            </a:p>
            <a:p>
              <a:pPr marL="285750" indent="-285750">
                <a:lnSpc>
                  <a:spcPct val="150000"/>
                </a:lnSpc>
                <a:buClr>
                  <a:srgbClr val="2E2F39"/>
                </a:buClr>
                <a:buFont typeface="Arial" panose="020B0604020202020204" pitchFamily="34" charset="0"/>
                <a:buChar char="•"/>
              </a:pPr>
              <a:r>
                <a:rPr lang="zh-CN" altLang="en-US" dirty="0">
                  <a:solidFill>
                    <a:srgbClr val="2E2F39"/>
                  </a:solidFill>
                  <a:latin typeface="微软雅黑" panose="020B0503020204020204" pitchFamily="34" charset="-122"/>
                  <a:ea typeface="微软雅黑" panose="020B0503020204020204" pitchFamily="34" charset="-122"/>
                </a:rPr>
                <a:t>对</a:t>
              </a:r>
              <a:r>
                <a:rPr lang="zh-CN" altLang="en-US" dirty="0">
                  <a:solidFill>
                    <a:srgbClr val="ED7D31"/>
                  </a:solidFill>
                  <a:latin typeface="微软雅黑" panose="020B0503020204020204" pitchFamily="34" charset="-122"/>
                  <a:ea typeface="微软雅黑" panose="020B0503020204020204" pitchFamily="34" charset="-122"/>
                </a:rPr>
                <a:t>香港特区永久性居民范围</a:t>
              </a:r>
              <a:r>
                <a:rPr lang="zh-CN" altLang="en-US" dirty="0">
                  <a:solidFill>
                    <a:srgbClr val="2E2F39"/>
                  </a:solidFill>
                  <a:latin typeface="微软雅黑" panose="020B0503020204020204" pitchFamily="34" charset="-122"/>
                  <a:ea typeface="微软雅黑" panose="020B0503020204020204" pitchFamily="34" charset="-122"/>
                </a:rPr>
                <a:t>进行了更为明确的界定</a:t>
              </a:r>
            </a:p>
          </p:txBody>
        </p:sp>
      </p:grpSp>
      <p:sp>
        <p:nvSpPr>
          <p:cNvPr id="11" name="文本框 10"/>
          <p:cNvSpPr txBox="1"/>
          <p:nvPr/>
        </p:nvSpPr>
        <p:spPr>
          <a:xfrm>
            <a:off x="3001188" y="2744308"/>
            <a:ext cx="1692188" cy="403102"/>
          </a:xfrm>
          <a:prstGeom prst="rect">
            <a:avLst/>
          </a:prstGeom>
          <a:solidFill>
            <a:srgbClr val="ED7D3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defPPr>
              <a:defRPr lang="ko-KR"/>
            </a:defPPr>
            <a:lvl1pPr algn="ctr">
              <a:defRPr kumimoji="1" sz="1600">
                <a:solidFill>
                  <a:schemeClr val="lt1"/>
                </a:solidFill>
                <a:latin typeface="Microsoft YaHei" charset="-122"/>
                <a:ea typeface="Microsoft YaHei" charset="-122"/>
                <a:cs typeface="Microsoft YaHei"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全国人大常委会</a:t>
            </a:r>
          </a:p>
        </p:txBody>
      </p:sp>
      <p:grpSp>
        <p:nvGrpSpPr>
          <p:cNvPr id="29" name="组合 28"/>
          <p:cNvGrpSpPr/>
          <p:nvPr/>
        </p:nvGrpSpPr>
        <p:grpSpPr>
          <a:xfrm>
            <a:off x="5039826" y="4706859"/>
            <a:ext cx="1714151" cy="1061785"/>
            <a:chOff x="4797689" y="4672345"/>
            <a:chExt cx="1714151" cy="1061785"/>
          </a:xfrm>
        </p:grpSpPr>
        <p:pic>
          <p:nvPicPr>
            <p:cNvPr id="16" name="图片 1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58871" y="4672345"/>
              <a:ext cx="1452969" cy="1061785"/>
            </a:xfrm>
            <a:prstGeom prst="rect">
              <a:avLst/>
            </a:prstGeom>
          </p:spPr>
        </p:pic>
        <p:sp>
          <p:nvSpPr>
            <p:cNvPr id="17" name="右箭头 16"/>
            <p:cNvSpPr/>
            <p:nvPr/>
          </p:nvSpPr>
          <p:spPr>
            <a:xfrm>
              <a:off x="4797689" y="5088163"/>
              <a:ext cx="305770" cy="360040"/>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grpSp>
        <p:nvGrpSpPr>
          <p:cNvPr id="30" name="组合 29"/>
          <p:cNvGrpSpPr/>
          <p:nvPr/>
        </p:nvGrpSpPr>
        <p:grpSpPr>
          <a:xfrm>
            <a:off x="6819777" y="4794866"/>
            <a:ext cx="2083501" cy="1015663"/>
            <a:chOff x="6819777" y="4794866"/>
            <a:chExt cx="2083501" cy="1015663"/>
          </a:xfrm>
        </p:grpSpPr>
        <p:sp>
          <p:nvSpPr>
            <p:cNvPr id="18" name="右箭头 17"/>
            <p:cNvSpPr/>
            <p:nvPr/>
          </p:nvSpPr>
          <p:spPr>
            <a:xfrm>
              <a:off x="6819777" y="5122678"/>
              <a:ext cx="305770" cy="360040"/>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9" name="文本框 18"/>
            <p:cNvSpPr txBox="1"/>
            <p:nvPr/>
          </p:nvSpPr>
          <p:spPr>
            <a:xfrm>
              <a:off x="7174119" y="4794866"/>
              <a:ext cx="1729159" cy="1015663"/>
            </a:xfrm>
            <a:prstGeom prst="rect">
              <a:avLst/>
            </a:prstGeom>
            <a:noFill/>
          </p:spPr>
          <p:txBody>
            <a:bodyPr wrap="square" rtlCol="0">
              <a:spAutoFit/>
            </a:bodyPr>
            <a:lstStyle/>
            <a:p>
              <a:pPr>
                <a:lnSpc>
                  <a:spcPct val="150000"/>
                </a:lnSpc>
              </a:pPr>
              <a:r>
                <a:rPr lang="zh-CN" altLang="en-US" sz="2000" b="1" dirty="0" smtClean="0">
                  <a:solidFill>
                    <a:srgbClr val="ED7D31"/>
                  </a:solidFill>
                  <a:latin typeface="微软雅黑" panose="020B0503020204020204" pitchFamily="34" charset="-122"/>
                  <a:ea typeface="微软雅黑" panose="020B0503020204020204" pitchFamily="34" charset="-122"/>
                </a:rPr>
                <a:t>消除</a:t>
              </a:r>
              <a:r>
                <a:rPr lang="zh-CN" altLang="en-US" sz="2000" dirty="0" smtClean="0">
                  <a:latin typeface="微软雅黑" panose="020B0503020204020204" pitchFamily="34" charset="-122"/>
                  <a:ea typeface="微软雅黑" panose="020B0503020204020204" pitchFamily="34" charset="-122"/>
                </a:rPr>
                <a:t>理解分歧</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zh-CN" altLang="en-US" sz="2000" b="1" dirty="0" smtClean="0">
                  <a:solidFill>
                    <a:srgbClr val="ED7D31"/>
                  </a:solidFill>
                  <a:latin typeface="微软雅黑" panose="020B0503020204020204" pitchFamily="34" charset="-122"/>
                  <a:ea typeface="微软雅黑" panose="020B0503020204020204" pitchFamily="34" charset="-122"/>
                </a:rPr>
                <a:t>平息</a:t>
              </a:r>
              <a:r>
                <a:rPr lang="zh-CN" altLang="en-US" sz="2000" dirty="0" smtClean="0">
                  <a:latin typeface="微软雅黑" panose="020B0503020204020204" pitchFamily="34" charset="-122"/>
                  <a:ea typeface="微软雅黑" panose="020B0503020204020204" pitchFamily="34" charset="-122"/>
                </a:rPr>
                <a:t>社会纷争</a:t>
              </a:r>
              <a:endParaRPr lang="en-US" altLang="zh-CN" sz="2000" dirty="0" smtClean="0">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2815003" y="4596215"/>
            <a:ext cx="2166213" cy="1214314"/>
            <a:chOff x="2031143" y="4618183"/>
            <a:chExt cx="2166213" cy="1214314"/>
          </a:xfrm>
        </p:grpSpPr>
        <p:grpSp>
          <p:nvGrpSpPr>
            <p:cNvPr id="22" name="组合 21"/>
            <p:cNvGrpSpPr/>
            <p:nvPr/>
          </p:nvGrpSpPr>
          <p:grpSpPr>
            <a:xfrm>
              <a:off x="2031143" y="4618183"/>
              <a:ext cx="2166213" cy="1214314"/>
              <a:chOff x="2031143" y="4618183"/>
              <a:chExt cx="2166213" cy="1214314"/>
            </a:xfrm>
          </p:grpSpPr>
          <p:pic>
            <p:nvPicPr>
              <p:cNvPr id="14" name="图片 13"/>
              <p:cNvPicPr>
                <a:picLocks noChangeAspect="1"/>
              </p:cNvPicPr>
              <p:nvPr/>
            </p:nvPicPr>
            <p:blipFill>
              <a:blip r:embed="rId5">
                <a:clrChange>
                  <a:clrFrom>
                    <a:srgbClr val="F8F8F8"/>
                  </a:clrFrom>
                  <a:clrTo>
                    <a:srgbClr val="F8F8F8">
                      <a:alpha val="0"/>
                    </a:srgbClr>
                  </a:clrTo>
                </a:clrChange>
                <a:extLst>
                  <a:ext uri="{28A0092B-C50C-407E-A947-70E740481C1C}">
                    <a14:useLocalDpi xmlns:a14="http://schemas.microsoft.com/office/drawing/2010/main" val="0"/>
                  </a:ext>
                </a:extLst>
              </a:blip>
              <a:stretch>
                <a:fillRect/>
              </a:stretch>
            </p:blipFill>
            <p:spPr>
              <a:xfrm>
                <a:off x="2031143" y="4618183"/>
                <a:ext cx="2166213" cy="1214314"/>
              </a:xfrm>
              <a:prstGeom prst="rect">
                <a:avLst/>
              </a:prstGeom>
            </p:spPr>
          </p:pic>
          <p:sp>
            <p:nvSpPr>
              <p:cNvPr id="20" name="文本框 19"/>
              <p:cNvSpPr txBox="1"/>
              <p:nvPr/>
            </p:nvSpPr>
            <p:spPr>
              <a:xfrm>
                <a:off x="2062252" y="4874347"/>
                <a:ext cx="432048" cy="646331"/>
              </a:xfrm>
              <a:prstGeom prst="rect">
                <a:avLst/>
              </a:prstGeom>
              <a:noFill/>
            </p:spPr>
            <p:txBody>
              <a:bodyPr wrap="square" rtlCol="0">
                <a:spAutoFit/>
              </a:bodyPr>
              <a:lstStyle/>
              <a:p>
                <a:r>
                  <a:rPr lang="zh-CN" altLang="en-US" b="1" dirty="0" smtClean="0">
                    <a:solidFill>
                      <a:srgbClr val="333F50"/>
                    </a:solidFill>
                    <a:latin typeface="微软雅黑" panose="020B0503020204020204" pitchFamily="34" charset="-122"/>
                    <a:ea typeface="微软雅黑" panose="020B0503020204020204" pitchFamily="34" charset="-122"/>
                  </a:rPr>
                  <a:t>立法</a:t>
                </a:r>
                <a:endParaRPr lang="zh-CN" altLang="en-US" b="1" dirty="0">
                  <a:solidFill>
                    <a:srgbClr val="333F5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3618864" y="4848429"/>
                <a:ext cx="432048" cy="646331"/>
              </a:xfrm>
              <a:prstGeom prst="rect">
                <a:avLst/>
              </a:prstGeom>
              <a:noFill/>
            </p:spPr>
            <p:txBody>
              <a:bodyPr wrap="square" rtlCol="0">
                <a:spAutoFit/>
              </a:bodyPr>
              <a:lstStyle/>
              <a:p>
                <a:r>
                  <a:rPr lang="zh-CN" altLang="en-US" b="1" dirty="0" smtClean="0">
                    <a:solidFill>
                      <a:srgbClr val="333F50"/>
                    </a:solidFill>
                    <a:latin typeface="微软雅黑" panose="020B0503020204020204" pitchFamily="34" charset="-122"/>
                    <a:ea typeface="微软雅黑" panose="020B0503020204020204" pitchFamily="34" charset="-122"/>
                  </a:rPr>
                  <a:t>行政</a:t>
                </a:r>
                <a:endParaRPr lang="zh-CN" altLang="en-US" b="1" dirty="0">
                  <a:solidFill>
                    <a:srgbClr val="333F50"/>
                  </a:solidFill>
                  <a:latin typeface="微软雅黑" panose="020B0503020204020204" pitchFamily="34" charset="-122"/>
                  <a:ea typeface="微软雅黑" panose="020B0503020204020204" pitchFamily="34" charset="-122"/>
                </a:endParaRPr>
              </a:p>
            </p:txBody>
          </p:sp>
        </p:grpSp>
        <p:sp>
          <p:nvSpPr>
            <p:cNvPr id="23" name="文本框 22"/>
            <p:cNvSpPr txBox="1"/>
            <p:nvPr/>
          </p:nvSpPr>
          <p:spPr>
            <a:xfrm>
              <a:off x="2758091" y="5044272"/>
              <a:ext cx="539778" cy="369332"/>
            </a:xfrm>
            <a:prstGeom prst="rect">
              <a:avLst/>
            </a:prstGeom>
            <a:noFill/>
          </p:spPr>
          <p:txBody>
            <a:bodyPr wrap="square" rtlCol="0">
              <a:spAutoFit/>
            </a:bodyPr>
            <a:lstStyle/>
            <a:p>
              <a:r>
                <a:rPr lang="en-US" altLang="zh-CN" b="1" dirty="0" smtClean="0">
                  <a:solidFill>
                    <a:srgbClr val="ED7D31"/>
                  </a:solidFill>
                  <a:latin typeface="微软雅黑" panose="020B0503020204020204" pitchFamily="34" charset="-122"/>
                  <a:ea typeface="微软雅黑" panose="020B0503020204020204" pitchFamily="34" charset="-122"/>
                </a:rPr>
                <a:t>VS</a:t>
              </a:r>
              <a:endParaRPr lang="zh-CN" altLang="en-US" b="1" dirty="0">
                <a:solidFill>
                  <a:srgbClr val="ED7D31"/>
                </a:solidFill>
                <a:latin typeface="微软雅黑" panose="020B0503020204020204" pitchFamily="34" charset="-122"/>
                <a:ea typeface="微软雅黑" panose="020B0503020204020204" pitchFamily="34" charset="-122"/>
              </a:endParaRPr>
            </a:p>
          </p:txBody>
        </p:sp>
      </p:grpSp>
      <p:sp>
        <p:nvSpPr>
          <p:cNvPr id="25" name="矩形 24"/>
          <p:cNvSpPr/>
          <p:nvPr/>
        </p:nvSpPr>
        <p:spPr>
          <a:xfrm>
            <a:off x="265418" y="6082770"/>
            <a:ext cx="1401110" cy="442574"/>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意义</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1666528" y="6082770"/>
            <a:ext cx="7153944" cy="442574"/>
          </a:xfrm>
          <a:prstGeom prst="rect">
            <a:avLst/>
          </a:prstGeom>
          <a:solidFill>
            <a:srgbClr val="ED7D3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防止了大批内地人士无序来港，保障了香港社会的稳定和有序发展</a:t>
            </a:r>
          </a:p>
        </p:txBody>
      </p:sp>
    </p:spTree>
    <p:extLst>
      <p:ext uri="{BB962C8B-B14F-4D97-AF65-F5344CB8AC3E}">
        <p14:creationId xmlns:p14="http://schemas.microsoft.com/office/powerpoint/2010/main" val="1275665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1"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par>
                          <p:cTn id="9" fill="hold">
                            <p:stCondLst>
                              <p:cond delay="500"/>
                            </p:stCondLst>
                            <p:childTnLst>
                              <p:par>
                                <p:cTn id="10" presetID="12" presetClass="entr" presetSubtype="1" fill="hold" nodeType="afterEffect">
                                  <p:stCondLst>
                                    <p:cond delay="200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p:tgtEl>
                                          <p:spTgt spid="27"/>
                                        </p:tgtEl>
                                        <p:attrNameLst>
                                          <p:attrName>ppt_y</p:attrName>
                                        </p:attrNameLst>
                                      </p:cBhvr>
                                      <p:tavLst>
                                        <p:tav tm="0">
                                          <p:val>
                                            <p:strVal val="#ppt_y-#ppt_h*1.125000"/>
                                          </p:val>
                                        </p:tav>
                                        <p:tav tm="100000">
                                          <p:val>
                                            <p:strVal val="#ppt_y"/>
                                          </p:val>
                                        </p:tav>
                                      </p:tavLst>
                                    </p:anim>
                                    <p:animEffect transition="in" filter="wipe(down)">
                                      <p:cBhvr>
                                        <p:cTn id="13" dur="500"/>
                                        <p:tgtEl>
                                          <p:spTgt spid="27"/>
                                        </p:tgtEl>
                                      </p:cBhvr>
                                    </p:animEffect>
                                  </p:childTnLst>
                                </p:cTn>
                              </p:par>
                            </p:childTnLst>
                          </p:cTn>
                        </p:par>
                        <p:par>
                          <p:cTn id="14" fill="hold">
                            <p:stCondLst>
                              <p:cond delay="3000"/>
                            </p:stCondLst>
                            <p:childTnLst>
                              <p:par>
                                <p:cTn id="15" presetID="12" presetClass="entr" presetSubtype="8" fill="hold" grpId="0" nodeType="afterEffect">
                                  <p:stCondLst>
                                    <p:cond delay="400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p:tgtEl>
                                          <p:spTgt spid="11"/>
                                        </p:tgtEl>
                                        <p:attrNameLst>
                                          <p:attrName>ppt_x</p:attrName>
                                        </p:attrNameLst>
                                      </p:cBhvr>
                                      <p:tavLst>
                                        <p:tav tm="0">
                                          <p:val>
                                            <p:strVal val="#ppt_x-#ppt_w*1.125000"/>
                                          </p:val>
                                        </p:tav>
                                        <p:tav tm="100000">
                                          <p:val>
                                            <p:strVal val="#ppt_x"/>
                                          </p:val>
                                        </p:tav>
                                      </p:tavLst>
                                    </p:anim>
                                    <p:animEffect transition="in" filter="wipe(right)">
                                      <p:cBhvr>
                                        <p:cTn id="18" dur="500"/>
                                        <p:tgtEl>
                                          <p:spTgt spid="11"/>
                                        </p:tgtEl>
                                      </p:cBhvr>
                                    </p:animEffect>
                                  </p:childTnLst>
                                </p:cTn>
                              </p:par>
                            </p:childTnLst>
                          </p:cTn>
                        </p:par>
                        <p:par>
                          <p:cTn id="19" fill="hold">
                            <p:stCondLst>
                              <p:cond delay="7500"/>
                            </p:stCondLst>
                            <p:childTnLst>
                              <p:par>
                                <p:cTn id="20" presetID="12" presetClass="entr" presetSubtype="1" fill="hold" nodeType="afterEffect">
                                  <p:stCondLst>
                                    <p:cond delay="50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p:tgtEl>
                                          <p:spTgt spid="28"/>
                                        </p:tgtEl>
                                        <p:attrNameLst>
                                          <p:attrName>ppt_y</p:attrName>
                                        </p:attrNameLst>
                                      </p:cBhvr>
                                      <p:tavLst>
                                        <p:tav tm="0">
                                          <p:val>
                                            <p:strVal val="#ppt_y-#ppt_h*1.125000"/>
                                          </p:val>
                                        </p:tav>
                                        <p:tav tm="100000">
                                          <p:val>
                                            <p:strVal val="#ppt_y"/>
                                          </p:val>
                                        </p:tav>
                                      </p:tavLst>
                                    </p:anim>
                                    <p:animEffect transition="in" filter="wipe(down)">
                                      <p:cBhvr>
                                        <p:cTn id="23" dur="500"/>
                                        <p:tgtEl>
                                          <p:spTgt spid="28"/>
                                        </p:tgtEl>
                                      </p:cBhvr>
                                    </p:animEffect>
                                  </p:childTnLst>
                                </p:cTn>
                              </p:par>
                            </p:childTnLst>
                          </p:cTn>
                        </p:par>
                        <p:par>
                          <p:cTn id="24" fill="hold">
                            <p:stCondLst>
                              <p:cond delay="8500"/>
                            </p:stCondLst>
                            <p:childTnLst>
                              <p:par>
                                <p:cTn id="25" presetID="10" presetClass="entr" presetSubtype="0" fill="hold" nodeType="afterEffect">
                                  <p:stCondLst>
                                    <p:cond delay="80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17000"/>
                            </p:stCondLst>
                            <p:childTnLst>
                              <p:par>
                                <p:cTn id="29" presetID="22" presetClass="entr" presetSubtype="8" fill="hold" nodeType="afterEffect">
                                  <p:stCondLst>
                                    <p:cond delay="200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par>
                          <p:cTn id="32" fill="hold">
                            <p:stCondLst>
                              <p:cond delay="19500"/>
                            </p:stCondLst>
                            <p:childTnLst>
                              <p:par>
                                <p:cTn id="33" presetID="22" presetClass="entr" presetSubtype="8" fill="hold" nodeType="afterEffect">
                                  <p:stCondLst>
                                    <p:cond delay="200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childTnLst>
                          </p:cTn>
                        </p:par>
                        <p:par>
                          <p:cTn id="36" fill="hold">
                            <p:stCondLst>
                              <p:cond delay="22000"/>
                            </p:stCondLst>
                            <p:childTnLst>
                              <p:par>
                                <p:cTn id="37" presetID="53" presetClass="entr" presetSubtype="16" fill="hold" grpId="0" nodeType="afterEffect">
                                  <p:stCondLst>
                                    <p:cond delay="4000"/>
                                  </p:stCondLst>
                                  <p:childTnLst>
                                    <p:set>
                                      <p:cBhvr>
                                        <p:cTn id="38" dur="1" fill="hold">
                                          <p:stCondLst>
                                            <p:cond delay="0"/>
                                          </p:stCondLst>
                                        </p:cTn>
                                        <p:tgtEl>
                                          <p:spTgt spid="25"/>
                                        </p:tgtEl>
                                        <p:attrNameLst>
                                          <p:attrName>style.visibility</p:attrName>
                                        </p:attrNameLst>
                                      </p:cBhvr>
                                      <p:to>
                                        <p:strVal val="visible"/>
                                      </p:to>
                                    </p:set>
                                    <p:anim calcmode="lin" valueType="num">
                                      <p:cBhvr>
                                        <p:cTn id="39" dur="500" fill="hold"/>
                                        <p:tgtEl>
                                          <p:spTgt spid="25"/>
                                        </p:tgtEl>
                                        <p:attrNameLst>
                                          <p:attrName>ppt_w</p:attrName>
                                        </p:attrNameLst>
                                      </p:cBhvr>
                                      <p:tavLst>
                                        <p:tav tm="0">
                                          <p:val>
                                            <p:fltVal val="0"/>
                                          </p:val>
                                        </p:tav>
                                        <p:tav tm="100000">
                                          <p:val>
                                            <p:strVal val="#ppt_w"/>
                                          </p:val>
                                        </p:tav>
                                      </p:tavLst>
                                    </p:anim>
                                    <p:anim calcmode="lin" valueType="num">
                                      <p:cBhvr>
                                        <p:cTn id="40" dur="500" fill="hold"/>
                                        <p:tgtEl>
                                          <p:spTgt spid="25"/>
                                        </p:tgtEl>
                                        <p:attrNameLst>
                                          <p:attrName>ppt_h</p:attrName>
                                        </p:attrNameLst>
                                      </p:cBhvr>
                                      <p:tavLst>
                                        <p:tav tm="0">
                                          <p:val>
                                            <p:fltVal val="0"/>
                                          </p:val>
                                        </p:tav>
                                        <p:tav tm="100000">
                                          <p:val>
                                            <p:strVal val="#ppt_h"/>
                                          </p:val>
                                        </p:tav>
                                      </p:tavLst>
                                    </p:anim>
                                    <p:animEffect transition="in" filter="fade">
                                      <p:cBhvr>
                                        <p:cTn id="41" dur="500"/>
                                        <p:tgtEl>
                                          <p:spTgt spid="25"/>
                                        </p:tgtEl>
                                      </p:cBhvr>
                                    </p:animEffect>
                                  </p:childTnLst>
                                </p:cTn>
                              </p:par>
                            </p:childTnLst>
                          </p:cTn>
                        </p:par>
                        <p:par>
                          <p:cTn id="42" fill="hold">
                            <p:stCondLst>
                              <p:cond delay="26500"/>
                            </p:stCondLst>
                            <p:childTnLst>
                              <p:par>
                                <p:cTn id="43" presetID="12" presetClass="entr" presetSubtype="8" fill="hold" grpId="0" nodeType="afterEffect">
                                  <p:stCondLst>
                                    <p:cond delay="200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p:tgtEl>
                                          <p:spTgt spid="26"/>
                                        </p:tgtEl>
                                        <p:attrNameLst>
                                          <p:attrName>ppt_x</p:attrName>
                                        </p:attrNameLst>
                                      </p:cBhvr>
                                      <p:tavLst>
                                        <p:tav tm="0">
                                          <p:val>
                                            <p:strVal val="#ppt_x-#ppt_w*1.125000"/>
                                          </p:val>
                                        </p:tav>
                                        <p:tav tm="100000">
                                          <p:val>
                                            <p:strVal val="#ppt_x"/>
                                          </p:val>
                                        </p:tav>
                                      </p:tavLst>
                                    </p:anim>
                                    <p:animEffect transition="in" filter="wipe(right)">
                                      <p:cBhvr>
                                        <p:cTn id="4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P spid="11" grpId="0" animBg="1"/>
      <p:bldP spid="25"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直角上箭头 52"/>
          <p:cNvSpPr/>
          <p:nvPr/>
        </p:nvSpPr>
        <p:spPr>
          <a:xfrm rot="5400000">
            <a:off x="973945" y="5301637"/>
            <a:ext cx="1008112" cy="720080"/>
          </a:xfrm>
          <a:prstGeom prst="bentUpArrow">
            <a:avLst>
              <a:gd name="adj1" fmla="val 16614"/>
              <a:gd name="adj2" fmla="val 25000"/>
              <a:gd name="adj3" fmla="val 25000"/>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65419" y="2938438"/>
            <a:ext cx="1714294" cy="1728192"/>
          </a:xfrm>
          <a:prstGeom prst="rect">
            <a:avLst/>
          </a:prstGeom>
          <a:solidFill>
            <a:schemeClr val="bg1"/>
          </a:solidFill>
          <a:ln w="28575">
            <a:solidFill>
              <a:srgbClr val="333F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Bef>
                <a:spcPts val="1200"/>
              </a:spcBef>
            </a:pPr>
            <a:endParaRPr lang="en-US" altLang="zh-CN" sz="700" dirty="0" smtClean="0">
              <a:solidFill>
                <a:srgbClr val="333F50"/>
              </a:solidFill>
              <a:latin typeface="微软雅黑" panose="020B0503020204020204" pitchFamily="34" charset="-122"/>
              <a:ea typeface="微软雅黑" panose="020B0503020204020204" pitchFamily="34" charset="-122"/>
            </a:endParaRPr>
          </a:p>
          <a:p>
            <a:pPr>
              <a:lnSpc>
                <a:spcPct val="150000"/>
              </a:lnSpc>
            </a:pPr>
            <a:r>
              <a:rPr lang="zh-CN" altLang="zh-CN" sz="1600" dirty="0" smtClean="0">
                <a:solidFill>
                  <a:srgbClr val="333F50"/>
                </a:solidFill>
                <a:latin typeface="微软雅黑" panose="020B0503020204020204" pitchFamily="34" charset="-122"/>
                <a:ea typeface="微软雅黑" panose="020B0503020204020204" pitchFamily="34" charset="-122"/>
              </a:rPr>
              <a:t>特区</a:t>
            </a:r>
            <a:r>
              <a:rPr lang="zh-CN" altLang="zh-CN" sz="1600" dirty="0">
                <a:solidFill>
                  <a:srgbClr val="333F50"/>
                </a:solidFill>
                <a:latin typeface="微软雅黑" panose="020B0503020204020204" pitchFamily="34" charset="-122"/>
                <a:ea typeface="微软雅黑" panose="020B0503020204020204" pitchFamily="34" charset="-122"/>
              </a:rPr>
              <a:t>法院可审查并宣布全国人大及其常委会的立法行为无效</a:t>
            </a:r>
            <a:endParaRPr lang="zh-CN" altLang="en-US" sz="1600" dirty="0">
              <a:solidFill>
                <a:srgbClr val="333F50"/>
              </a:solidFill>
              <a:latin typeface="微软雅黑" panose="020B0503020204020204" pitchFamily="34" charset="-122"/>
              <a:ea typeface="微软雅黑" panose="020B0503020204020204" pitchFamily="34" charset="-122"/>
            </a:endParaRPr>
          </a:p>
        </p:txBody>
      </p:sp>
      <p:sp>
        <p:nvSpPr>
          <p:cNvPr id="4" name="内容占位符 3"/>
          <p:cNvSpPr>
            <a:spLocks noGrp="1"/>
          </p:cNvSpPr>
          <p:nvPr>
            <p:ph sz="quarter" idx="10"/>
          </p:nvPr>
        </p:nvSpPr>
        <p:spPr/>
        <p:txBody>
          <a:bodyPr/>
          <a:lstStyle/>
          <a:p>
            <a:r>
              <a:rPr lang="en-US" altLang="zh-CN" dirty="0" smtClean="0">
                <a:solidFill>
                  <a:srgbClr val="EB4538"/>
                </a:solidFill>
              </a:rPr>
              <a:t>2   </a:t>
            </a:r>
            <a:r>
              <a:rPr lang="zh-CN" altLang="en-US" dirty="0" smtClean="0"/>
              <a:t>全国人大常委会五次释法</a:t>
            </a:r>
            <a:endParaRPr lang="zh-CN" altLang="en-US" dirty="0">
              <a:solidFill>
                <a:srgbClr val="EB4538"/>
              </a:solidFill>
            </a:endParaRPr>
          </a:p>
        </p:txBody>
      </p:sp>
      <p:sp>
        <p:nvSpPr>
          <p:cNvPr id="6" name="燕尾形 5"/>
          <p:cNvSpPr/>
          <p:nvPr/>
        </p:nvSpPr>
        <p:spPr>
          <a:xfrm>
            <a:off x="35496" y="2060848"/>
            <a:ext cx="1631032" cy="403102"/>
          </a:xfrm>
          <a:prstGeom prst="chevron">
            <a:avLst/>
          </a:prstGeom>
          <a:solidFill>
            <a:srgbClr val="2D3A4B"/>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smtClean="0">
                <a:latin typeface="Microsoft YaHei" charset="-122"/>
                <a:ea typeface="Microsoft YaHei" charset="-122"/>
                <a:cs typeface="Microsoft YaHei" charset="-122"/>
              </a:rPr>
              <a:t>第一次释法</a:t>
            </a:r>
            <a:endParaRPr kumimoji="1" lang="zh-CN" altLang="en-US" sz="1600" dirty="0">
              <a:latin typeface="Microsoft YaHei" charset="-122"/>
              <a:ea typeface="Microsoft YaHei" charset="-122"/>
              <a:cs typeface="Microsoft YaHei" charset="-122"/>
            </a:endParaRPr>
          </a:p>
        </p:txBody>
      </p:sp>
      <p:sp>
        <p:nvSpPr>
          <p:cNvPr id="5" name="燕尾形 4"/>
          <p:cNvSpPr/>
          <p:nvPr/>
        </p:nvSpPr>
        <p:spPr>
          <a:xfrm>
            <a:off x="1547664" y="2060848"/>
            <a:ext cx="3456384" cy="403102"/>
          </a:xfrm>
          <a:prstGeom prst="chevron">
            <a:avLst/>
          </a:prstGeom>
          <a:solidFill>
            <a:srgbClr val="ED7D3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smtClean="0">
                <a:latin typeface="Microsoft YaHei" charset="-122"/>
                <a:ea typeface="Microsoft YaHei" charset="-122"/>
                <a:cs typeface="Microsoft YaHei" charset="-122"/>
              </a:rPr>
              <a:t>解决</a:t>
            </a:r>
            <a:r>
              <a:rPr kumimoji="1" lang="zh-CN" altLang="en-US" sz="1600" dirty="0">
                <a:latin typeface="Microsoft YaHei" charset="-122"/>
                <a:ea typeface="Microsoft YaHei" charset="-122"/>
                <a:cs typeface="Microsoft YaHei" charset="-122"/>
              </a:rPr>
              <a:t>港人在内地子女居港权争议</a:t>
            </a:r>
          </a:p>
        </p:txBody>
      </p:sp>
      <p:sp>
        <p:nvSpPr>
          <p:cNvPr id="12" name="文本框 11"/>
          <p:cNvSpPr txBox="1"/>
          <p:nvPr/>
        </p:nvSpPr>
        <p:spPr>
          <a:xfrm>
            <a:off x="1162472" y="4066465"/>
            <a:ext cx="1008112" cy="1200329"/>
          </a:xfrm>
          <a:prstGeom prst="rect">
            <a:avLst/>
          </a:prstGeom>
          <a:noFill/>
        </p:spPr>
        <p:txBody>
          <a:bodyPr wrap="square" rtlCol="0">
            <a:spAutoFit/>
          </a:bodyPr>
          <a:lstStyle/>
          <a:p>
            <a:r>
              <a:rPr lang="zh-CN" altLang="en-US" sz="7200" b="1" dirty="0" smtClean="0">
                <a:solidFill>
                  <a:srgbClr val="ED7D31"/>
                </a:solidFill>
                <a:latin typeface="微软雅黑" panose="020B0503020204020204" pitchFamily="34" charset="-122"/>
                <a:ea typeface="微软雅黑" panose="020B0503020204020204" pitchFamily="34" charset="-122"/>
              </a:rPr>
              <a:t>？</a:t>
            </a:r>
            <a:endParaRPr lang="zh-CN" altLang="en-US" sz="7200" b="1" dirty="0">
              <a:solidFill>
                <a:srgbClr val="ED7D31"/>
              </a:solidFill>
              <a:latin typeface="微软雅黑" panose="020B0503020204020204" pitchFamily="34" charset="-122"/>
              <a:ea typeface="微软雅黑" panose="020B0503020204020204" pitchFamily="34" charset="-122"/>
            </a:endParaRPr>
          </a:p>
        </p:txBody>
      </p:sp>
      <p:grpSp>
        <p:nvGrpSpPr>
          <p:cNvPr id="38" name="Group 18"/>
          <p:cNvGrpSpPr/>
          <p:nvPr/>
        </p:nvGrpSpPr>
        <p:grpSpPr>
          <a:xfrm>
            <a:off x="2277082" y="2743944"/>
            <a:ext cx="4895301" cy="388987"/>
            <a:chOff x="1507810" y="2865974"/>
            <a:chExt cx="6388192" cy="518649"/>
          </a:xfrm>
        </p:grpSpPr>
        <p:sp>
          <p:nvSpPr>
            <p:cNvPr id="39" name="타원 72"/>
            <p:cNvSpPr/>
            <p:nvPr/>
          </p:nvSpPr>
          <p:spPr>
            <a:xfrm>
              <a:off x="1764603" y="2865975"/>
              <a:ext cx="6131399" cy="518648"/>
            </a:xfrm>
            <a:prstGeom prst="rect">
              <a:avLst/>
            </a:prstGeom>
            <a:solidFill>
              <a:srgbClr val="313C4B"/>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000"/>
              <a:r>
                <a:rPr lang="zh-CN" altLang="zh-CN" sz="1400" spc="-150" dirty="0">
                  <a:latin typeface="微软雅黑" panose="020B0503020204020204" pitchFamily="34" charset="-122"/>
                  <a:ea typeface="微软雅黑" panose="020B0503020204020204" pitchFamily="34" charset="-122"/>
                </a:rPr>
                <a:t>全国人大是最高国家权力</a:t>
              </a:r>
              <a:r>
                <a:rPr lang="zh-CN" altLang="zh-CN" sz="1400" spc="-150" dirty="0" smtClean="0">
                  <a:latin typeface="微软雅黑" panose="020B0503020204020204" pitchFamily="34" charset="-122"/>
                  <a:ea typeface="微软雅黑" panose="020B0503020204020204" pitchFamily="34" charset="-122"/>
                </a:rPr>
                <a:t>机关</a:t>
              </a:r>
              <a:r>
                <a:rPr lang="zh-CN" altLang="en-US" sz="1400" spc="-150" dirty="0" smtClean="0">
                  <a:latin typeface="微软雅黑" panose="020B0503020204020204" pitchFamily="34" charset="-122"/>
                  <a:ea typeface="微软雅黑" panose="020B0503020204020204" pitchFamily="34" charset="-122"/>
                </a:rPr>
                <a:t>，任何机构都不能否定</a:t>
              </a:r>
              <a:endParaRPr lang="ko-KR" altLang="en-US" sz="1350" spc="-150" dirty="0">
                <a:latin typeface="微软雅黑" panose="020B0503020204020204" pitchFamily="34" charset="-122"/>
              </a:endParaRPr>
            </a:p>
          </p:txBody>
        </p:sp>
        <p:sp>
          <p:nvSpPr>
            <p:cNvPr id="40" name="타원 72"/>
            <p:cNvSpPr/>
            <p:nvPr/>
          </p:nvSpPr>
          <p:spPr>
            <a:xfrm>
              <a:off x="1507810" y="2865974"/>
              <a:ext cx="615425" cy="518648"/>
            </a:xfrm>
            <a:prstGeom prst="leftArrow">
              <a:avLst>
                <a:gd name="adj1" fmla="val 72176"/>
                <a:gd name="adj2" fmla="val 50000"/>
              </a:avLst>
            </a:prstGeom>
            <a:solidFill>
              <a:srgbClr val="FD5A27"/>
            </a:solidFill>
            <a:ln w="28575">
              <a:noFill/>
            </a:ln>
            <a:effectLst>
              <a:outerShdw blurRad="101600" dist="114300" sx="95000" sy="950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pc="-150" dirty="0" smtClean="0">
                  <a:latin typeface="微软雅黑" panose="020B0503020204020204" pitchFamily="34" charset="-122"/>
                  <a:ea typeface="微软雅黑" panose="020B0503020204020204" pitchFamily="34" charset="-122"/>
                </a:rPr>
                <a:t>1</a:t>
              </a:r>
              <a:endParaRPr lang="ko-KR" altLang="en-US" spc="-150" dirty="0">
                <a:latin typeface="微软雅黑" panose="020B0503020204020204" pitchFamily="34" charset="-122"/>
              </a:endParaRPr>
            </a:p>
          </p:txBody>
        </p:sp>
      </p:grpSp>
      <p:grpSp>
        <p:nvGrpSpPr>
          <p:cNvPr id="44" name="Group 18"/>
          <p:cNvGrpSpPr/>
          <p:nvPr/>
        </p:nvGrpSpPr>
        <p:grpSpPr>
          <a:xfrm>
            <a:off x="2277081" y="3509213"/>
            <a:ext cx="4895303" cy="388987"/>
            <a:chOff x="1507810" y="2865974"/>
            <a:chExt cx="6527072" cy="518649"/>
          </a:xfrm>
        </p:grpSpPr>
        <p:sp>
          <p:nvSpPr>
            <p:cNvPr id="45" name="타원 72"/>
            <p:cNvSpPr/>
            <p:nvPr/>
          </p:nvSpPr>
          <p:spPr>
            <a:xfrm>
              <a:off x="1764606" y="2865975"/>
              <a:ext cx="6270276" cy="518648"/>
            </a:xfrm>
            <a:prstGeom prst="rect">
              <a:avLst/>
            </a:prstGeom>
            <a:solidFill>
              <a:srgbClr val="313C4B"/>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000"/>
              <a:r>
                <a:rPr lang="zh-CN" altLang="en-US" sz="1400" spc="-150" dirty="0" smtClean="0">
                  <a:latin typeface="微软雅黑" panose="020B0503020204020204" pitchFamily="34" charset="-122"/>
                  <a:ea typeface="微软雅黑" panose="020B0503020204020204" pitchFamily="34" charset="-122"/>
                </a:rPr>
                <a:t>香港特区地位决定其无权审查、否决全国人大决议</a:t>
              </a:r>
              <a:endParaRPr lang="ko-KR" altLang="en-US" sz="1350" spc="-150" dirty="0">
                <a:latin typeface="微软雅黑" panose="020B0503020204020204" pitchFamily="34" charset="-122"/>
              </a:endParaRPr>
            </a:p>
          </p:txBody>
        </p:sp>
        <p:sp>
          <p:nvSpPr>
            <p:cNvPr id="46" name="타원 72"/>
            <p:cNvSpPr/>
            <p:nvPr/>
          </p:nvSpPr>
          <p:spPr>
            <a:xfrm>
              <a:off x="1507810" y="2865974"/>
              <a:ext cx="615425" cy="518648"/>
            </a:xfrm>
            <a:prstGeom prst="leftArrow">
              <a:avLst>
                <a:gd name="adj1" fmla="val 76611"/>
                <a:gd name="adj2" fmla="val 50000"/>
              </a:avLst>
            </a:prstGeom>
            <a:solidFill>
              <a:srgbClr val="FD5A27"/>
            </a:solidFill>
            <a:ln w="28575">
              <a:noFill/>
            </a:ln>
            <a:effectLst>
              <a:outerShdw blurRad="101600" dist="114300" sx="95000" sy="950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pc="-150" dirty="0" smtClean="0">
                  <a:latin typeface="微软雅黑" panose="020B0503020204020204" pitchFamily="34" charset="-122"/>
                  <a:ea typeface="微软雅黑" panose="020B0503020204020204" pitchFamily="34" charset="-122"/>
                </a:rPr>
                <a:t>2</a:t>
              </a:r>
              <a:endParaRPr lang="ko-KR" altLang="en-US" spc="-150" dirty="0">
                <a:latin typeface="微软雅黑" panose="020B0503020204020204" pitchFamily="34" charset="-122"/>
              </a:endParaRPr>
            </a:p>
          </p:txBody>
        </p:sp>
      </p:grpSp>
      <p:grpSp>
        <p:nvGrpSpPr>
          <p:cNvPr id="47" name="Group 18"/>
          <p:cNvGrpSpPr/>
          <p:nvPr/>
        </p:nvGrpSpPr>
        <p:grpSpPr>
          <a:xfrm>
            <a:off x="2277082" y="4265902"/>
            <a:ext cx="4895302" cy="388987"/>
            <a:chOff x="1507809" y="2865974"/>
            <a:chExt cx="6987240" cy="518649"/>
          </a:xfrm>
        </p:grpSpPr>
        <p:sp>
          <p:nvSpPr>
            <p:cNvPr id="48" name="타원 72"/>
            <p:cNvSpPr/>
            <p:nvPr/>
          </p:nvSpPr>
          <p:spPr>
            <a:xfrm>
              <a:off x="1764604" y="2865975"/>
              <a:ext cx="6730445" cy="518648"/>
            </a:xfrm>
            <a:prstGeom prst="rect">
              <a:avLst/>
            </a:prstGeom>
            <a:solidFill>
              <a:srgbClr val="313C4B"/>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000"/>
              <a:r>
                <a:rPr lang="zh-CN" altLang="en-US" sz="1400" spc="-150" dirty="0" smtClean="0">
                  <a:latin typeface="微软雅黑" panose="020B0503020204020204" pitchFamily="34" charset="-122"/>
                  <a:ea typeface="微软雅黑" panose="020B0503020204020204" pitchFamily="34" charset="-122"/>
                </a:rPr>
                <a:t>香港特区终审法院</a:t>
              </a:r>
              <a:r>
                <a:rPr lang="zh-CN" altLang="en-US" sz="1400" spc="-150" dirty="0">
                  <a:latin typeface="微软雅黑" panose="020B0503020204020204" pitchFamily="34" charset="-122"/>
                  <a:ea typeface="微软雅黑" panose="020B0503020204020204" pitchFamily="34" charset="-122"/>
                </a:rPr>
                <a:t>的管辖</a:t>
              </a:r>
              <a:r>
                <a:rPr lang="zh-CN" altLang="en-US" sz="1400" spc="-150" dirty="0" smtClean="0">
                  <a:latin typeface="微软雅黑" panose="020B0503020204020204" pitchFamily="34" charset="-122"/>
                  <a:ea typeface="微软雅黑" panose="020B0503020204020204" pitchFamily="34" charset="-122"/>
                </a:rPr>
                <a:t>权有限，不可质疑人大立法</a:t>
              </a:r>
              <a:r>
                <a:rPr lang="zh-CN" altLang="en-US" sz="1400" spc="-150" dirty="0">
                  <a:latin typeface="微软雅黑" panose="020B0503020204020204" pitchFamily="34" charset="-122"/>
                  <a:ea typeface="微软雅黑" panose="020B0503020204020204" pitchFamily="34" charset="-122"/>
                </a:rPr>
                <a:t>行为</a:t>
              </a:r>
              <a:endParaRPr lang="ko-KR" altLang="en-US" sz="1350" spc="-150" dirty="0">
                <a:latin typeface="微软雅黑" panose="020B0503020204020204" pitchFamily="34" charset="-122"/>
              </a:endParaRPr>
            </a:p>
          </p:txBody>
        </p:sp>
        <p:sp>
          <p:nvSpPr>
            <p:cNvPr id="49" name="타원 72"/>
            <p:cNvSpPr/>
            <p:nvPr/>
          </p:nvSpPr>
          <p:spPr>
            <a:xfrm>
              <a:off x="1507809" y="2865974"/>
              <a:ext cx="615425" cy="518648"/>
            </a:xfrm>
            <a:prstGeom prst="leftArrow">
              <a:avLst>
                <a:gd name="adj1" fmla="val 76611"/>
                <a:gd name="adj2" fmla="val 50000"/>
              </a:avLst>
            </a:prstGeom>
            <a:solidFill>
              <a:srgbClr val="FD5A27"/>
            </a:solidFill>
            <a:ln w="28575">
              <a:noFill/>
            </a:ln>
            <a:effectLst>
              <a:outerShdw blurRad="101600" dist="114300" sx="95000" sy="950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pc="-150" dirty="0" smtClean="0">
                  <a:latin typeface="微软雅黑" panose="020B0503020204020204" pitchFamily="34" charset="-122"/>
                  <a:ea typeface="微软雅黑" panose="020B0503020204020204" pitchFamily="34" charset="-122"/>
                </a:rPr>
                <a:t>3</a:t>
              </a:r>
              <a:endParaRPr lang="ko-KR" altLang="en-US" spc="-150" dirty="0">
                <a:latin typeface="微软雅黑" panose="020B0503020204020204" pitchFamily="34" charset="-122"/>
              </a:endParaRPr>
            </a:p>
          </p:txBody>
        </p:sp>
      </p:grpSp>
      <p:sp>
        <p:nvSpPr>
          <p:cNvPr id="51" name="文本框 50"/>
          <p:cNvSpPr txBox="1"/>
          <p:nvPr/>
        </p:nvSpPr>
        <p:spPr>
          <a:xfrm>
            <a:off x="578268" y="2978916"/>
            <a:ext cx="1008112" cy="1862048"/>
          </a:xfrm>
          <a:prstGeom prst="rect">
            <a:avLst/>
          </a:prstGeom>
          <a:noFill/>
        </p:spPr>
        <p:txBody>
          <a:bodyPr wrap="square" rtlCol="0">
            <a:spAutoFit/>
          </a:bodyPr>
          <a:lstStyle/>
          <a:p>
            <a:r>
              <a:rPr lang="en-US" altLang="zh-CN" sz="11500" dirty="0" smtClean="0">
                <a:solidFill>
                  <a:srgbClr val="C00000"/>
                </a:solidFill>
                <a:latin typeface="微软雅黑" panose="020B0503020204020204" pitchFamily="34" charset="-122"/>
                <a:ea typeface="微软雅黑" panose="020B0503020204020204" pitchFamily="34" charset="-122"/>
              </a:rPr>
              <a:t>X</a:t>
            </a:r>
            <a:endParaRPr lang="zh-CN" altLang="en-US" sz="11500" dirty="0">
              <a:solidFill>
                <a:srgbClr val="C00000"/>
              </a:solidFill>
              <a:latin typeface="微软雅黑" panose="020B0503020204020204" pitchFamily="34" charset="-122"/>
              <a:ea typeface="微软雅黑" panose="020B0503020204020204" pitchFamily="34" charset="-122"/>
            </a:endParaRPr>
          </a:p>
        </p:txBody>
      </p:sp>
      <p:sp>
        <p:nvSpPr>
          <p:cNvPr id="52" name="矩形 51"/>
          <p:cNvSpPr/>
          <p:nvPr/>
        </p:nvSpPr>
        <p:spPr>
          <a:xfrm>
            <a:off x="113591" y="2941191"/>
            <a:ext cx="2029989" cy="2199927"/>
          </a:xfrm>
          <a:prstGeom prst="rect">
            <a:avLst/>
          </a:prstGeom>
          <a:solidFill>
            <a:schemeClr val="bg1"/>
          </a:solidFill>
          <a:ln w="28575">
            <a:solidFill>
              <a:srgbClr val="333F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spcBef>
                <a:spcPts val="1200"/>
              </a:spcBef>
            </a:pPr>
            <a:endParaRPr lang="en-US" altLang="zh-CN" sz="700" dirty="0" smtClean="0">
              <a:solidFill>
                <a:srgbClr val="333F50"/>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rgbClr val="333F50"/>
                </a:solidFill>
                <a:latin typeface="微软雅黑" panose="020B0503020204020204" pitchFamily="34" charset="-122"/>
                <a:ea typeface="微软雅黑" panose="020B0503020204020204" pitchFamily="34" charset="-122"/>
              </a:rPr>
              <a:t>全国人大常委会的基本法解释权、全国人大及其常委会依据基本法和基本法所规定的程序行使任何</a:t>
            </a:r>
            <a:r>
              <a:rPr lang="zh-CN" altLang="en-US" sz="1600" dirty="0" smtClean="0">
                <a:solidFill>
                  <a:srgbClr val="333F50"/>
                </a:solidFill>
                <a:latin typeface="微软雅黑" panose="020B0503020204020204" pitchFamily="34" charset="-122"/>
                <a:ea typeface="微软雅黑" panose="020B0503020204020204" pitchFamily="34" charset="-122"/>
              </a:rPr>
              <a:t>权力不可</a:t>
            </a:r>
            <a:r>
              <a:rPr lang="zh-CN" altLang="en-US" sz="1600" dirty="0">
                <a:solidFill>
                  <a:srgbClr val="333F50"/>
                </a:solidFill>
                <a:latin typeface="微软雅黑" panose="020B0503020204020204" pitchFamily="34" charset="-122"/>
                <a:ea typeface="微软雅黑" panose="020B0503020204020204" pitchFamily="34" charset="-122"/>
              </a:rPr>
              <a:t>质疑</a:t>
            </a:r>
          </a:p>
        </p:txBody>
      </p:sp>
      <p:sp>
        <p:nvSpPr>
          <p:cNvPr id="31" name="矩形 30"/>
          <p:cNvSpPr/>
          <p:nvPr/>
        </p:nvSpPr>
        <p:spPr>
          <a:xfrm>
            <a:off x="373431" y="2743945"/>
            <a:ext cx="1498269" cy="388986"/>
          </a:xfrm>
          <a:prstGeom prst="rect">
            <a:avLst/>
          </a:prstGeom>
          <a:solidFill>
            <a:srgbClr val="333F50"/>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latin typeface="Microsoft YaHei" charset="-122"/>
                <a:ea typeface="Microsoft YaHei" charset="-122"/>
                <a:cs typeface="Microsoft YaHei" charset="-122"/>
              </a:rPr>
              <a:t>香港终审法院</a:t>
            </a:r>
            <a:endParaRPr kumimoji="1" lang="zh-CN" altLang="en-US" sz="1600" dirty="0">
              <a:latin typeface="Microsoft YaHei" charset="-122"/>
              <a:ea typeface="Microsoft YaHei" charset="-122"/>
              <a:cs typeface="Microsoft YaHei" charset="-122"/>
            </a:endParaRPr>
          </a:p>
        </p:txBody>
      </p:sp>
      <p:sp>
        <p:nvSpPr>
          <p:cNvPr id="54" name="타원 73"/>
          <p:cNvSpPr/>
          <p:nvPr/>
        </p:nvSpPr>
        <p:spPr>
          <a:xfrm>
            <a:off x="2037377" y="5373216"/>
            <a:ext cx="1238479" cy="1238479"/>
          </a:xfrm>
          <a:prstGeom prst="ellipse">
            <a:avLst/>
          </a:prstGeom>
          <a:solidFill>
            <a:srgbClr val="2D3A4B"/>
          </a:solidFill>
          <a:ln w="19050">
            <a:solidFill>
              <a:srgbClr val="FD5A27"/>
            </a:solidFill>
          </a:ln>
          <a:effectLst>
            <a:outerShdw blurRad="177800" dist="165100" dir="5400000" sx="98000" sy="98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ED7D31"/>
                </a:solidFill>
                <a:latin typeface="微软雅黑" panose="020B0503020204020204" pitchFamily="34" charset="-122"/>
                <a:ea typeface="微软雅黑" panose="020B0503020204020204" pitchFamily="34" charset="-122"/>
              </a:rPr>
              <a:t>人大释法</a:t>
            </a:r>
            <a:r>
              <a:rPr lang="zh-CN" altLang="en-US" sz="1600" dirty="0" smtClean="0">
                <a:solidFill>
                  <a:schemeClr val="bg1"/>
                </a:solidFill>
                <a:latin typeface="微软雅黑" panose="020B0503020204020204" pitchFamily="34" charset="-122"/>
                <a:ea typeface="微软雅黑" panose="020B0503020204020204" pitchFamily="34" charset="-122"/>
              </a:rPr>
              <a:t>在香港落地</a:t>
            </a:r>
            <a:endParaRPr lang="ko-KR" altLang="en-US" sz="1600" dirty="0">
              <a:solidFill>
                <a:schemeClr val="bg1"/>
              </a:solidFill>
              <a:latin typeface="微软雅黑" panose="020B0503020204020204" pitchFamily="34" charset="-122"/>
            </a:endParaRPr>
          </a:p>
        </p:txBody>
      </p:sp>
      <p:sp>
        <p:nvSpPr>
          <p:cNvPr id="55" name="타원 73"/>
          <p:cNvSpPr/>
          <p:nvPr/>
        </p:nvSpPr>
        <p:spPr>
          <a:xfrm>
            <a:off x="3634129" y="5157621"/>
            <a:ext cx="1454073" cy="1454073"/>
          </a:xfrm>
          <a:prstGeom prst="ellipse">
            <a:avLst/>
          </a:prstGeom>
          <a:solidFill>
            <a:srgbClr val="2D3A4B"/>
          </a:solidFill>
          <a:ln w="19050">
            <a:solidFill>
              <a:srgbClr val="FD5A27"/>
            </a:solidFill>
          </a:ln>
          <a:effectLst>
            <a:outerShdw blurRad="177800" dist="165100" dir="5400000" sx="98000" sy="98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ED7D31"/>
                </a:solidFill>
                <a:latin typeface="微软雅黑" panose="020B0503020204020204" pitchFamily="34" charset="-122"/>
                <a:ea typeface="微软雅黑" panose="020B0503020204020204" pitchFamily="34" charset="-122"/>
              </a:rPr>
              <a:t>人大释法</a:t>
            </a:r>
            <a:r>
              <a:rPr lang="zh-CN" altLang="en-US" sz="1600" dirty="0" smtClean="0">
                <a:solidFill>
                  <a:schemeClr val="bg1"/>
                </a:solidFill>
                <a:latin typeface="微软雅黑" panose="020B0503020204020204" pitchFamily="34" charset="-122"/>
                <a:ea typeface="微软雅黑" panose="020B0503020204020204" pitchFamily="34" charset="-122"/>
              </a:rPr>
              <a:t>成为香港法治重要组成部分</a:t>
            </a:r>
            <a:endParaRPr lang="ko-KR" altLang="en-US" sz="1600" dirty="0">
              <a:solidFill>
                <a:schemeClr val="bg1"/>
              </a:solidFill>
              <a:latin typeface="微软雅黑" panose="020B0503020204020204" pitchFamily="34" charset="-122"/>
            </a:endParaRPr>
          </a:p>
        </p:txBody>
      </p:sp>
      <p:sp>
        <p:nvSpPr>
          <p:cNvPr id="56" name="타원 73"/>
          <p:cNvSpPr/>
          <p:nvPr/>
        </p:nvSpPr>
        <p:spPr>
          <a:xfrm>
            <a:off x="5351942" y="4944606"/>
            <a:ext cx="1667088" cy="1667088"/>
          </a:xfrm>
          <a:prstGeom prst="ellipse">
            <a:avLst/>
          </a:prstGeom>
          <a:solidFill>
            <a:srgbClr val="2D3A4B"/>
          </a:solidFill>
          <a:ln w="19050">
            <a:solidFill>
              <a:srgbClr val="FD5A27"/>
            </a:solidFill>
          </a:ln>
          <a:effectLst>
            <a:outerShdw blurRad="177800" dist="165100" dir="5400000" sx="98000" sy="98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50" dirty="0" smtClean="0">
                <a:solidFill>
                  <a:schemeClr val="bg1"/>
                </a:solidFill>
                <a:latin typeface="微软雅黑" panose="020B0503020204020204" pitchFamily="34" charset="-122"/>
                <a:ea typeface="微软雅黑" panose="020B0503020204020204" pitchFamily="34" charset="-122"/>
              </a:rPr>
              <a:t>国家通过</a:t>
            </a:r>
            <a:r>
              <a:rPr lang="zh-CN" altLang="en-US" sz="1550" dirty="0">
                <a:solidFill>
                  <a:schemeClr val="bg1"/>
                </a:solidFill>
                <a:latin typeface="微软雅黑" panose="020B0503020204020204" pitchFamily="34" charset="-122"/>
                <a:ea typeface="微软雅黑" panose="020B0503020204020204" pitchFamily="34" charset="-122"/>
              </a:rPr>
              <a:t>依法治港实现“</a:t>
            </a:r>
            <a:r>
              <a:rPr lang="zh-CN" altLang="en-US" sz="1550" dirty="0">
                <a:solidFill>
                  <a:srgbClr val="ED7D31"/>
                </a:solidFill>
                <a:latin typeface="微软雅黑" panose="020B0503020204020204" pitchFamily="34" charset="-122"/>
                <a:ea typeface="微软雅黑" panose="020B0503020204020204" pitchFamily="34" charset="-122"/>
              </a:rPr>
              <a:t>一国两制</a:t>
            </a:r>
            <a:r>
              <a:rPr lang="zh-CN" altLang="en-US" sz="1550" dirty="0">
                <a:solidFill>
                  <a:schemeClr val="bg1"/>
                </a:solidFill>
                <a:latin typeface="微软雅黑" panose="020B0503020204020204" pitchFamily="34" charset="-122"/>
                <a:ea typeface="微软雅黑" panose="020B0503020204020204" pitchFamily="34" charset="-122"/>
              </a:rPr>
              <a:t>”的成功实践</a:t>
            </a:r>
            <a:endParaRPr lang="ko-KR" altLang="en-US" sz="1550" dirty="0">
              <a:solidFill>
                <a:schemeClr val="bg1"/>
              </a:solidFill>
              <a:latin typeface="微软雅黑" panose="020B0503020204020204" pitchFamily="34" charset="-122"/>
            </a:endParaRPr>
          </a:p>
        </p:txBody>
      </p:sp>
      <p:grpSp>
        <p:nvGrpSpPr>
          <p:cNvPr id="32" name="组合 31"/>
          <p:cNvGrpSpPr/>
          <p:nvPr/>
        </p:nvGrpSpPr>
        <p:grpSpPr>
          <a:xfrm>
            <a:off x="7164288" y="2743944"/>
            <a:ext cx="1804118" cy="2629271"/>
            <a:chOff x="7236296" y="2701613"/>
            <a:chExt cx="1656184" cy="2413676"/>
          </a:xfrm>
          <a:effectLst>
            <a:outerShdw blurRad="50800" dist="38100" dir="2700000" algn="tl" rotWithShape="0">
              <a:prstClr val="black">
                <a:alpha val="40000"/>
              </a:prstClr>
            </a:outerShdw>
          </a:effectLst>
        </p:grpSpPr>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b="18750"/>
            <a:stretch/>
          </p:blipFill>
          <p:spPr>
            <a:xfrm>
              <a:off x="7236296" y="2701613"/>
              <a:ext cx="1656184" cy="2023532"/>
            </a:xfrm>
            <a:prstGeom prst="rect">
              <a:avLst/>
            </a:prstGeom>
          </p:spPr>
        </p:pic>
        <p:sp>
          <p:nvSpPr>
            <p:cNvPr id="15" name="矩形 14"/>
            <p:cNvSpPr/>
            <p:nvPr/>
          </p:nvSpPr>
          <p:spPr>
            <a:xfrm>
              <a:off x="7236296" y="4696734"/>
              <a:ext cx="1656184" cy="418555"/>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pc="-150" dirty="0">
                  <a:latin typeface="微软雅黑" panose="020B0503020204020204" pitchFamily="34" charset="-122"/>
                  <a:ea typeface="微软雅黑" panose="020B0503020204020204" pitchFamily="34" charset="-122"/>
                </a:rPr>
                <a:t>肖蔚</a:t>
              </a:r>
              <a:r>
                <a:rPr lang="zh-CN" altLang="en-US" sz="1600" spc="-150" dirty="0" smtClean="0">
                  <a:latin typeface="微软雅黑" panose="020B0503020204020204" pitchFamily="34" charset="-122"/>
                  <a:ea typeface="微软雅黑" panose="020B0503020204020204" pitchFamily="34" charset="-122"/>
                </a:rPr>
                <a:t>云等法学专家</a:t>
              </a:r>
              <a:endParaRPr lang="zh-CN" altLang="en-US" sz="1600" spc="-15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8452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par>
                          <p:cTn id="10" fill="hold">
                            <p:stCondLst>
                              <p:cond delay="500"/>
                            </p:stCondLst>
                            <p:childTnLst>
                              <p:par>
                                <p:cTn id="11" presetID="12" presetClass="entr" presetSubtype="1" fill="hold" grpId="0" nodeType="afterEffect">
                                  <p:stCondLst>
                                    <p:cond delay="100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ppt_y</p:attrName>
                                        </p:attrNameLst>
                                      </p:cBhvr>
                                      <p:tavLst>
                                        <p:tav tm="0">
                                          <p:val>
                                            <p:strVal val="#ppt_y-#ppt_h*1.125000"/>
                                          </p:val>
                                        </p:tav>
                                        <p:tav tm="100000">
                                          <p:val>
                                            <p:strVal val="#ppt_y"/>
                                          </p:val>
                                        </p:tav>
                                      </p:tavLst>
                                    </p:anim>
                                    <p:animEffect transition="in" filter="wipe(down)">
                                      <p:cBhvr>
                                        <p:cTn id="14" dur="500"/>
                                        <p:tgtEl>
                                          <p:spTgt spid="9"/>
                                        </p:tgtEl>
                                      </p:cBhvr>
                                    </p:animEffect>
                                  </p:childTnLst>
                                </p:cTn>
                              </p:par>
                            </p:childTnLst>
                          </p:cTn>
                        </p:par>
                        <p:par>
                          <p:cTn id="15" fill="hold">
                            <p:stCondLst>
                              <p:cond delay="2000"/>
                            </p:stCondLst>
                            <p:childTnLst>
                              <p:par>
                                <p:cTn id="16" presetID="45" presetClass="entr" presetSubtype="0" fill="hold" grpId="0" nodeType="afterEffect">
                                  <p:stCondLst>
                                    <p:cond delay="200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000"/>
                                        <p:tgtEl>
                                          <p:spTgt spid="12"/>
                                        </p:tgtEl>
                                      </p:cBhvr>
                                    </p:animEffect>
                                    <p:anim calcmode="lin" valueType="num">
                                      <p:cBhvr>
                                        <p:cTn id="19" dur="2000" fill="hold"/>
                                        <p:tgtEl>
                                          <p:spTgt spid="12"/>
                                        </p:tgtEl>
                                        <p:attrNameLst>
                                          <p:attrName>ppt_w</p:attrName>
                                        </p:attrNameLst>
                                      </p:cBhvr>
                                      <p:tavLst>
                                        <p:tav tm="0" fmla="#ppt_w*sin(2.5*pi*$)">
                                          <p:val>
                                            <p:fltVal val="0"/>
                                          </p:val>
                                        </p:tav>
                                        <p:tav tm="100000">
                                          <p:val>
                                            <p:fltVal val="1"/>
                                          </p:val>
                                        </p:tav>
                                      </p:tavLst>
                                    </p:anim>
                                    <p:anim calcmode="lin" valueType="num">
                                      <p:cBhvr>
                                        <p:cTn id="20" dur="2000" fill="hold"/>
                                        <p:tgtEl>
                                          <p:spTgt spid="12"/>
                                        </p:tgtEl>
                                        <p:attrNameLst>
                                          <p:attrName>ppt_h</p:attrName>
                                        </p:attrNameLst>
                                      </p:cBhvr>
                                      <p:tavLst>
                                        <p:tav tm="0">
                                          <p:val>
                                            <p:strVal val="#ppt_h"/>
                                          </p:val>
                                        </p:tav>
                                        <p:tav tm="100000">
                                          <p:val>
                                            <p:strVal val="#ppt_h"/>
                                          </p:val>
                                        </p:tav>
                                      </p:tavLst>
                                    </p:anim>
                                  </p:childTnLst>
                                </p:cTn>
                              </p:par>
                            </p:childTnLst>
                          </p:cTn>
                        </p:par>
                        <p:par>
                          <p:cTn id="21" fill="hold">
                            <p:stCondLst>
                              <p:cond delay="6000"/>
                            </p:stCondLst>
                            <p:childTnLst>
                              <p:par>
                                <p:cTn id="22" presetID="10" presetClass="entr" presetSubtype="0" fill="hold" nodeType="afterEffect">
                                  <p:stCondLst>
                                    <p:cond delay="400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par>
                          <p:cTn id="25" fill="hold">
                            <p:stCondLst>
                              <p:cond delay="10500"/>
                            </p:stCondLst>
                            <p:childTnLst>
                              <p:par>
                                <p:cTn id="26" presetID="12" presetClass="entr" presetSubtype="2" fill="hold" nodeType="afterEffect">
                                  <p:stCondLst>
                                    <p:cond delay="200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500"/>
                                        <p:tgtEl>
                                          <p:spTgt spid="38"/>
                                        </p:tgtEl>
                                        <p:attrNameLst>
                                          <p:attrName>ppt_x</p:attrName>
                                        </p:attrNameLst>
                                      </p:cBhvr>
                                      <p:tavLst>
                                        <p:tav tm="0">
                                          <p:val>
                                            <p:strVal val="#ppt_x+#ppt_w*1.125000"/>
                                          </p:val>
                                        </p:tav>
                                        <p:tav tm="100000">
                                          <p:val>
                                            <p:strVal val="#ppt_x"/>
                                          </p:val>
                                        </p:tav>
                                      </p:tavLst>
                                    </p:anim>
                                    <p:animEffect transition="in" filter="wipe(left)">
                                      <p:cBhvr>
                                        <p:cTn id="29" dur="500"/>
                                        <p:tgtEl>
                                          <p:spTgt spid="38"/>
                                        </p:tgtEl>
                                      </p:cBhvr>
                                    </p:animEffect>
                                  </p:childTnLst>
                                </p:cTn>
                              </p:par>
                            </p:childTnLst>
                          </p:cTn>
                        </p:par>
                        <p:par>
                          <p:cTn id="30" fill="hold">
                            <p:stCondLst>
                              <p:cond delay="13000"/>
                            </p:stCondLst>
                            <p:childTnLst>
                              <p:par>
                                <p:cTn id="31" presetID="12" presetClass="entr" presetSubtype="2" fill="hold" nodeType="afterEffect">
                                  <p:stCondLst>
                                    <p:cond delay="300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500"/>
                                        <p:tgtEl>
                                          <p:spTgt spid="44"/>
                                        </p:tgtEl>
                                        <p:attrNameLst>
                                          <p:attrName>ppt_x</p:attrName>
                                        </p:attrNameLst>
                                      </p:cBhvr>
                                      <p:tavLst>
                                        <p:tav tm="0">
                                          <p:val>
                                            <p:strVal val="#ppt_x+#ppt_w*1.125000"/>
                                          </p:val>
                                        </p:tav>
                                        <p:tav tm="100000">
                                          <p:val>
                                            <p:strVal val="#ppt_x"/>
                                          </p:val>
                                        </p:tav>
                                      </p:tavLst>
                                    </p:anim>
                                    <p:animEffect transition="in" filter="wipe(left)">
                                      <p:cBhvr>
                                        <p:cTn id="34" dur="500"/>
                                        <p:tgtEl>
                                          <p:spTgt spid="44"/>
                                        </p:tgtEl>
                                      </p:cBhvr>
                                    </p:animEffect>
                                  </p:childTnLst>
                                </p:cTn>
                              </p:par>
                            </p:childTnLst>
                          </p:cTn>
                        </p:par>
                        <p:par>
                          <p:cTn id="35" fill="hold">
                            <p:stCondLst>
                              <p:cond delay="16500"/>
                            </p:stCondLst>
                            <p:childTnLst>
                              <p:par>
                                <p:cTn id="36" presetID="12" presetClass="entr" presetSubtype="2" fill="hold" nodeType="afterEffect">
                                  <p:stCondLst>
                                    <p:cond delay="3000"/>
                                  </p:stCondLst>
                                  <p:childTnLst>
                                    <p:set>
                                      <p:cBhvr>
                                        <p:cTn id="37" dur="1" fill="hold">
                                          <p:stCondLst>
                                            <p:cond delay="0"/>
                                          </p:stCondLst>
                                        </p:cTn>
                                        <p:tgtEl>
                                          <p:spTgt spid="47"/>
                                        </p:tgtEl>
                                        <p:attrNameLst>
                                          <p:attrName>style.visibility</p:attrName>
                                        </p:attrNameLst>
                                      </p:cBhvr>
                                      <p:to>
                                        <p:strVal val="visible"/>
                                      </p:to>
                                    </p:set>
                                    <p:anim calcmode="lin" valueType="num">
                                      <p:cBhvr additive="base">
                                        <p:cTn id="38" dur="500"/>
                                        <p:tgtEl>
                                          <p:spTgt spid="47"/>
                                        </p:tgtEl>
                                        <p:attrNameLst>
                                          <p:attrName>ppt_x</p:attrName>
                                        </p:attrNameLst>
                                      </p:cBhvr>
                                      <p:tavLst>
                                        <p:tav tm="0">
                                          <p:val>
                                            <p:strVal val="#ppt_x+#ppt_w*1.125000"/>
                                          </p:val>
                                        </p:tav>
                                        <p:tav tm="100000">
                                          <p:val>
                                            <p:strVal val="#ppt_x"/>
                                          </p:val>
                                        </p:tav>
                                      </p:tavLst>
                                    </p:anim>
                                    <p:animEffect transition="in" filter="wipe(left)">
                                      <p:cBhvr>
                                        <p:cTn id="39" dur="500"/>
                                        <p:tgtEl>
                                          <p:spTgt spid="47"/>
                                        </p:tgtEl>
                                      </p:cBhvr>
                                    </p:animEffect>
                                  </p:childTnLst>
                                </p:cTn>
                              </p:par>
                            </p:childTnLst>
                          </p:cTn>
                        </p:par>
                        <p:par>
                          <p:cTn id="40" fill="hold">
                            <p:stCondLst>
                              <p:cond delay="20000"/>
                            </p:stCondLst>
                            <p:childTnLst>
                              <p:par>
                                <p:cTn id="41" presetID="1" presetClass="exit" presetSubtype="0" fill="hold" grpId="1" nodeType="afterEffect">
                                  <p:stCondLst>
                                    <p:cond delay="4000"/>
                                  </p:stCondLst>
                                  <p:childTnLst>
                                    <p:set>
                                      <p:cBhvr>
                                        <p:cTn id="42" dur="1" fill="hold">
                                          <p:stCondLst>
                                            <p:cond delay="0"/>
                                          </p:stCondLst>
                                        </p:cTn>
                                        <p:tgtEl>
                                          <p:spTgt spid="12"/>
                                        </p:tgtEl>
                                        <p:attrNameLst>
                                          <p:attrName>style.visibility</p:attrName>
                                        </p:attrNameLst>
                                      </p:cBhvr>
                                      <p:to>
                                        <p:strVal val="hidden"/>
                                      </p:to>
                                    </p:set>
                                  </p:childTnLst>
                                </p:cTn>
                              </p:par>
                              <p:par>
                                <p:cTn id="43" presetID="1" presetClass="entr" presetSubtype="0" fill="hold" grpId="0" nodeType="withEffect">
                                  <p:stCondLst>
                                    <p:cond delay="4000"/>
                                  </p:stCondLst>
                                  <p:childTnLst>
                                    <p:set>
                                      <p:cBhvr>
                                        <p:cTn id="44" dur="1" fill="hold">
                                          <p:stCondLst>
                                            <p:cond delay="0"/>
                                          </p:stCondLst>
                                        </p:cTn>
                                        <p:tgtEl>
                                          <p:spTgt spid="51"/>
                                        </p:tgtEl>
                                        <p:attrNameLst>
                                          <p:attrName>style.visibility</p:attrName>
                                        </p:attrNameLst>
                                      </p:cBhvr>
                                      <p:to>
                                        <p:strVal val="visible"/>
                                      </p:to>
                                    </p:set>
                                  </p:childTnLst>
                                </p:cTn>
                              </p:par>
                            </p:childTnLst>
                          </p:cTn>
                        </p:par>
                        <p:par>
                          <p:cTn id="45" fill="hold">
                            <p:stCondLst>
                              <p:cond delay="24000"/>
                            </p:stCondLst>
                            <p:childTnLst>
                              <p:par>
                                <p:cTn id="46" presetID="26" presetClass="emph" presetSubtype="0" repeatCount="3000" fill="hold" grpId="1" nodeType="afterEffect">
                                  <p:stCondLst>
                                    <p:cond delay="0"/>
                                  </p:stCondLst>
                                  <p:childTnLst>
                                    <p:animEffect transition="out" filter="fade">
                                      <p:cBhvr>
                                        <p:cTn id="47" dur="500" tmFilter="0, 0; .2, .5; .8, .5; 1, 0"/>
                                        <p:tgtEl>
                                          <p:spTgt spid="51"/>
                                        </p:tgtEl>
                                      </p:cBhvr>
                                    </p:animEffect>
                                    <p:animScale>
                                      <p:cBhvr>
                                        <p:cTn id="48" dur="250" autoRev="1" fill="hold"/>
                                        <p:tgtEl>
                                          <p:spTgt spid="51"/>
                                        </p:tgtEl>
                                      </p:cBhvr>
                                      <p:by x="105000" y="105000"/>
                                    </p:animScale>
                                  </p:childTnLst>
                                </p:cTn>
                              </p:par>
                            </p:childTnLst>
                          </p:cTn>
                        </p:par>
                        <p:par>
                          <p:cTn id="49" fill="hold">
                            <p:stCondLst>
                              <p:cond delay="25500"/>
                            </p:stCondLst>
                            <p:childTnLst>
                              <p:par>
                                <p:cTn id="50" presetID="12" presetClass="entr" presetSubtype="1" fill="hold" grpId="0" nodeType="afterEffect">
                                  <p:stCondLst>
                                    <p:cond delay="4000"/>
                                  </p:stCondLst>
                                  <p:childTnLst>
                                    <p:set>
                                      <p:cBhvr>
                                        <p:cTn id="51" dur="1" fill="hold">
                                          <p:stCondLst>
                                            <p:cond delay="0"/>
                                          </p:stCondLst>
                                        </p:cTn>
                                        <p:tgtEl>
                                          <p:spTgt spid="52"/>
                                        </p:tgtEl>
                                        <p:attrNameLst>
                                          <p:attrName>style.visibility</p:attrName>
                                        </p:attrNameLst>
                                      </p:cBhvr>
                                      <p:to>
                                        <p:strVal val="visible"/>
                                      </p:to>
                                    </p:set>
                                    <p:anim calcmode="lin" valueType="num">
                                      <p:cBhvr additive="base">
                                        <p:cTn id="52" dur="500"/>
                                        <p:tgtEl>
                                          <p:spTgt spid="52"/>
                                        </p:tgtEl>
                                        <p:attrNameLst>
                                          <p:attrName>ppt_y</p:attrName>
                                        </p:attrNameLst>
                                      </p:cBhvr>
                                      <p:tavLst>
                                        <p:tav tm="0">
                                          <p:val>
                                            <p:strVal val="#ppt_y-#ppt_h*1.125000"/>
                                          </p:val>
                                        </p:tav>
                                        <p:tav tm="100000">
                                          <p:val>
                                            <p:strVal val="#ppt_y"/>
                                          </p:val>
                                        </p:tav>
                                      </p:tavLst>
                                    </p:anim>
                                    <p:animEffect transition="in" filter="wipe(down)">
                                      <p:cBhvr>
                                        <p:cTn id="53" dur="500"/>
                                        <p:tgtEl>
                                          <p:spTgt spid="52"/>
                                        </p:tgtEl>
                                      </p:cBhvr>
                                    </p:animEffect>
                                  </p:childTnLst>
                                </p:cTn>
                              </p:par>
                            </p:childTnLst>
                          </p:cTn>
                        </p:par>
                        <p:par>
                          <p:cTn id="54" fill="hold">
                            <p:stCondLst>
                              <p:cond delay="30000"/>
                            </p:stCondLst>
                            <p:childTnLst>
                              <p:par>
                                <p:cTn id="55" presetID="22" presetClass="entr" presetSubtype="8" fill="hold" grpId="0" nodeType="afterEffect">
                                  <p:stCondLst>
                                    <p:cond delay="8000"/>
                                  </p:stCondLst>
                                  <p:childTnLst>
                                    <p:set>
                                      <p:cBhvr>
                                        <p:cTn id="56" dur="1" fill="hold">
                                          <p:stCondLst>
                                            <p:cond delay="0"/>
                                          </p:stCondLst>
                                        </p:cTn>
                                        <p:tgtEl>
                                          <p:spTgt spid="53"/>
                                        </p:tgtEl>
                                        <p:attrNameLst>
                                          <p:attrName>style.visibility</p:attrName>
                                        </p:attrNameLst>
                                      </p:cBhvr>
                                      <p:to>
                                        <p:strVal val="visible"/>
                                      </p:to>
                                    </p:set>
                                    <p:animEffect transition="in" filter="wipe(left)">
                                      <p:cBhvr>
                                        <p:cTn id="57" dur="500"/>
                                        <p:tgtEl>
                                          <p:spTgt spid="53"/>
                                        </p:tgtEl>
                                      </p:cBhvr>
                                    </p:animEffect>
                                  </p:childTnLst>
                                </p:cTn>
                              </p:par>
                            </p:childTnLst>
                          </p:cTn>
                        </p:par>
                        <p:par>
                          <p:cTn id="58" fill="hold">
                            <p:stCondLst>
                              <p:cond delay="38500"/>
                            </p:stCondLst>
                            <p:childTnLst>
                              <p:par>
                                <p:cTn id="59" presetID="53" presetClass="entr" presetSubtype="16" fill="hold" grpId="0" nodeType="afterEffect">
                                  <p:stCondLst>
                                    <p:cond delay="1000"/>
                                  </p:stCondLst>
                                  <p:childTnLst>
                                    <p:set>
                                      <p:cBhvr>
                                        <p:cTn id="60" dur="1" fill="hold">
                                          <p:stCondLst>
                                            <p:cond delay="0"/>
                                          </p:stCondLst>
                                        </p:cTn>
                                        <p:tgtEl>
                                          <p:spTgt spid="54"/>
                                        </p:tgtEl>
                                        <p:attrNameLst>
                                          <p:attrName>style.visibility</p:attrName>
                                        </p:attrNameLst>
                                      </p:cBhvr>
                                      <p:to>
                                        <p:strVal val="visible"/>
                                      </p:to>
                                    </p:set>
                                    <p:anim calcmode="lin" valueType="num">
                                      <p:cBhvr>
                                        <p:cTn id="61" dur="500" fill="hold"/>
                                        <p:tgtEl>
                                          <p:spTgt spid="54"/>
                                        </p:tgtEl>
                                        <p:attrNameLst>
                                          <p:attrName>ppt_w</p:attrName>
                                        </p:attrNameLst>
                                      </p:cBhvr>
                                      <p:tavLst>
                                        <p:tav tm="0">
                                          <p:val>
                                            <p:fltVal val="0"/>
                                          </p:val>
                                        </p:tav>
                                        <p:tav tm="100000">
                                          <p:val>
                                            <p:strVal val="#ppt_w"/>
                                          </p:val>
                                        </p:tav>
                                      </p:tavLst>
                                    </p:anim>
                                    <p:anim calcmode="lin" valueType="num">
                                      <p:cBhvr>
                                        <p:cTn id="62" dur="500" fill="hold"/>
                                        <p:tgtEl>
                                          <p:spTgt spid="54"/>
                                        </p:tgtEl>
                                        <p:attrNameLst>
                                          <p:attrName>ppt_h</p:attrName>
                                        </p:attrNameLst>
                                      </p:cBhvr>
                                      <p:tavLst>
                                        <p:tav tm="0">
                                          <p:val>
                                            <p:fltVal val="0"/>
                                          </p:val>
                                        </p:tav>
                                        <p:tav tm="100000">
                                          <p:val>
                                            <p:strVal val="#ppt_h"/>
                                          </p:val>
                                        </p:tav>
                                      </p:tavLst>
                                    </p:anim>
                                    <p:animEffect transition="in" filter="fade">
                                      <p:cBhvr>
                                        <p:cTn id="63" dur="500"/>
                                        <p:tgtEl>
                                          <p:spTgt spid="54"/>
                                        </p:tgtEl>
                                      </p:cBhvr>
                                    </p:animEffect>
                                  </p:childTnLst>
                                </p:cTn>
                              </p:par>
                            </p:childTnLst>
                          </p:cTn>
                        </p:par>
                        <p:par>
                          <p:cTn id="64" fill="hold">
                            <p:stCondLst>
                              <p:cond delay="40000"/>
                            </p:stCondLst>
                            <p:childTnLst>
                              <p:par>
                                <p:cTn id="65" presetID="53" presetClass="entr" presetSubtype="16" fill="hold" grpId="0" nodeType="afterEffect">
                                  <p:stCondLst>
                                    <p:cond delay="3000"/>
                                  </p:stCondLst>
                                  <p:childTnLst>
                                    <p:set>
                                      <p:cBhvr>
                                        <p:cTn id="66" dur="1" fill="hold">
                                          <p:stCondLst>
                                            <p:cond delay="0"/>
                                          </p:stCondLst>
                                        </p:cTn>
                                        <p:tgtEl>
                                          <p:spTgt spid="55"/>
                                        </p:tgtEl>
                                        <p:attrNameLst>
                                          <p:attrName>style.visibility</p:attrName>
                                        </p:attrNameLst>
                                      </p:cBhvr>
                                      <p:to>
                                        <p:strVal val="visible"/>
                                      </p:to>
                                    </p:set>
                                    <p:anim calcmode="lin" valueType="num">
                                      <p:cBhvr>
                                        <p:cTn id="67" dur="500" fill="hold"/>
                                        <p:tgtEl>
                                          <p:spTgt spid="55"/>
                                        </p:tgtEl>
                                        <p:attrNameLst>
                                          <p:attrName>ppt_w</p:attrName>
                                        </p:attrNameLst>
                                      </p:cBhvr>
                                      <p:tavLst>
                                        <p:tav tm="0">
                                          <p:val>
                                            <p:fltVal val="0"/>
                                          </p:val>
                                        </p:tav>
                                        <p:tav tm="100000">
                                          <p:val>
                                            <p:strVal val="#ppt_w"/>
                                          </p:val>
                                        </p:tav>
                                      </p:tavLst>
                                    </p:anim>
                                    <p:anim calcmode="lin" valueType="num">
                                      <p:cBhvr>
                                        <p:cTn id="68" dur="500" fill="hold"/>
                                        <p:tgtEl>
                                          <p:spTgt spid="55"/>
                                        </p:tgtEl>
                                        <p:attrNameLst>
                                          <p:attrName>ppt_h</p:attrName>
                                        </p:attrNameLst>
                                      </p:cBhvr>
                                      <p:tavLst>
                                        <p:tav tm="0">
                                          <p:val>
                                            <p:fltVal val="0"/>
                                          </p:val>
                                        </p:tav>
                                        <p:tav tm="100000">
                                          <p:val>
                                            <p:strVal val="#ppt_h"/>
                                          </p:val>
                                        </p:tav>
                                      </p:tavLst>
                                    </p:anim>
                                    <p:animEffect transition="in" filter="fade">
                                      <p:cBhvr>
                                        <p:cTn id="69" dur="500"/>
                                        <p:tgtEl>
                                          <p:spTgt spid="55"/>
                                        </p:tgtEl>
                                      </p:cBhvr>
                                    </p:animEffect>
                                  </p:childTnLst>
                                </p:cTn>
                              </p:par>
                            </p:childTnLst>
                          </p:cTn>
                        </p:par>
                        <p:par>
                          <p:cTn id="70" fill="hold">
                            <p:stCondLst>
                              <p:cond delay="43500"/>
                            </p:stCondLst>
                            <p:childTnLst>
                              <p:par>
                                <p:cTn id="71" presetID="53" presetClass="entr" presetSubtype="16" fill="hold" grpId="0" nodeType="afterEffect">
                                  <p:stCondLst>
                                    <p:cond delay="3000"/>
                                  </p:stCondLst>
                                  <p:childTnLst>
                                    <p:set>
                                      <p:cBhvr>
                                        <p:cTn id="72" dur="1" fill="hold">
                                          <p:stCondLst>
                                            <p:cond delay="0"/>
                                          </p:stCondLst>
                                        </p:cTn>
                                        <p:tgtEl>
                                          <p:spTgt spid="56"/>
                                        </p:tgtEl>
                                        <p:attrNameLst>
                                          <p:attrName>style.visibility</p:attrName>
                                        </p:attrNameLst>
                                      </p:cBhvr>
                                      <p:to>
                                        <p:strVal val="visible"/>
                                      </p:to>
                                    </p:set>
                                    <p:anim calcmode="lin" valueType="num">
                                      <p:cBhvr>
                                        <p:cTn id="73" dur="500" fill="hold"/>
                                        <p:tgtEl>
                                          <p:spTgt spid="56"/>
                                        </p:tgtEl>
                                        <p:attrNameLst>
                                          <p:attrName>ppt_w</p:attrName>
                                        </p:attrNameLst>
                                      </p:cBhvr>
                                      <p:tavLst>
                                        <p:tav tm="0">
                                          <p:val>
                                            <p:fltVal val="0"/>
                                          </p:val>
                                        </p:tav>
                                        <p:tav tm="100000">
                                          <p:val>
                                            <p:strVal val="#ppt_w"/>
                                          </p:val>
                                        </p:tav>
                                      </p:tavLst>
                                    </p:anim>
                                    <p:anim calcmode="lin" valueType="num">
                                      <p:cBhvr>
                                        <p:cTn id="74" dur="500" fill="hold"/>
                                        <p:tgtEl>
                                          <p:spTgt spid="56"/>
                                        </p:tgtEl>
                                        <p:attrNameLst>
                                          <p:attrName>ppt_h</p:attrName>
                                        </p:attrNameLst>
                                      </p:cBhvr>
                                      <p:tavLst>
                                        <p:tav tm="0">
                                          <p:val>
                                            <p:fltVal val="0"/>
                                          </p:val>
                                        </p:tav>
                                        <p:tav tm="100000">
                                          <p:val>
                                            <p:strVal val="#ppt_h"/>
                                          </p:val>
                                        </p:tav>
                                      </p:tavLst>
                                    </p:anim>
                                    <p:animEffect transition="in" filter="fade">
                                      <p:cBhvr>
                                        <p:cTn id="7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9" grpId="0" animBg="1"/>
      <p:bldP spid="12" grpId="0"/>
      <p:bldP spid="12" grpId="1"/>
      <p:bldP spid="51" grpId="0"/>
      <p:bldP spid="51" grpId="1"/>
      <p:bldP spid="52" grpId="0" animBg="1"/>
      <p:bldP spid="31" grpId="0" animBg="1"/>
      <p:bldP spid="54" grpId="0" animBg="1"/>
      <p:bldP spid="55" grpId="0" animBg="1"/>
      <p:bldP spid="5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组合 188"/>
          <p:cNvGrpSpPr/>
          <p:nvPr/>
        </p:nvGrpSpPr>
        <p:grpSpPr>
          <a:xfrm>
            <a:off x="5311452" y="5033961"/>
            <a:ext cx="783917" cy="1476243"/>
            <a:chOff x="8874579" y="340547"/>
            <a:chExt cx="1339497" cy="2522491"/>
          </a:xfrm>
        </p:grpSpPr>
        <p:grpSp>
          <p:nvGrpSpPr>
            <p:cNvPr id="190" name="组合 189"/>
            <p:cNvGrpSpPr>
              <a:grpSpLocks noChangeAspect="1"/>
            </p:cNvGrpSpPr>
            <p:nvPr/>
          </p:nvGrpSpPr>
          <p:grpSpPr>
            <a:xfrm>
              <a:off x="8874579" y="340547"/>
              <a:ext cx="1339497" cy="2484000"/>
              <a:chOff x="9736138" y="161925"/>
              <a:chExt cx="2235201" cy="4144963"/>
            </a:xfrm>
          </p:grpSpPr>
          <p:sp>
            <p:nvSpPr>
              <p:cNvPr id="193" name="Freeform 102"/>
              <p:cNvSpPr>
                <a:spLocks/>
              </p:cNvSpPr>
              <p:nvPr/>
            </p:nvSpPr>
            <p:spPr bwMode="auto">
              <a:xfrm>
                <a:off x="9736138" y="161925"/>
                <a:ext cx="777875" cy="765175"/>
              </a:xfrm>
              <a:custGeom>
                <a:avLst/>
                <a:gdLst>
                  <a:gd name="T0" fmla="*/ 136 w 207"/>
                  <a:gd name="T1" fmla="*/ 182 h 204"/>
                  <a:gd name="T2" fmla="*/ 112 w 207"/>
                  <a:gd name="T3" fmla="*/ 200 h 204"/>
                  <a:gd name="T4" fmla="*/ 37 w 207"/>
                  <a:gd name="T5" fmla="*/ 181 h 204"/>
                  <a:gd name="T6" fmla="*/ 15 w 207"/>
                  <a:gd name="T7" fmla="*/ 63 h 204"/>
                  <a:gd name="T8" fmla="*/ 27 w 207"/>
                  <a:gd name="T9" fmla="*/ 81 h 204"/>
                  <a:gd name="T10" fmla="*/ 76 w 207"/>
                  <a:gd name="T11" fmla="*/ 21 h 204"/>
                  <a:gd name="T12" fmla="*/ 74 w 207"/>
                  <a:gd name="T13" fmla="*/ 42 h 204"/>
                  <a:gd name="T14" fmla="*/ 158 w 207"/>
                  <a:gd name="T15" fmla="*/ 9 h 204"/>
                  <a:gd name="T16" fmla="*/ 140 w 207"/>
                  <a:gd name="T17" fmla="*/ 45 h 204"/>
                  <a:gd name="T18" fmla="*/ 198 w 207"/>
                  <a:gd name="T19" fmla="*/ 57 h 204"/>
                  <a:gd name="T20" fmla="*/ 171 w 207"/>
                  <a:gd name="T21" fmla="*/ 85 h 204"/>
                  <a:gd name="T22" fmla="*/ 207 w 207"/>
                  <a:gd name="T23" fmla="*/ 115 h 204"/>
                  <a:gd name="T24" fmla="*/ 136 w 207"/>
                  <a:gd name="T25" fmla="*/ 18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04">
                    <a:moveTo>
                      <a:pt x="136" y="182"/>
                    </a:moveTo>
                    <a:cubicBezTo>
                      <a:pt x="136" y="182"/>
                      <a:pt x="130" y="197"/>
                      <a:pt x="112" y="200"/>
                    </a:cubicBezTo>
                    <a:cubicBezTo>
                      <a:pt x="92" y="204"/>
                      <a:pt x="63" y="201"/>
                      <a:pt x="37" y="181"/>
                    </a:cubicBezTo>
                    <a:cubicBezTo>
                      <a:pt x="9" y="158"/>
                      <a:pt x="0" y="100"/>
                      <a:pt x="15" y="63"/>
                    </a:cubicBezTo>
                    <a:cubicBezTo>
                      <a:pt x="15" y="63"/>
                      <a:pt x="17" y="79"/>
                      <a:pt x="27" y="81"/>
                    </a:cubicBezTo>
                    <a:cubicBezTo>
                      <a:pt x="27" y="81"/>
                      <a:pt x="36" y="28"/>
                      <a:pt x="76" y="21"/>
                    </a:cubicBezTo>
                    <a:cubicBezTo>
                      <a:pt x="76" y="21"/>
                      <a:pt x="72" y="35"/>
                      <a:pt x="74" y="42"/>
                    </a:cubicBezTo>
                    <a:cubicBezTo>
                      <a:pt x="74" y="42"/>
                      <a:pt x="98" y="0"/>
                      <a:pt x="158" y="9"/>
                    </a:cubicBezTo>
                    <a:cubicBezTo>
                      <a:pt x="158" y="9"/>
                      <a:pt x="132" y="28"/>
                      <a:pt x="140" y="45"/>
                    </a:cubicBezTo>
                    <a:cubicBezTo>
                      <a:pt x="140" y="45"/>
                      <a:pt x="183" y="37"/>
                      <a:pt x="198" y="57"/>
                    </a:cubicBezTo>
                    <a:cubicBezTo>
                      <a:pt x="198" y="57"/>
                      <a:pt x="173" y="61"/>
                      <a:pt x="171" y="85"/>
                    </a:cubicBezTo>
                    <a:cubicBezTo>
                      <a:pt x="171" y="85"/>
                      <a:pt x="206" y="89"/>
                      <a:pt x="207" y="115"/>
                    </a:cubicBezTo>
                    <a:lnTo>
                      <a:pt x="136" y="182"/>
                    </a:lnTo>
                    <a:close/>
                  </a:path>
                </a:pathLst>
              </a:custGeom>
              <a:solidFill>
                <a:srgbClr val="6041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03"/>
              <p:cNvSpPr>
                <a:spLocks/>
              </p:cNvSpPr>
              <p:nvPr/>
            </p:nvSpPr>
            <p:spPr bwMode="auto">
              <a:xfrm>
                <a:off x="10183813" y="592138"/>
                <a:ext cx="269875" cy="290513"/>
              </a:xfrm>
              <a:custGeom>
                <a:avLst/>
                <a:gdLst>
                  <a:gd name="T0" fmla="*/ 12 w 72"/>
                  <a:gd name="T1" fmla="*/ 75 h 77"/>
                  <a:gd name="T2" fmla="*/ 17 w 72"/>
                  <a:gd name="T3" fmla="*/ 28 h 77"/>
                  <a:gd name="T4" fmla="*/ 72 w 72"/>
                  <a:gd name="T5" fmla="*/ 4 h 77"/>
                  <a:gd name="T6" fmla="*/ 30 w 72"/>
                  <a:gd name="T7" fmla="*/ 75 h 77"/>
                  <a:gd name="T8" fmla="*/ 12 w 72"/>
                  <a:gd name="T9" fmla="*/ 75 h 77"/>
                </a:gdLst>
                <a:ahLst/>
                <a:cxnLst>
                  <a:cxn ang="0">
                    <a:pos x="T0" y="T1"/>
                  </a:cxn>
                  <a:cxn ang="0">
                    <a:pos x="T2" y="T3"/>
                  </a:cxn>
                  <a:cxn ang="0">
                    <a:pos x="T4" y="T5"/>
                  </a:cxn>
                  <a:cxn ang="0">
                    <a:pos x="T6" y="T7"/>
                  </a:cxn>
                  <a:cxn ang="0">
                    <a:pos x="T8" y="T9"/>
                  </a:cxn>
                </a:cxnLst>
                <a:rect l="0" t="0" r="r" b="b"/>
                <a:pathLst>
                  <a:path w="72" h="77">
                    <a:moveTo>
                      <a:pt x="12" y="75"/>
                    </a:moveTo>
                    <a:cubicBezTo>
                      <a:pt x="12" y="75"/>
                      <a:pt x="0" y="55"/>
                      <a:pt x="17" y="28"/>
                    </a:cubicBezTo>
                    <a:cubicBezTo>
                      <a:pt x="34" y="2"/>
                      <a:pt x="48" y="0"/>
                      <a:pt x="72" y="4"/>
                    </a:cubicBezTo>
                    <a:cubicBezTo>
                      <a:pt x="30" y="75"/>
                      <a:pt x="30" y="75"/>
                      <a:pt x="30" y="75"/>
                    </a:cubicBezTo>
                    <a:cubicBezTo>
                      <a:pt x="30" y="75"/>
                      <a:pt x="22" y="77"/>
                      <a:pt x="12" y="75"/>
                    </a:cubicBezTo>
                    <a:close/>
                  </a:path>
                </a:pathLst>
              </a:custGeom>
              <a:solidFill>
                <a:srgbClr val="F4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104"/>
              <p:cNvSpPr>
                <a:spLocks/>
              </p:cNvSpPr>
              <p:nvPr/>
            </p:nvSpPr>
            <p:spPr bwMode="auto">
              <a:xfrm>
                <a:off x="10029826" y="401638"/>
                <a:ext cx="1941513" cy="1651000"/>
              </a:xfrm>
              <a:custGeom>
                <a:avLst/>
                <a:gdLst>
                  <a:gd name="T0" fmla="*/ 258 w 517"/>
                  <a:gd name="T1" fmla="*/ 0 h 440"/>
                  <a:gd name="T2" fmla="*/ 74 w 517"/>
                  <a:gd name="T3" fmla="*/ 348 h 440"/>
                  <a:gd name="T4" fmla="*/ 258 w 517"/>
                  <a:gd name="T5" fmla="*/ 427 h 440"/>
                  <a:gd name="T6" fmla="*/ 443 w 517"/>
                  <a:gd name="T7" fmla="*/ 348 h 440"/>
                  <a:gd name="T8" fmla="*/ 258 w 517"/>
                  <a:gd name="T9" fmla="*/ 0 h 440"/>
                </a:gdLst>
                <a:ahLst/>
                <a:cxnLst>
                  <a:cxn ang="0">
                    <a:pos x="T0" y="T1"/>
                  </a:cxn>
                  <a:cxn ang="0">
                    <a:pos x="T2" y="T3"/>
                  </a:cxn>
                  <a:cxn ang="0">
                    <a:pos x="T4" y="T5"/>
                  </a:cxn>
                  <a:cxn ang="0">
                    <a:pos x="T6" y="T7"/>
                  </a:cxn>
                  <a:cxn ang="0">
                    <a:pos x="T8" y="T9"/>
                  </a:cxn>
                </a:cxnLst>
                <a:rect l="0" t="0" r="r" b="b"/>
                <a:pathLst>
                  <a:path w="517" h="440">
                    <a:moveTo>
                      <a:pt x="258" y="0"/>
                    </a:moveTo>
                    <a:cubicBezTo>
                      <a:pt x="45" y="0"/>
                      <a:pt x="0" y="229"/>
                      <a:pt x="74" y="348"/>
                    </a:cubicBezTo>
                    <a:cubicBezTo>
                      <a:pt x="131" y="440"/>
                      <a:pt x="258" y="427"/>
                      <a:pt x="258" y="427"/>
                    </a:cubicBezTo>
                    <a:cubicBezTo>
                      <a:pt x="258" y="427"/>
                      <a:pt x="386" y="440"/>
                      <a:pt x="443" y="348"/>
                    </a:cubicBezTo>
                    <a:cubicBezTo>
                      <a:pt x="517" y="229"/>
                      <a:pt x="472" y="0"/>
                      <a:pt x="258" y="0"/>
                    </a:cubicBezTo>
                    <a:close/>
                  </a:path>
                </a:pathLst>
              </a:custGeom>
              <a:solidFill>
                <a:srgbClr val="6D4C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05"/>
              <p:cNvSpPr>
                <a:spLocks/>
              </p:cNvSpPr>
              <p:nvPr/>
            </p:nvSpPr>
            <p:spPr bwMode="auto">
              <a:xfrm>
                <a:off x="11055351" y="3592513"/>
                <a:ext cx="284163" cy="714375"/>
              </a:xfrm>
              <a:custGeom>
                <a:avLst/>
                <a:gdLst>
                  <a:gd name="T0" fmla="*/ 0 w 76"/>
                  <a:gd name="T1" fmla="*/ 0 h 190"/>
                  <a:gd name="T2" fmla="*/ 76 w 76"/>
                  <a:gd name="T3" fmla="*/ 0 h 190"/>
                  <a:gd name="T4" fmla="*/ 38 w 76"/>
                  <a:gd name="T5" fmla="*/ 190 h 190"/>
                  <a:gd name="T6" fmla="*/ 0 w 76"/>
                  <a:gd name="T7" fmla="*/ 0 h 190"/>
                </a:gdLst>
                <a:ahLst/>
                <a:cxnLst>
                  <a:cxn ang="0">
                    <a:pos x="T0" y="T1"/>
                  </a:cxn>
                  <a:cxn ang="0">
                    <a:pos x="T2" y="T3"/>
                  </a:cxn>
                  <a:cxn ang="0">
                    <a:pos x="T4" y="T5"/>
                  </a:cxn>
                  <a:cxn ang="0">
                    <a:pos x="T6" y="T7"/>
                  </a:cxn>
                </a:cxnLst>
                <a:rect l="0" t="0" r="r" b="b"/>
                <a:pathLst>
                  <a:path w="76" h="190">
                    <a:moveTo>
                      <a:pt x="0" y="0"/>
                    </a:moveTo>
                    <a:cubicBezTo>
                      <a:pt x="76" y="0"/>
                      <a:pt x="76" y="0"/>
                      <a:pt x="76" y="0"/>
                    </a:cubicBezTo>
                    <a:cubicBezTo>
                      <a:pt x="76" y="0"/>
                      <a:pt x="73" y="190"/>
                      <a:pt x="38" y="190"/>
                    </a:cubicBezTo>
                    <a:cubicBezTo>
                      <a:pt x="2" y="190"/>
                      <a:pt x="0" y="0"/>
                      <a:pt x="0" y="0"/>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07"/>
              <p:cNvSpPr>
                <a:spLocks/>
              </p:cNvSpPr>
              <p:nvPr/>
            </p:nvSpPr>
            <p:spPr bwMode="auto">
              <a:xfrm>
                <a:off x="10660063" y="3592513"/>
                <a:ext cx="285750" cy="714375"/>
              </a:xfrm>
              <a:custGeom>
                <a:avLst/>
                <a:gdLst>
                  <a:gd name="T0" fmla="*/ 0 w 76"/>
                  <a:gd name="T1" fmla="*/ 0 h 190"/>
                  <a:gd name="T2" fmla="*/ 76 w 76"/>
                  <a:gd name="T3" fmla="*/ 0 h 190"/>
                  <a:gd name="T4" fmla="*/ 38 w 76"/>
                  <a:gd name="T5" fmla="*/ 190 h 190"/>
                  <a:gd name="T6" fmla="*/ 0 w 76"/>
                  <a:gd name="T7" fmla="*/ 0 h 190"/>
                </a:gdLst>
                <a:ahLst/>
                <a:cxnLst>
                  <a:cxn ang="0">
                    <a:pos x="T0" y="T1"/>
                  </a:cxn>
                  <a:cxn ang="0">
                    <a:pos x="T2" y="T3"/>
                  </a:cxn>
                  <a:cxn ang="0">
                    <a:pos x="T4" y="T5"/>
                  </a:cxn>
                  <a:cxn ang="0">
                    <a:pos x="T6" y="T7"/>
                  </a:cxn>
                </a:cxnLst>
                <a:rect l="0" t="0" r="r" b="b"/>
                <a:pathLst>
                  <a:path w="76" h="190">
                    <a:moveTo>
                      <a:pt x="0" y="0"/>
                    </a:moveTo>
                    <a:cubicBezTo>
                      <a:pt x="76" y="0"/>
                      <a:pt x="76" y="0"/>
                      <a:pt x="76" y="0"/>
                    </a:cubicBezTo>
                    <a:cubicBezTo>
                      <a:pt x="76" y="0"/>
                      <a:pt x="73" y="190"/>
                      <a:pt x="38" y="190"/>
                    </a:cubicBezTo>
                    <a:cubicBezTo>
                      <a:pt x="3" y="190"/>
                      <a:pt x="0" y="0"/>
                      <a:pt x="0" y="0"/>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09"/>
              <p:cNvSpPr>
                <a:spLocks/>
              </p:cNvSpPr>
              <p:nvPr/>
            </p:nvSpPr>
            <p:spPr bwMode="auto">
              <a:xfrm>
                <a:off x="11347451" y="2357438"/>
                <a:ext cx="368300" cy="901700"/>
              </a:xfrm>
              <a:custGeom>
                <a:avLst/>
                <a:gdLst>
                  <a:gd name="T0" fmla="*/ 71 w 98"/>
                  <a:gd name="T1" fmla="*/ 77 h 240"/>
                  <a:gd name="T2" fmla="*/ 34 w 98"/>
                  <a:gd name="T3" fmla="*/ 161 h 240"/>
                  <a:gd name="T4" fmla="*/ 49 w 98"/>
                  <a:gd name="T5" fmla="*/ 168 h 240"/>
                  <a:gd name="T6" fmla="*/ 56 w 98"/>
                  <a:gd name="T7" fmla="*/ 191 h 240"/>
                  <a:gd name="T8" fmla="*/ 80 w 98"/>
                  <a:gd name="T9" fmla="*/ 187 h 240"/>
                  <a:gd name="T10" fmla="*/ 62 w 98"/>
                  <a:gd name="T11" fmla="*/ 235 h 240"/>
                  <a:gd name="T12" fmla="*/ 11 w 98"/>
                  <a:gd name="T13" fmla="*/ 207 h 240"/>
                  <a:gd name="T14" fmla="*/ 3 w 98"/>
                  <a:gd name="T15" fmla="*/ 151 h 240"/>
                  <a:gd name="T16" fmla="*/ 35 w 98"/>
                  <a:gd name="T17" fmla="*/ 79 h 240"/>
                  <a:gd name="T18" fmla="*/ 0 w 98"/>
                  <a:gd name="T19" fmla="*/ 11 h 240"/>
                  <a:gd name="T20" fmla="*/ 34 w 98"/>
                  <a:gd name="T21" fmla="*/ 0 h 240"/>
                  <a:gd name="T22" fmla="*/ 71 w 98"/>
                  <a:gd name="T23" fmla="*/ 77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240">
                    <a:moveTo>
                      <a:pt x="71" y="77"/>
                    </a:moveTo>
                    <a:cubicBezTo>
                      <a:pt x="71" y="90"/>
                      <a:pt x="36" y="158"/>
                      <a:pt x="34" y="161"/>
                    </a:cubicBezTo>
                    <a:cubicBezTo>
                      <a:pt x="34" y="161"/>
                      <a:pt x="44" y="163"/>
                      <a:pt x="49" y="168"/>
                    </a:cubicBezTo>
                    <a:cubicBezTo>
                      <a:pt x="53" y="173"/>
                      <a:pt x="59" y="182"/>
                      <a:pt x="56" y="191"/>
                    </a:cubicBezTo>
                    <a:cubicBezTo>
                      <a:pt x="56" y="191"/>
                      <a:pt x="62" y="178"/>
                      <a:pt x="80" y="187"/>
                    </a:cubicBezTo>
                    <a:cubicBezTo>
                      <a:pt x="98" y="195"/>
                      <a:pt x="73" y="232"/>
                      <a:pt x="62" y="235"/>
                    </a:cubicBezTo>
                    <a:cubicBezTo>
                      <a:pt x="51" y="238"/>
                      <a:pt x="14" y="240"/>
                      <a:pt x="11" y="207"/>
                    </a:cubicBezTo>
                    <a:cubicBezTo>
                      <a:pt x="8" y="175"/>
                      <a:pt x="3" y="151"/>
                      <a:pt x="3" y="151"/>
                    </a:cubicBezTo>
                    <a:cubicBezTo>
                      <a:pt x="3" y="151"/>
                      <a:pt x="35" y="85"/>
                      <a:pt x="35" y="79"/>
                    </a:cubicBezTo>
                    <a:cubicBezTo>
                      <a:pt x="35" y="73"/>
                      <a:pt x="0" y="11"/>
                      <a:pt x="0" y="11"/>
                    </a:cubicBezTo>
                    <a:cubicBezTo>
                      <a:pt x="34" y="0"/>
                      <a:pt x="34" y="0"/>
                      <a:pt x="34" y="0"/>
                    </a:cubicBezTo>
                    <a:cubicBezTo>
                      <a:pt x="34" y="0"/>
                      <a:pt x="71" y="65"/>
                      <a:pt x="71" y="77"/>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110"/>
              <p:cNvSpPr>
                <a:spLocks/>
              </p:cNvSpPr>
              <p:nvPr/>
            </p:nvSpPr>
            <p:spPr bwMode="auto">
              <a:xfrm>
                <a:off x="11539538" y="3017838"/>
                <a:ext cx="25400" cy="120650"/>
              </a:xfrm>
              <a:custGeom>
                <a:avLst/>
                <a:gdLst>
                  <a:gd name="T0" fmla="*/ 5 w 7"/>
                  <a:gd name="T1" fmla="*/ 15 h 32"/>
                  <a:gd name="T2" fmla="*/ 3 w 7"/>
                  <a:gd name="T3" fmla="*/ 0 h 32"/>
                  <a:gd name="T4" fmla="*/ 3 w 7"/>
                  <a:gd name="T5" fmla="*/ 32 h 32"/>
                  <a:gd name="T6" fmla="*/ 5 w 7"/>
                  <a:gd name="T7" fmla="*/ 15 h 32"/>
                </a:gdLst>
                <a:ahLst/>
                <a:cxnLst>
                  <a:cxn ang="0">
                    <a:pos x="T0" y="T1"/>
                  </a:cxn>
                  <a:cxn ang="0">
                    <a:pos x="T2" y="T3"/>
                  </a:cxn>
                  <a:cxn ang="0">
                    <a:pos x="T4" y="T5"/>
                  </a:cxn>
                  <a:cxn ang="0">
                    <a:pos x="T6" y="T7"/>
                  </a:cxn>
                </a:cxnLst>
                <a:rect l="0" t="0" r="r" b="b"/>
                <a:pathLst>
                  <a:path w="7" h="32">
                    <a:moveTo>
                      <a:pt x="5" y="15"/>
                    </a:moveTo>
                    <a:cubicBezTo>
                      <a:pt x="7" y="10"/>
                      <a:pt x="5" y="5"/>
                      <a:pt x="3" y="0"/>
                    </a:cubicBezTo>
                    <a:cubicBezTo>
                      <a:pt x="0" y="15"/>
                      <a:pt x="3" y="32"/>
                      <a:pt x="3" y="32"/>
                    </a:cubicBezTo>
                    <a:cubicBezTo>
                      <a:pt x="5" y="27"/>
                      <a:pt x="5" y="15"/>
                      <a:pt x="5" y="15"/>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111"/>
              <p:cNvSpPr>
                <a:spLocks/>
              </p:cNvSpPr>
              <p:nvPr/>
            </p:nvSpPr>
            <p:spPr bwMode="auto">
              <a:xfrm>
                <a:off x="10183813" y="2368550"/>
                <a:ext cx="461963" cy="1020763"/>
              </a:xfrm>
              <a:custGeom>
                <a:avLst/>
                <a:gdLst>
                  <a:gd name="T0" fmla="*/ 95 w 123"/>
                  <a:gd name="T1" fmla="*/ 0 h 272"/>
                  <a:gd name="T2" fmla="*/ 59 w 123"/>
                  <a:gd name="T3" fmla="*/ 154 h 272"/>
                  <a:gd name="T4" fmla="*/ 4 w 123"/>
                  <a:gd name="T5" fmla="*/ 189 h 272"/>
                  <a:gd name="T6" fmla="*/ 55 w 123"/>
                  <a:gd name="T7" fmla="*/ 194 h 272"/>
                  <a:gd name="T8" fmla="*/ 33 w 123"/>
                  <a:gd name="T9" fmla="*/ 259 h 272"/>
                  <a:gd name="T10" fmla="*/ 64 w 123"/>
                  <a:gd name="T11" fmla="*/ 231 h 272"/>
                  <a:gd name="T12" fmla="*/ 61 w 123"/>
                  <a:gd name="T13" fmla="*/ 267 h 272"/>
                  <a:gd name="T14" fmla="*/ 85 w 123"/>
                  <a:gd name="T15" fmla="*/ 239 h 272"/>
                  <a:gd name="T16" fmla="*/ 87 w 123"/>
                  <a:gd name="T17" fmla="*/ 267 h 272"/>
                  <a:gd name="T18" fmla="*/ 116 w 123"/>
                  <a:gd name="T19" fmla="*/ 232 h 272"/>
                  <a:gd name="T20" fmla="*/ 123 w 123"/>
                  <a:gd name="T21" fmla="*/ 6 h 272"/>
                  <a:gd name="T22" fmla="*/ 95 w 123"/>
                  <a:gd name="T23"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272">
                    <a:moveTo>
                      <a:pt x="95" y="0"/>
                    </a:moveTo>
                    <a:cubicBezTo>
                      <a:pt x="95" y="0"/>
                      <a:pt x="89" y="134"/>
                      <a:pt x="59" y="154"/>
                    </a:cubicBezTo>
                    <a:cubicBezTo>
                      <a:pt x="29" y="173"/>
                      <a:pt x="9" y="174"/>
                      <a:pt x="4" y="189"/>
                    </a:cubicBezTo>
                    <a:cubicBezTo>
                      <a:pt x="0" y="204"/>
                      <a:pt x="40" y="206"/>
                      <a:pt x="55" y="194"/>
                    </a:cubicBezTo>
                    <a:cubicBezTo>
                      <a:pt x="55" y="194"/>
                      <a:pt x="19" y="248"/>
                      <a:pt x="33" y="259"/>
                    </a:cubicBezTo>
                    <a:cubicBezTo>
                      <a:pt x="47" y="269"/>
                      <a:pt x="64" y="231"/>
                      <a:pt x="64" y="231"/>
                    </a:cubicBezTo>
                    <a:cubicBezTo>
                      <a:pt x="64" y="231"/>
                      <a:pt x="51" y="261"/>
                      <a:pt x="61" y="267"/>
                    </a:cubicBezTo>
                    <a:cubicBezTo>
                      <a:pt x="71" y="272"/>
                      <a:pt x="85" y="239"/>
                      <a:pt x="85" y="239"/>
                    </a:cubicBezTo>
                    <a:cubicBezTo>
                      <a:pt x="85" y="239"/>
                      <a:pt x="78" y="265"/>
                      <a:pt x="87" y="267"/>
                    </a:cubicBezTo>
                    <a:cubicBezTo>
                      <a:pt x="99" y="271"/>
                      <a:pt x="116" y="232"/>
                      <a:pt x="116" y="232"/>
                    </a:cubicBezTo>
                    <a:cubicBezTo>
                      <a:pt x="123" y="6"/>
                      <a:pt x="123" y="6"/>
                      <a:pt x="123" y="6"/>
                    </a:cubicBezTo>
                    <a:lnTo>
                      <a:pt x="95" y="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112"/>
              <p:cNvSpPr>
                <a:spLocks/>
              </p:cNvSpPr>
              <p:nvPr/>
            </p:nvSpPr>
            <p:spPr bwMode="auto">
              <a:xfrm>
                <a:off x="10401301" y="3097213"/>
                <a:ext cx="165100" cy="112713"/>
              </a:xfrm>
              <a:custGeom>
                <a:avLst/>
                <a:gdLst>
                  <a:gd name="T0" fmla="*/ 0 w 44"/>
                  <a:gd name="T1" fmla="*/ 0 h 30"/>
                  <a:gd name="T2" fmla="*/ 44 w 44"/>
                  <a:gd name="T3" fmla="*/ 15 h 30"/>
                  <a:gd name="T4" fmla="*/ 0 w 44"/>
                  <a:gd name="T5" fmla="*/ 0 h 30"/>
                </a:gdLst>
                <a:ahLst/>
                <a:cxnLst>
                  <a:cxn ang="0">
                    <a:pos x="T0" y="T1"/>
                  </a:cxn>
                  <a:cxn ang="0">
                    <a:pos x="T2" y="T3"/>
                  </a:cxn>
                  <a:cxn ang="0">
                    <a:pos x="T4" y="T5"/>
                  </a:cxn>
                </a:cxnLst>
                <a:rect l="0" t="0" r="r" b="b"/>
                <a:pathLst>
                  <a:path w="44" h="30">
                    <a:moveTo>
                      <a:pt x="0" y="0"/>
                    </a:moveTo>
                    <a:cubicBezTo>
                      <a:pt x="0" y="0"/>
                      <a:pt x="14" y="19"/>
                      <a:pt x="44" y="15"/>
                    </a:cubicBezTo>
                    <a:cubicBezTo>
                      <a:pt x="44" y="15"/>
                      <a:pt x="12" y="30"/>
                      <a:pt x="0" y="0"/>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113"/>
              <p:cNvSpPr>
                <a:spLocks/>
              </p:cNvSpPr>
              <p:nvPr/>
            </p:nvSpPr>
            <p:spPr bwMode="auto">
              <a:xfrm>
                <a:off x="9988551" y="2651125"/>
                <a:ext cx="866775" cy="738188"/>
              </a:xfrm>
              <a:custGeom>
                <a:avLst/>
                <a:gdLst>
                  <a:gd name="T0" fmla="*/ 175 w 231"/>
                  <a:gd name="T1" fmla="*/ 196 h 197"/>
                  <a:gd name="T2" fmla="*/ 6 w 231"/>
                  <a:gd name="T3" fmla="*/ 130 h 197"/>
                  <a:gd name="T4" fmla="*/ 2 w 231"/>
                  <a:gd name="T5" fmla="*/ 121 h 197"/>
                  <a:gd name="T6" fmla="*/ 47 w 231"/>
                  <a:gd name="T7" fmla="*/ 5 h 197"/>
                  <a:gd name="T8" fmla="*/ 56 w 231"/>
                  <a:gd name="T9" fmla="*/ 1 h 197"/>
                  <a:gd name="T10" fmla="*/ 225 w 231"/>
                  <a:gd name="T11" fmla="*/ 66 h 197"/>
                  <a:gd name="T12" fmla="*/ 229 w 231"/>
                  <a:gd name="T13" fmla="*/ 76 h 197"/>
                  <a:gd name="T14" fmla="*/ 184 w 231"/>
                  <a:gd name="T15" fmla="*/ 191 h 197"/>
                  <a:gd name="T16" fmla="*/ 175 w 231"/>
                  <a:gd name="T17" fmla="*/ 1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197">
                    <a:moveTo>
                      <a:pt x="175" y="196"/>
                    </a:moveTo>
                    <a:cubicBezTo>
                      <a:pt x="6" y="130"/>
                      <a:pt x="6" y="130"/>
                      <a:pt x="6" y="130"/>
                    </a:cubicBezTo>
                    <a:cubicBezTo>
                      <a:pt x="2" y="129"/>
                      <a:pt x="0" y="125"/>
                      <a:pt x="2" y="121"/>
                    </a:cubicBezTo>
                    <a:cubicBezTo>
                      <a:pt x="47" y="5"/>
                      <a:pt x="47" y="5"/>
                      <a:pt x="47" y="5"/>
                    </a:cubicBezTo>
                    <a:cubicBezTo>
                      <a:pt x="48" y="2"/>
                      <a:pt x="52" y="0"/>
                      <a:pt x="56" y="1"/>
                    </a:cubicBezTo>
                    <a:cubicBezTo>
                      <a:pt x="225" y="66"/>
                      <a:pt x="225" y="66"/>
                      <a:pt x="225" y="66"/>
                    </a:cubicBezTo>
                    <a:cubicBezTo>
                      <a:pt x="229" y="68"/>
                      <a:pt x="231" y="72"/>
                      <a:pt x="229" y="76"/>
                    </a:cubicBezTo>
                    <a:cubicBezTo>
                      <a:pt x="184" y="191"/>
                      <a:pt x="184" y="191"/>
                      <a:pt x="184" y="191"/>
                    </a:cubicBezTo>
                    <a:cubicBezTo>
                      <a:pt x="183" y="195"/>
                      <a:pt x="179" y="197"/>
                      <a:pt x="175" y="196"/>
                    </a:cubicBezTo>
                    <a:close/>
                  </a:path>
                </a:pathLst>
              </a:custGeom>
              <a:solidFill>
                <a:srgbClr val="F4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Rectangle 114"/>
              <p:cNvSpPr>
                <a:spLocks noChangeArrowheads="1"/>
              </p:cNvSpPr>
              <p:nvPr/>
            </p:nvSpPr>
            <p:spPr bwMode="auto">
              <a:xfrm>
                <a:off x="10709276" y="1955800"/>
                <a:ext cx="585788" cy="582613"/>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115"/>
              <p:cNvSpPr>
                <a:spLocks/>
              </p:cNvSpPr>
              <p:nvPr/>
            </p:nvSpPr>
            <p:spPr bwMode="auto">
              <a:xfrm>
                <a:off x="10415588" y="2005013"/>
                <a:ext cx="249238" cy="438150"/>
              </a:xfrm>
              <a:custGeom>
                <a:avLst/>
                <a:gdLst>
                  <a:gd name="T0" fmla="*/ 60 w 66"/>
                  <a:gd name="T1" fmla="*/ 0 h 117"/>
                  <a:gd name="T2" fmla="*/ 0 w 66"/>
                  <a:gd name="T3" fmla="*/ 99 h 117"/>
                  <a:gd name="T4" fmla="*/ 66 w 66"/>
                  <a:gd name="T5" fmla="*/ 117 h 117"/>
                  <a:gd name="T6" fmla="*/ 60 w 66"/>
                  <a:gd name="T7" fmla="*/ 0 h 117"/>
                </a:gdLst>
                <a:ahLst/>
                <a:cxnLst>
                  <a:cxn ang="0">
                    <a:pos x="T0" y="T1"/>
                  </a:cxn>
                  <a:cxn ang="0">
                    <a:pos x="T2" y="T3"/>
                  </a:cxn>
                  <a:cxn ang="0">
                    <a:pos x="T4" y="T5"/>
                  </a:cxn>
                  <a:cxn ang="0">
                    <a:pos x="T6" y="T7"/>
                  </a:cxn>
                </a:cxnLst>
                <a:rect l="0" t="0" r="r" b="b"/>
                <a:pathLst>
                  <a:path w="66" h="117">
                    <a:moveTo>
                      <a:pt x="60" y="0"/>
                    </a:moveTo>
                    <a:cubicBezTo>
                      <a:pt x="60" y="0"/>
                      <a:pt x="16" y="49"/>
                      <a:pt x="0" y="99"/>
                    </a:cubicBezTo>
                    <a:cubicBezTo>
                      <a:pt x="0" y="99"/>
                      <a:pt x="25" y="113"/>
                      <a:pt x="66" y="117"/>
                    </a:cubicBezTo>
                    <a:lnTo>
                      <a:pt x="60" y="0"/>
                    </a:lnTo>
                    <a:close/>
                  </a:path>
                </a:pathLst>
              </a:custGeom>
              <a:solidFill>
                <a:srgbClr val="F4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116"/>
              <p:cNvSpPr>
                <a:spLocks/>
              </p:cNvSpPr>
              <p:nvPr/>
            </p:nvSpPr>
            <p:spPr bwMode="auto">
              <a:xfrm>
                <a:off x="11336338" y="2005013"/>
                <a:ext cx="247650" cy="438150"/>
              </a:xfrm>
              <a:custGeom>
                <a:avLst/>
                <a:gdLst>
                  <a:gd name="T0" fmla="*/ 6 w 66"/>
                  <a:gd name="T1" fmla="*/ 0 h 117"/>
                  <a:gd name="T2" fmla="*/ 66 w 66"/>
                  <a:gd name="T3" fmla="*/ 99 h 117"/>
                  <a:gd name="T4" fmla="*/ 0 w 66"/>
                  <a:gd name="T5" fmla="*/ 117 h 117"/>
                  <a:gd name="T6" fmla="*/ 6 w 66"/>
                  <a:gd name="T7" fmla="*/ 0 h 117"/>
                </a:gdLst>
                <a:ahLst/>
                <a:cxnLst>
                  <a:cxn ang="0">
                    <a:pos x="T0" y="T1"/>
                  </a:cxn>
                  <a:cxn ang="0">
                    <a:pos x="T2" y="T3"/>
                  </a:cxn>
                  <a:cxn ang="0">
                    <a:pos x="T4" y="T5"/>
                  </a:cxn>
                  <a:cxn ang="0">
                    <a:pos x="T6" y="T7"/>
                  </a:cxn>
                </a:cxnLst>
                <a:rect l="0" t="0" r="r" b="b"/>
                <a:pathLst>
                  <a:path w="66" h="117">
                    <a:moveTo>
                      <a:pt x="6" y="0"/>
                    </a:moveTo>
                    <a:cubicBezTo>
                      <a:pt x="6" y="0"/>
                      <a:pt x="50" y="49"/>
                      <a:pt x="66" y="99"/>
                    </a:cubicBezTo>
                    <a:cubicBezTo>
                      <a:pt x="66" y="99"/>
                      <a:pt x="41" y="113"/>
                      <a:pt x="0" y="117"/>
                    </a:cubicBezTo>
                    <a:lnTo>
                      <a:pt x="6" y="0"/>
                    </a:lnTo>
                    <a:close/>
                  </a:path>
                </a:pathLst>
              </a:custGeom>
              <a:solidFill>
                <a:srgbClr val="F4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117"/>
              <p:cNvSpPr>
                <a:spLocks/>
              </p:cNvSpPr>
              <p:nvPr/>
            </p:nvSpPr>
            <p:spPr bwMode="auto">
              <a:xfrm>
                <a:off x="10577513" y="2932113"/>
                <a:ext cx="852488" cy="923925"/>
              </a:xfrm>
              <a:custGeom>
                <a:avLst/>
                <a:gdLst>
                  <a:gd name="T0" fmla="*/ 216 w 227"/>
                  <a:gd name="T1" fmla="*/ 0 h 246"/>
                  <a:gd name="T2" fmla="*/ 9 w 227"/>
                  <a:gd name="T3" fmla="*/ 0 h 246"/>
                  <a:gd name="T4" fmla="*/ 9 w 227"/>
                  <a:gd name="T5" fmla="*/ 246 h 246"/>
                  <a:gd name="T6" fmla="*/ 216 w 227"/>
                  <a:gd name="T7" fmla="*/ 246 h 246"/>
                  <a:gd name="T8" fmla="*/ 216 w 227"/>
                  <a:gd name="T9" fmla="*/ 0 h 246"/>
                </a:gdLst>
                <a:ahLst/>
                <a:cxnLst>
                  <a:cxn ang="0">
                    <a:pos x="T0" y="T1"/>
                  </a:cxn>
                  <a:cxn ang="0">
                    <a:pos x="T2" y="T3"/>
                  </a:cxn>
                  <a:cxn ang="0">
                    <a:pos x="T4" y="T5"/>
                  </a:cxn>
                  <a:cxn ang="0">
                    <a:pos x="T6" y="T7"/>
                  </a:cxn>
                  <a:cxn ang="0">
                    <a:pos x="T8" y="T9"/>
                  </a:cxn>
                </a:cxnLst>
                <a:rect l="0" t="0" r="r" b="b"/>
                <a:pathLst>
                  <a:path w="227" h="246">
                    <a:moveTo>
                      <a:pt x="216" y="0"/>
                    </a:moveTo>
                    <a:cubicBezTo>
                      <a:pt x="9" y="0"/>
                      <a:pt x="9" y="0"/>
                      <a:pt x="9" y="0"/>
                    </a:cubicBezTo>
                    <a:cubicBezTo>
                      <a:pt x="0" y="74"/>
                      <a:pt x="0" y="172"/>
                      <a:pt x="9" y="246"/>
                    </a:cubicBezTo>
                    <a:cubicBezTo>
                      <a:pt x="216" y="246"/>
                      <a:pt x="216" y="246"/>
                      <a:pt x="216" y="246"/>
                    </a:cubicBezTo>
                    <a:cubicBezTo>
                      <a:pt x="226" y="170"/>
                      <a:pt x="227" y="73"/>
                      <a:pt x="216" y="0"/>
                    </a:cubicBezTo>
                    <a:close/>
                  </a:path>
                </a:pathLst>
              </a:custGeom>
              <a:solidFill>
                <a:srgbClr val="D19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118"/>
              <p:cNvSpPr>
                <a:spLocks/>
              </p:cNvSpPr>
              <p:nvPr/>
            </p:nvSpPr>
            <p:spPr bwMode="auto">
              <a:xfrm>
                <a:off x="10596563" y="1966913"/>
                <a:ext cx="808038" cy="965200"/>
              </a:xfrm>
              <a:custGeom>
                <a:avLst/>
                <a:gdLst>
                  <a:gd name="T0" fmla="*/ 202 w 215"/>
                  <a:gd name="T1" fmla="*/ 8 h 257"/>
                  <a:gd name="T2" fmla="*/ 184 w 215"/>
                  <a:gd name="T3" fmla="*/ 0 h 257"/>
                  <a:gd name="T4" fmla="*/ 108 w 215"/>
                  <a:gd name="T5" fmla="*/ 65 h 257"/>
                  <a:gd name="T6" fmla="*/ 31 w 215"/>
                  <a:gd name="T7" fmla="*/ 0 h 257"/>
                  <a:gd name="T8" fmla="*/ 13 w 215"/>
                  <a:gd name="T9" fmla="*/ 8 h 257"/>
                  <a:gd name="T10" fmla="*/ 4 w 215"/>
                  <a:gd name="T11" fmla="*/ 257 h 257"/>
                  <a:gd name="T12" fmla="*/ 107 w 215"/>
                  <a:gd name="T13" fmla="*/ 257 h 257"/>
                  <a:gd name="T14" fmla="*/ 211 w 215"/>
                  <a:gd name="T15" fmla="*/ 257 h 257"/>
                  <a:gd name="T16" fmla="*/ 202 w 215"/>
                  <a:gd name="T17" fmla="*/ 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57">
                    <a:moveTo>
                      <a:pt x="202" y="8"/>
                    </a:moveTo>
                    <a:cubicBezTo>
                      <a:pt x="200" y="4"/>
                      <a:pt x="193" y="2"/>
                      <a:pt x="184" y="0"/>
                    </a:cubicBezTo>
                    <a:cubicBezTo>
                      <a:pt x="108" y="65"/>
                      <a:pt x="108" y="65"/>
                      <a:pt x="108" y="65"/>
                    </a:cubicBezTo>
                    <a:cubicBezTo>
                      <a:pt x="31" y="0"/>
                      <a:pt x="31" y="0"/>
                      <a:pt x="31" y="0"/>
                    </a:cubicBezTo>
                    <a:cubicBezTo>
                      <a:pt x="22" y="2"/>
                      <a:pt x="15" y="4"/>
                      <a:pt x="13" y="8"/>
                    </a:cubicBezTo>
                    <a:cubicBezTo>
                      <a:pt x="0" y="33"/>
                      <a:pt x="4" y="257"/>
                      <a:pt x="4" y="257"/>
                    </a:cubicBezTo>
                    <a:cubicBezTo>
                      <a:pt x="107" y="257"/>
                      <a:pt x="107" y="257"/>
                      <a:pt x="107" y="257"/>
                    </a:cubicBezTo>
                    <a:cubicBezTo>
                      <a:pt x="211" y="257"/>
                      <a:pt x="211" y="257"/>
                      <a:pt x="211" y="257"/>
                    </a:cubicBezTo>
                    <a:cubicBezTo>
                      <a:pt x="211" y="257"/>
                      <a:pt x="215" y="33"/>
                      <a:pt x="202" y="8"/>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119"/>
              <p:cNvSpPr>
                <a:spLocks/>
              </p:cNvSpPr>
              <p:nvPr/>
            </p:nvSpPr>
            <p:spPr bwMode="auto">
              <a:xfrm>
                <a:off x="10682288" y="1974850"/>
                <a:ext cx="319088" cy="311150"/>
              </a:xfrm>
              <a:custGeom>
                <a:avLst/>
                <a:gdLst>
                  <a:gd name="T0" fmla="*/ 10 w 85"/>
                  <a:gd name="T1" fmla="*/ 0 h 83"/>
                  <a:gd name="T2" fmla="*/ 0 w 85"/>
                  <a:gd name="T3" fmla="*/ 83 h 83"/>
                  <a:gd name="T4" fmla="*/ 85 w 85"/>
                  <a:gd name="T5" fmla="*/ 63 h 83"/>
                  <a:gd name="T6" fmla="*/ 10 w 85"/>
                  <a:gd name="T7" fmla="*/ 0 h 83"/>
                </a:gdLst>
                <a:ahLst/>
                <a:cxnLst>
                  <a:cxn ang="0">
                    <a:pos x="T0" y="T1"/>
                  </a:cxn>
                  <a:cxn ang="0">
                    <a:pos x="T2" y="T3"/>
                  </a:cxn>
                  <a:cxn ang="0">
                    <a:pos x="T4" y="T5"/>
                  </a:cxn>
                  <a:cxn ang="0">
                    <a:pos x="T6" y="T7"/>
                  </a:cxn>
                </a:cxnLst>
                <a:rect l="0" t="0" r="r" b="b"/>
                <a:pathLst>
                  <a:path w="85" h="83">
                    <a:moveTo>
                      <a:pt x="10" y="0"/>
                    </a:moveTo>
                    <a:cubicBezTo>
                      <a:pt x="0" y="83"/>
                      <a:pt x="0" y="83"/>
                      <a:pt x="0" y="83"/>
                    </a:cubicBezTo>
                    <a:cubicBezTo>
                      <a:pt x="25" y="67"/>
                      <a:pt x="53" y="61"/>
                      <a:pt x="85" y="63"/>
                    </a:cubicBezTo>
                    <a:lnTo>
                      <a:pt x="1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120"/>
              <p:cNvSpPr>
                <a:spLocks/>
              </p:cNvSpPr>
              <p:nvPr/>
            </p:nvSpPr>
            <p:spPr bwMode="auto">
              <a:xfrm>
                <a:off x="11001376" y="1974850"/>
                <a:ext cx="315913" cy="311150"/>
              </a:xfrm>
              <a:custGeom>
                <a:avLst/>
                <a:gdLst>
                  <a:gd name="T0" fmla="*/ 74 w 84"/>
                  <a:gd name="T1" fmla="*/ 0 h 83"/>
                  <a:gd name="T2" fmla="*/ 84 w 84"/>
                  <a:gd name="T3" fmla="*/ 83 h 83"/>
                  <a:gd name="T4" fmla="*/ 0 w 84"/>
                  <a:gd name="T5" fmla="*/ 63 h 83"/>
                  <a:gd name="T6" fmla="*/ 74 w 84"/>
                  <a:gd name="T7" fmla="*/ 0 h 83"/>
                </a:gdLst>
                <a:ahLst/>
                <a:cxnLst>
                  <a:cxn ang="0">
                    <a:pos x="T0" y="T1"/>
                  </a:cxn>
                  <a:cxn ang="0">
                    <a:pos x="T2" y="T3"/>
                  </a:cxn>
                  <a:cxn ang="0">
                    <a:pos x="T4" y="T5"/>
                  </a:cxn>
                  <a:cxn ang="0">
                    <a:pos x="T6" y="T7"/>
                  </a:cxn>
                </a:cxnLst>
                <a:rect l="0" t="0" r="r" b="b"/>
                <a:pathLst>
                  <a:path w="84" h="83">
                    <a:moveTo>
                      <a:pt x="74" y="0"/>
                    </a:moveTo>
                    <a:cubicBezTo>
                      <a:pt x="84" y="83"/>
                      <a:pt x="84" y="83"/>
                      <a:pt x="84" y="83"/>
                    </a:cubicBezTo>
                    <a:cubicBezTo>
                      <a:pt x="59" y="69"/>
                      <a:pt x="31" y="62"/>
                      <a:pt x="0" y="63"/>
                    </a:cubicBezTo>
                    <a:lnTo>
                      <a:pt x="7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121"/>
              <p:cNvSpPr>
                <a:spLocks/>
              </p:cNvSpPr>
              <p:nvPr/>
            </p:nvSpPr>
            <p:spPr bwMode="auto">
              <a:xfrm>
                <a:off x="11749088" y="1009650"/>
                <a:ext cx="38100" cy="247650"/>
              </a:xfrm>
              <a:custGeom>
                <a:avLst/>
                <a:gdLst>
                  <a:gd name="T0" fmla="*/ 0 w 10"/>
                  <a:gd name="T1" fmla="*/ 56 h 66"/>
                  <a:gd name="T2" fmla="*/ 0 w 10"/>
                  <a:gd name="T3" fmla="*/ 0 h 66"/>
                  <a:gd name="T4" fmla="*/ 10 w 10"/>
                  <a:gd name="T5" fmla="*/ 59 h 66"/>
                  <a:gd name="T6" fmla="*/ 0 w 10"/>
                  <a:gd name="T7" fmla="*/ 56 h 66"/>
                </a:gdLst>
                <a:ahLst/>
                <a:cxnLst>
                  <a:cxn ang="0">
                    <a:pos x="T0" y="T1"/>
                  </a:cxn>
                  <a:cxn ang="0">
                    <a:pos x="T2" y="T3"/>
                  </a:cxn>
                  <a:cxn ang="0">
                    <a:pos x="T4" y="T5"/>
                  </a:cxn>
                  <a:cxn ang="0">
                    <a:pos x="T6" y="T7"/>
                  </a:cxn>
                </a:cxnLst>
                <a:rect l="0" t="0" r="r" b="b"/>
                <a:pathLst>
                  <a:path w="10" h="66">
                    <a:moveTo>
                      <a:pt x="0" y="56"/>
                    </a:moveTo>
                    <a:cubicBezTo>
                      <a:pt x="0" y="0"/>
                      <a:pt x="0" y="0"/>
                      <a:pt x="0" y="0"/>
                    </a:cubicBezTo>
                    <a:cubicBezTo>
                      <a:pt x="7" y="18"/>
                      <a:pt x="10" y="37"/>
                      <a:pt x="10" y="59"/>
                    </a:cubicBezTo>
                    <a:cubicBezTo>
                      <a:pt x="10" y="59"/>
                      <a:pt x="5" y="66"/>
                      <a:pt x="0" y="56"/>
                    </a:cubicBezTo>
                    <a:close/>
                  </a:path>
                </a:pathLst>
              </a:custGeom>
              <a:solidFill>
                <a:srgbClr val="4C3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122"/>
              <p:cNvSpPr>
                <a:spLocks/>
              </p:cNvSpPr>
              <p:nvPr/>
            </p:nvSpPr>
            <p:spPr bwMode="auto">
              <a:xfrm>
                <a:off x="10082213" y="1190625"/>
                <a:ext cx="412750" cy="473075"/>
              </a:xfrm>
              <a:custGeom>
                <a:avLst/>
                <a:gdLst>
                  <a:gd name="T0" fmla="*/ 83 w 110"/>
                  <a:gd name="T1" fmla="*/ 17 h 126"/>
                  <a:gd name="T2" fmla="*/ 28 w 110"/>
                  <a:gd name="T3" fmla="*/ 14 h 126"/>
                  <a:gd name="T4" fmla="*/ 110 w 110"/>
                  <a:gd name="T5" fmla="*/ 126 h 126"/>
                  <a:gd name="T6" fmla="*/ 83 w 110"/>
                  <a:gd name="T7" fmla="*/ 17 h 126"/>
                </a:gdLst>
                <a:ahLst/>
                <a:cxnLst>
                  <a:cxn ang="0">
                    <a:pos x="T0" y="T1"/>
                  </a:cxn>
                  <a:cxn ang="0">
                    <a:pos x="T2" y="T3"/>
                  </a:cxn>
                  <a:cxn ang="0">
                    <a:pos x="T4" y="T5"/>
                  </a:cxn>
                  <a:cxn ang="0">
                    <a:pos x="T6" y="T7"/>
                  </a:cxn>
                </a:cxnLst>
                <a:rect l="0" t="0" r="r" b="b"/>
                <a:pathLst>
                  <a:path w="110" h="126">
                    <a:moveTo>
                      <a:pt x="83" y="17"/>
                    </a:moveTo>
                    <a:cubicBezTo>
                      <a:pt x="83" y="17"/>
                      <a:pt x="56" y="0"/>
                      <a:pt x="28" y="14"/>
                    </a:cubicBezTo>
                    <a:cubicBezTo>
                      <a:pt x="0" y="28"/>
                      <a:pt x="18" y="123"/>
                      <a:pt x="110" y="126"/>
                    </a:cubicBezTo>
                    <a:lnTo>
                      <a:pt x="83" y="17"/>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23"/>
              <p:cNvSpPr>
                <a:spLocks/>
              </p:cNvSpPr>
              <p:nvPr/>
            </p:nvSpPr>
            <p:spPr bwMode="auto">
              <a:xfrm>
                <a:off x="11501438" y="1190625"/>
                <a:ext cx="417513" cy="473075"/>
              </a:xfrm>
              <a:custGeom>
                <a:avLst/>
                <a:gdLst>
                  <a:gd name="T0" fmla="*/ 28 w 111"/>
                  <a:gd name="T1" fmla="*/ 17 h 126"/>
                  <a:gd name="T2" fmla="*/ 82 w 111"/>
                  <a:gd name="T3" fmla="*/ 14 h 126"/>
                  <a:gd name="T4" fmla="*/ 0 w 111"/>
                  <a:gd name="T5" fmla="*/ 126 h 126"/>
                  <a:gd name="T6" fmla="*/ 28 w 111"/>
                  <a:gd name="T7" fmla="*/ 17 h 126"/>
                </a:gdLst>
                <a:ahLst/>
                <a:cxnLst>
                  <a:cxn ang="0">
                    <a:pos x="T0" y="T1"/>
                  </a:cxn>
                  <a:cxn ang="0">
                    <a:pos x="T2" y="T3"/>
                  </a:cxn>
                  <a:cxn ang="0">
                    <a:pos x="T4" y="T5"/>
                  </a:cxn>
                  <a:cxn ang="0">
                    <a:pos x="T6" y="T7"/>
                  </a:cxn>
                </a:cxnLst>
                <a:rect l="0" t="0" r="r" b="b"/>
                <a:pathLst>
                  <a:path w="111" h="126">
                    <a:moveTo>
                      <a:pt x="28" y="17"/>
                    </a:moveTo>
                    <a:cubicBezTo>
                      <a:pt x="28" y="17"/>
                      <a:pt x="54" y="0"/>
                      <a:pt x="82" y="14"/>
                    </a:cubicBezTo>
                    <a:cubicBezTo>
                      <a:pt x="111" y="28"/>
                      <a:pt x="93" y="123"/>
                      <a:pt x="0" y="126"/>
                    </a:cubicBezTo>
                    <a:lnTo>
                      <a:pt x="28" y="17"/>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24"/>
              <p:cNvSpPr>
                <a:spLocks/>
              </p:cNvSpPr>
              <p:nvPr/>
            </p:nvSpPr>
            <p:spPr bwMode="auto">
              <a:xfrm>
                <a:off x="10160001" y="852488"/>
                <a:ext cx="1676400" cy="1177925"/>
              </a:xfrm>
              <a:custGeom>
                <a:avLst/>
                <a:gdLst>
                  <a:gd name="T0" fmla="*/ 391 w 446"/>
                  <a:gd name="T1" fmla="*/ 4 h 314"/>
                  <a:gd name="T2" fmla="*/ 223 w 446"/>
                  <a:gd name="T3" fmla="*/ 0 h 314"/>
                  <a:gd name="T4" fmla="*/ 55 w 446"/>
                  <a:gd name="T5" fmla="*/ 4 h 314"/>
                  <a:gd name="T6" fmla="*/ 223 w 446"/>
                  <a:gd name="T7" fmla="*/ 314 h 314"/>
                  <a:gd name="T8" fmla="*/ 391 w 446"/>
                  <a:gd name="T9" fmla="*/ 4 h 314"/>
                </a:gdLst>
                <a:ahLst/>
                <a:cxnLst>
                  <a:cxn ang="0">
                    <a:pos x="T0" y="T1"/>
                  </a:cxn>
                  <a:cxn ang="0">
                    <a:pos x="T2" y="T3"/>
                  </a:cxn>
                  <a:cxn ang="0">
                    <a:pos x="T4" y="T5"/>
                  </a:cxn>
                  <a:cxn ang="0">
                    <a:pos x="T6" y="T7"/>
                  </a:cxn>
                  <a:cxn ang="0">
                    <a:pos x="T8" y="T9"/>
                  </a:cxn>
                </a:cxnLst>
                <a:rect l="0" t="0" r="r" b="b"/>
                <a:pathLst>
                  <a:path w="446" h="314">
                    <a:moveTo>
                      <a:pt x="391" y="4"/>
                    </a:moveTo>
                    <a:cubicBezTo>
                      <a:pt x="223" y="0"/>
                      <a:pt x="223" y="0"/>
                      <a:pt x="223" y="0"/>
                    </a:cubicBezTo>
                    <a:cubicBezTo>
                      <a:pt x="55" y="4"/>
                      <a:pt x="55" y="4"/>
                      <a:pt x="55" y="4"/>
                    </a:cubicBezTo>
                    <a:cubicBezTo>
                      <a:pt x="55" y="4"/>
                      <a:pt x="0" y="314"/>
                      <a:pt x="223" y="314"/>
                    </a:cubicBezTo>
                    <a:cubicBezTo>
                      <a:pt x="446" y="314"/>
                      <a:pt x="391" y="4"/>
                      <a:pt x="391" y="4"/>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25"/>
              <p:cNvSpPr>
                <a:spLocks/>
              </p:cNvSpPr>
              <p:nvPr/>
            </p:nvSpPr>
            <p:spPr bwMode="auto">
              <a:xfrm>
                <a:off x="10885488" y="1757363"/>
                <a:ext cx="241300" cy="115888"/>
              </a:xfrm>
              <a:custGeom>
                <a:avLst/>
                <a:gdLst>
                  <a:gd name="T0" fmla="*/ 0 w 64"/>
                  <a:gd name="T1" fmla="*/ 12 h 31"/>
                  <a:gd name="T2" fmla="*/ 18 w 64"/>
                  <a:gd name="T3" fmla="*/ 0 h 31"/>
                  <a:gd name="T4" fmla="*/ 32 w 64"/>
                  <a:gd name="T5" fmla="*/ 10 h 31"/>
                  <a:gd name="T6" fmla="*/ 50 w 64"/>
                  <a:gd name="T7" fmla="*/ 1 h 31"/>
                  <a:gd name="T8" fmla="*/ 64 w 64"/>
                  <a:gd name="T9" fmla="*/ 13 h 31"/>
                  <a:gd name="T10" fmla="*/ 31 w 64"/>
                  <a:gd name="T11" fmla="*/ 31 h 31"/>
                  <a:gd name="T12" fmla="*/ 0 w 64"/>
                  <a:gd name="T13" fmla="*/ 12 h 31"/>
                </a:gdLst>
                <a:ahLst/>
                <a:cxnLst>
                  <a:cxn ang="0">
                    <a:pos x="T0" y="T1"/>
                  </a:cxn>
                  <a:cxn ang="0">
                    <a:pos x="T2" y="T3"/>
                  </a:cxn>
                  <a:cxn ang="0">
                    <a:pos x="T4" y="T5"/>
                  </a:cxn>
                  <a:cxn ang="0">
                    <a:pos x="T6" y="T7"/>
                  </a:cxn>
                  <a:cxn ang="0">
                    <a:pos x="T8" y="T9"/>
                  </a:cxn>
                  <a:cxn ang="0">
                    <a:pos x="T10" y="T11"/>
                  </a:cxn>
                  <a:cxn ang="0">
                    <a:pos x="T12" y="T13"/>
                  </a:cxn>
                </a:cxnLst>
                <a:rect l="0" t="0" r="r" b="b"/>
                <a:pathLst>
                  <a:path w="64" h="31">
                    <a:moveTo>
                      <a:pt x="0" y="12"/>
                    </a:moveTo>
                    <a:cubicBezTo>
                      <a:pt x="0" y="12"/>
                      <a:pt x="8" y="0"/>
                      <a:pt x="18" y="0"/>
                    </a:cubicBezTo>
                    <a:cubicBezTo>
                      <a:pt x="27" y="1"/>
                      <a:pt x="32" y="10"/>
                      <a:pt x="32" y="10"/>
                    </a:cubicBezTo>
                    <a:cubicBezTo>
                      <a:pt x="32" y="10"/>
                      <a:pt x="40" y="0"/>
                      <a:pt x="50" y="1"/>
                    </a:cubicBezTo>
                    <a:cubicBezTo>
                      <a:pt x="59" y="1"/>
                      <a:pt x="64" y="13"/>
                      <a:pt x="64" y="13"/>
                    </a:cubicBezTo>
                    <a:cubicBezTo>
                      <a:pt x="64" y="13"/>
                      <a:pt x="54" y="31"/>
                      <a:pt x="31" y="31"/>
                    </a:cubicBezTo>
                    <a:cubicBezTo>
                      <a:pt x="8" y="31"/>
                      <a:pt x="0" y="12"/>
                      <a:pt x="0" y="12"/>
                    </a:cubicBezTo>
                    <a:close/>
                  </a:path>
                </a:pathLst>
              </a:custGeom>
              <a:solidFill>
                <a:srgbClr val="C650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26"/>
              <p:cNvSpPr>
                <a:spLocks/>
              </p:cNvSpPr>
              <p:nvPr/>
            </p:nvSpPr>
            <p:spPr bwMode="auto">
              <a:xfrm>
                <a:off x="10945813" y="1543050"/>
                <a:ext cx="120650" cy="55563"/>
              </a:xfrm>
              <a:custGeom>
                <a:avLst/>
                <a:gdLst>
                  <a:gd name="T0" fmla="*/ 0 w 32"/>
                  <a:gd name="T1" fmla="*/ 15 h 15"/>
                  <a:gd name="T2" fmla="*/ 15 w 32"/>
                  <a:gd name="T3" fmla="*/ 0 h 15"/>
                  <a:gd name="T4" fmla="*/ 32 w 32"/>
                  <a:gd name="T5" fmla="*/ 15 h 15"/>
                  <a:gd name="T6" fmla="*/ 16 w 32"/>
                  <a:gd name="T7" fmla="*/ 6 h 15"/>
                  <a:gd name="T8" fmla="*/ 0 w 32"/>
                  <a:gd name="T9" fmla="*/ 15 h 15"/>
                </a:gdLst>
                <a:ahLst/>
                <a:cxnLst>
                  <a:cxn ang="0">
                    <a:pos x="T0" y="T1"/>
                  </a:cxn>
                  <a:cxn ang="0">
                    <a:pos x="T2" y="T3"/>
                  </a:cxn>
                  <a:cxn ang="0">
                    <a:pos x="T4" y="T5"/>
                  </a:cxn>
                  <a:cxn ang="0">
                    <a:pos x="T6" y="T7"/>
                  </a:cxn>
                  <a:cxn ang="0">
                    <a:pos x="T8" y="T9"/>
                  </a:cxn>
                </a:cxnLst>
                <a:rect l="0" t="0" r="r" b="b"/>
                <a:pathLst>
                  <a:path w="32" h="15">
                    <a:moveTo>
                      <a:pt x="0" y="15"/>
                    </a:moveTo>
                    <a:cubicBezTo>
                      <a:pt x="0" y="15"/>
                      <a:pt x="2" y="0"/>
                      <a:pt x="15" y="0"/>
                    </a:cubicBezTo>
                    <a:cubicBezTo>
                      <a:pt x="29" y="0"/>
                      <a:pt x="32" y="15"/>
                      <a:pt x="32" y="15"/>
                    </a:cubicBezTo>
                    <a:cubicBezTo>
                      <a:pt x="32" y="15"/>
                      <a:pt x="24" y="6"/>
                      <a:pt x="16" y="6"/>
                    </a:cubicBezTo>
                    <a:cubicBezTo>
                      <a:pt x="7" y="6"/>
                      <a:pt x="0" y="15"/>
                      <a:pt x="0" y="15"/>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27"/>
              <p:cNvSpPr>
                <a:spLocks/>
              </p:cNvSpPr>
              <p:nvPr/>
            </p:nvSpPr>
            <p:spPr bwMode="auto">
              <a:xfrm>
                <a:off x="10517188" y="1474788"/>
                <a:ext cx="161925" cy="60325"/>
              </a:xfrm>
              <a:custGeom>
                <a:avLst/>
                <a:gdLst>
                  <a:gd name="T0" fmla="*/ 39 w 43"/>
                  <a:gd name="T1" fmla="*/ 16 h 16"/>
                  <a:gd name="T2" fmla="*/ 39 w 43"/>
                  <a:gd name="T3" fmla="*/ 16 h 16"/>
                  <a:gd name="T4" fmla="*/ 3 w 43"/>
                  <a:gd name="T5" fmla="*/ 7 h 16"/>
                  <a:gd name="T6" fmla="*/ 1 w 43"/>
                  <a:gd name="T7" fmla="*/ 2 h 16"/>
                  <a:gd name="T8" fmla="*/ 6 w 43"/>
                  <a:gd name="T9" fmla="*/ 1 h 16"/>
                  <a:gd name="T10" fmla="*/ 39 w 43"/>
                  <a:gd name="T11" fmla="*/ 9 h 16"/>
                  <a:gd name="T12" fmla="*/ 43 w 43"/>
                  <a:gd name="T13" fmla="*/ 13 h 16"/>
                  <a:gd name="T14" fmla="*/ 39 w 43"/>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6">
                    <a:moveTo>
                      <a:pt x="39" y="16"/>
                    </a:moveTo>
                    <a:cubicBezTo>
                      <a:pt x="39" y="16"/>
                      <a:pt x="39" y="16"/>
                      <a:pt x="39" y="16"/>
                    </a:cubicBezTo>
                    <a:cubicBezTo>
                      <a:pt x="38" y="16"/>
                      <a:pt x="13" y="13"/>
                      <a:pt x="3" y="7"/>
                    </a:cubicBezTo>
                    <a:cubicBezTo>
                      <a:pt x="1" y="6"/>
                      <a:pt x="0" y="4"/>
                      <a:pt x="1" y="2"/>
                    </a:cubicBezTo>
                    <a:cubicBezTo>
                      <a:pt x="2" y="0"/>
                      <a:pt x="5" y="0"/>
                      <a:pt x="6" y="1"/>
                    </a:cubicBezTo>
                    <a:cubicBezTo>
                      <a:pt x="15" y="7"/>
                      <a:pt x="39" y="9"/>
                      <a:pt x="39" y="9"/>
                    </a:cubicBezTo>
                    <a:cubicBezTo>
                      <a:pt x="41" y="9"/>
                      <a:pt x="43" y="11"/>
                      <a:pt x="43" y="13"/>
                    </a:cubicBezTo>
                    <a:cubicBezTo>
                      <a:pt x="42" y="14"/>
                      <a:pt x="41" y="16"/>
                      <a:pt x="39" y="16"/>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28"/>
              <p:cNvSpPr>
                <a:spLocks/>
              </p:cNvSpPr>
              <p:nvPr/>
            </p:nvSpPr>
            <p:spPr bwMode="auto">
              <a:xfrm>
                <a:off x="10521951" y="1419225"/>
                <a:ext cx="142875" cy="85725"/>
              </a:xfrm>
              <a:custGeom>
                <a:avLst/>
                <a:gdLst>
                  <a:gd name="T0" fmla="*/ 34 w 38"/>
                  <a:gd name="T1" fmla="*/ 23 h 23"/>
                  <a:gd name="T2" fmla="*/ 1 w 38"/>
                  <a:gd name="T3" fmla="*/ 6 h 23"/>
                  <a:gd name="T4" fmla="*/ 2 w 38"/>
                  <a:gd name="T5" fmla="*/ 1 h 23"/>
                  <a:gd name="T6" fmla="*/ 6 w 38"/>
                  <a:gd name="T7" fmla="*/ 2 h 23"/>
                  <a:gd name="T8" fmla="*/ 34 w 38"/>
                  <a:gd name="T9" fmla="*/ 16 h 23"/>
                  <a:gd name="T10" fmla="*/ 35 w 38"/>
                  <a:gd name="T11" fmla="*/ 16 h 23"/>
                  <a:gd name="T12" fmla="*/ 38 w 38"/>
                  <a:gd name="T13" fmla="*/ 20 h 23"/>
                  <a:gd name="T14" fmla="*/ 35 w 38"/>
                  <a:gd name="T15" fmla="*/ 23 h 23"/>
                  <a:gd name="T16" fmla="*/ 34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34" y="23"/>
                    </a:moveTo>
                    <a:cubicBezTo>
                      <a:pt x="13" y="23"/>
                      <a:pt x="1" y="7"/>
                      <a:pt x="1" y="6"/>
                    </a:cubicBezTo>
                    <a:cubicBezTo>
                      <a:pt x="0" y="4"/>
                      <a:pt x="0" y="2"/>
                      <a:pt x="2" y="1"/>
                    </a:cubicBezTo>
                    <a:cubicBezTo>
                      <a:pt x="3" y="0"/>
                      <a:pt x="5" y="0"/>
                      <a:pt x="6" y="2"/>
                    </a:cubicBezTo>
                    <a:cubicBezTo>
                      <a:pt x="7" y="2"/>
                      <a:pt x="17" y="16"/>
                      <a:pt x="34" y="16"/>
                    </a:cubicBezTo>
                    <a:cubicBezTo>
                      <a:pt x="35" y="16"/>
                      <a:pt x="35" y="16"/>
                      <a:pt x="35" y="16"/>
                    </a:cubicBezTo>
                    <a:cubicBezTo>
                      <a:pt x="37" y="16"/>
                      <a:pt x="38" y="18"/>
                      <a:pt x="38" y="20"/>
                    </a:cubicBezTo>
                    <a:cubicBezTo>
                      <a:pt x="38" y="22"/>
                      <a:pt x="37" y="23"/>
                      <a:pt x="35" y="23"/>
                    </a:cubicBezTo>
                    <a:cubicBezTo>
                      <a:pt x="35" y="23"/>
                      <a:pt x="35" y="23"/>
                      <a:pt x="34" y="23"/>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29"/>
              <p:cNvSpPr>
                <a:spLocks/>
              </p:cNvSpPr>
              <p:nvPr/>
            </p:nvSpPr>
            <p:spPr bwMode="auto">
              <a:xfrm>
                <a:off x="10593388" y="1400175"/>
                <a:ext cx="141288" cy="142875"/>
              </a:xfrm>
              <a:custGeom>
                <a:avLst/>
                <a:gdLst>
                  <a:gd name="T0" fmla="*/ 36 w 38"/>
                  <a:gd name="T1" fmla="*/ 23 h 38"/>
                  <a:gd name="T2" fmla="*/ 15 w 38"/>
                  <a:gd name="T3" fmla="*/ 35 h 38"/>
                  <a:gd name="T4" fmla="*/ 2 w 38"/>
                  <a:gd name="T5" fmla="*/ 15 h 38"/>
                  <a:gd name="T6" fmla="*/ 23 w 38"/>
                  <a:gd name="T7" fmla="*/ 2 h 38"/>
                  <a:gd name="T8" fmla="*/ 36 w 38"/>
                  <a:gd name="T9" fmla="*/ 23 h 38"/>
                </a:gdLst>
                <a:ahLst/>
                <a:cxnLst>
                  <a:cxn ang="0">
                    <a:pos x="T0" y="T1"/>
                  </a:cxn>
                  <a:cxn ang="0">
                    <a:pos x="T2" y="T3"/>
                  </a:cxn>
                  <a:cxn ang="0">
                    <a:pos x="T4" y="T5"/>
                  </a:cxn>
                  <a:cxn ang="0">
                    <a:pos x="T6" y="T7"/>
                  </a:cxn>
                  <a:cxn ang="0">
                    <a:pos x="T8" y="T9"/>
                  </a:cxn>
                </a:cxnLst>
                <a:rect l="0" t="0" r="r" b="b"/>
                <a:pathLst>
                  <a:path w="38" h="38">
                    <a:moveTo>
                      <a:pt x="36" y="23"/>
                    </a:moveTo>
                    <a:cubicBezTo>
                      <a:pt x="33" y="32"/>
                      <a:pt x="24" y="38"/>
                      <a:pt x="15" y="35"/>
                    </a:cubicBezTo>
                    <a:cubicBezTo>
                      <a:pt x="6" y="33"/>
                      <a:pt x="0" y="24"/>
                      <a:pt x="2" y="15"/>
                    </a:cubicBezTo>
                    <a:cubicBezTo>
                      <a:pt x="5" y="5"/>
                      <a:pt x="14" y="0"/>
                      <a:pt x="23" y="2"/>
                    </a:cubicBezTo>
                    <a:cubicBezTo>
                      <a:pt x="32" y="4"/>
                      <a:pt x="38" y="14"/>
                      <a:pt x="36" y="23"/>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30"/>
              <p:cNvSpPr>
                <a:spLocks/>
              </p:cNvSpPr>
              <p:nvPr/>
            </p:nvSpPr>
            <p:spPr bwMode="auto">
              <a:xfrm>
                <a:off x="10634663" y="1414463"/>
                <a:ext cx="58738" cy="34925"/>
              </a:xfrm>
              <a:custGeom>
                <a:avLst/>
                <a:gdLst>
                  <a:gd name="T0" fmla="*/ 16 w 16"/>
                  <a:gd name="T1" fmla="*/ 5 h 9"/>
                  <a:gd name="T2" fmla="*/ 8 w 16"/>
                  <a:gd name="T3" fmla="*/ 9 h 9"/>
                  <a:gd name="T4" fmla="*/ 0 w 16"/>
                  <a:gd name="T5" fmla="*/ 4 h 9"/>
                  <a:gd name="T6" fmla="*/ 8 w 16"/>
                  <a:gd name="T7" fmla="*/ 0 h 9"/>
                  <a:gd name="T8" fmla="*/ 16 w 16"/>
                  <a:gd name="T9" fmla="*/ 5 h 9"/>
                </a:gdLst>
                <a:ahLst/>
                <a:cxnLst>
                  <a:cxn ang="0">
                    <a:pos x="T0" y="T1"/>
                  </a:cxn>
                  <a:cxn ang="0">
                    <a:pos x="T2" y="T3"/>
                  </a:cxn>
                  <a:cxn ang="0">
                    <a:pos x="T4" y="T5"/>
                  </a:cxn>
                  <a:cxn ang="0">
                    <a:pos x="T6" y="T7"/>
                  </a:cxn>
                  <a:cxn ang="0">
                    <a:pos x="T8" y="T9"/>
                  </a:cxn>
                </a:cxnLst>
                <a:rect l="0" t="0" r="r" b="b"/>
                <a:pathLst>
                  <a:path w="16" h="9">
                    <a:moveTo>
                      <a:pt x="16" y="5"/>
                    </a:moveTo>
                    <a:cubicBezTo>
                      <a:pt x="16" y="8"/>
                      <a:pt x="12" y="9"/>
                      <a:pt x="8" y="9"/>
                    </a:cubicBezTo>
                    <a:cubicBezTo>
                      <a:pt x="3" y="9"/>
                      <a:pt x="0" y="7"/>
                      <a:pt x="0" y="4"/>
                    </a:cubicBezTo>
                    <a:cubicBezTo>
                      <a:pt x="0" y="2"/>
                      <a:pt x="4" y="0"/>
                      <a:pt x="8" y="0"/>
                    </a:cubicBezTo>
                    <a:cubicBezTo>
                      <a:pt x="12" y="0"/>
                      <a:pt x="16" y="3"/>
                      <a:pt x="16" y="5"/>
                    </a:cubicBezTo>
                    <a:close/>
                  </a:path>
                </a:pathLst>
              </a:custGeom>
              <a:solidFill>
                <a:srgbClr val="E8D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31"/>
              <p:cNvSpPr>
                <a:spLocks/>
              </p:cNvSpPr>
              <p:nvPr/>
            </p:nvSpPr>
            <p:spPr bwMode="auto">
              <a:xfrm>
                <a:off x="10498138" y="1227138"/>
                <a:ext cx="304800" cy="87313"/>
              </a:xfrm>
              <a:custGeom>
                <a:avLst/>
                <a:gdLst>
                  <a:gd name="T0" fmla="*/ 81 w 81"/>
                  <a:gd name="T1" fmla="*/ 6 h 23"/>
                  <a:gd name="T2" fmla="*/ 81 w 81"/>
                  <a:gd name="T3" fmla="*/ 14 h 23"/>
                  <a:gd name="T4" fmla="*/ 79 w 81"/>
                  <a:gd name="T5" fmla="*/ 16 h 23"/>
                  <a:gd name="T6" fmla="*/ 1 w 81"/>
                  <a:gd name="T7" fmla="*/ 11 h 23"/>
                  <a:gd name="T8" fmla="*/ 0 w 81"/>
                  <a:gd name="T9" fmla="*/ 8 h 23"/>
                  <a:gd name="T10" fmla="*/ 4 w 81"/>
                  <a:gd name="T11" fmla="*/ 1 h 23"/>
                  <a:gd name="T12" fmla="*/ 7 w 81"/>
                  <a:gd name="T13" fmla="*/ 0 h 23"/>
                  <a:gd name="T14" fmla="*/ 79 w 81"/>
                  <a:gd name="T15" fmla="*/ 4 h 23"/>
                  <a:gd name="T16" fmla="*/ 81 w 81"/>
                  <a:gd name="T17"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3">
                    <a:moveTo>
                      <a:pt x="81" y="6"/>
                    </a:moveTo>
                    <a:cubicBezTo>
                      <a:pt x="81" y="14"/>
                      <a:pt x="81" y="14"/>
                      <a:pt x="81" y="14"/>
                    </a:cubicBezTo>
                    <a:cubicBezTo>
                      <a:pt x="81" y="15"/>
                      <a:pt x="80" y="16"/>
                      <a:pt x="79" y="16"/>
                    </a:cubicBezTo>
                    <a:cubicBezTo>
                      <a:pt x="70" y="17"/>
                      <a:pt x="24" y="23"/>
                      <a:pt x="1" y="11"/>
                    </a:cubicBezTo>
                    <a:cubicBezTo>
                      <a:pt x="0" y="10"/>
                      <a:pt x="0" y="9"/>
                      <a:pt x="0" y="8"/>
                    </a:cubicBezTo>
                    <a:cubicBezTo>
                      <a:pt x="4" y="1"/>
                      <a:pt x="4" y="1"/>
                      <a:pt x="4" y="1"/>
                    </a:cubicBezTo>
                    <a:cubicBezTo>
                      <a:pt x="5" y="0"/>
                      <a:pt x="6" y="0"/>
                      <a:pt x="7" y="0"/>
                    </a:cubicBezTo>
                    <a:cubicBezTo>
                      <a:pt x="13" y="2"/>
                      <a:pt x="41" y="10"/>
                      <a:pt x="79" y="4"/>
                    </a:cubicBezTo>
                    <a:cubicBezTo>
                      <a:pt x="80" y="4"/>
                      <a:pt x="81" y="5"/>
                      <a:pt x="81" y="6"/>
                    </a:cubicBezTo>
                    <a:close/>
                  </a:path>
                </a:pathLst>
              </a:custGeom>
              <a:solidFill>
                <a:srgbClr val="4C3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32"/>
              <p:cNvSpPr>
                <a:spLocks/>
              </p:cNvSpPr>
              <p:nvPr/>
            </p:nvSpPr>
            <p:spPr bwMode="auto">
              <a:xfrm>
                <a:off x="11350626" y="1474788"/>
                <a:ext cx="161925" cy="60325"/>
              </a:xfrm>
              <a:custGeom>
                <a:avLst/>
                <a:gdLst>
                  <a:gd name="T0" fmla="*/ 4 w 43"/>
                  <a:gd name="T1" fmla="*/ 16 h 16"/>
                  <a:gd name="T2" fmla="*/ 0 w 43"/>
                  <a:gd name="T3" fmla="*/ 13 h 16"/>
                  <a:gd name="T4" fmla="*/ 4 w 43"/>
                  <a:gd name="T5" fmla="*/ 9 h 16"/>
                  <a:gd name="T6" fmla="*/ 37 w 43"/>
                  <a:gd name="T7" fmla="*/ 1 h 16"/>
                  <a:gd name="T8" fmla="*/ 42 w 43"/>
                  <a:gd name="T9" fmla="*/ 2 h 16"/>
                  <a:gd name="T10" fmla="*/ 41 w 43"/>
                  <a:gd name="T11" fmla="*/ 7 h 16"/>
                  <a:gd name="T12" fmla="*/ 4 w 43"/>
                  <a:gd name="T13" fmla="*/ 16 h 16"/>
                  <a:gd name="T14" fmla="*/ 4 w 43"/>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6">
                    <a:moveTo>
                      <a:pt x="4" y="16"/>
                    </a:moveTo>
                    <a:cubicBezTo>
                      <a:pt x="2" y="16"/>
                      <a:pt x="1" y="14"/>
                      <a:pt x="0" y="13"/>
                    </a:cubicBezTo>
                    <a:cubicBezTo>
                      <a:pt x="0" y="11"/>
                      <a:pt x="2" y="9"/>
                      <a:pt x="4" y="9"/>
                    </a:cubicBezTo>
                    <a:cubicBezTo>
                      <a:pt x="4" y="9"/>
                      <a:pt x="28" y="7"/>
                      <a:pt x="37" y="1"/>
                    </a:cubicBezTo>
                    <a:cubicBezTo>
                      <a:pt x="39" y="0"/>
                      <a:pt x="41" y="0"/>
                      <a:pt x="42" y="2"/>
                    </a:cubicBezTo>
                    <a:cubicBezTo>
                      <a:pt x="43" y="4"/>
                      <a:pt x="42" y="6"/>
                      <a:pt x="41" y="7"/>
                    </a:cubicBezTo>
                    <a:cubicBezTo>
                      <a:pt x="30" y="13"/>
                      <a:pt x="5" y="16"/>
                      <a:pt x="4" y="16"/>
                    </a:cubicBezTo>
                    <a:cubicBezTo>
                      <a:pt x="4" y="16"/>
                      <a:pt x="4" y="16"/>
                      <a:pt x="4" y="16"/>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33"/>
              <p:cNvSpPr>
                <a:spLocks/>
              </p:cNvSpPr>
              <p:nvPr/>
            </p:nvSpPr>
            <p:spPr bwMode="auto">
              <a:xfrm>
                <a:off x="11366501" y="1419225"/>
                <a:ext cx="142875" cy="85725"/>
              </a:xfrm>
              <a:custGeom>
                <a:avLst/>
                <a:gdLst>
                  <a:gd name="T0" fmla="*/ 4 w 38"/>
                  <a:gd name="T1" fmla="*/ 23 h 23"/>
                  <a:gd name="T2" fmla="*/ 3 w 38"/>
                  <a:gd name="T3" fmla="*/ 23 h 23"/>
                  <a:gd name="T4" fmla="*/ 0 w 38"/>
                  <a:gd name="T5" fmla="*/ 20 h 23"/>
                  <a:gd name="T6" fmla="*/ 3 w 38"/>
                  <a:gd name="T7" fmla="*/ 16 h 23"/>
                  <a:gd name="T8" fmla="*/ 4 w 38"/>
                  <a:gd name="T9" fmla="*/ 16 h 23"/>
                  <a:gd name="T10" fmla="*/ 32 w 38"/>
                  <a:gd name="T11" fmla="*/ 2 h 23"/>
                  <a:gd name="T12" fmla="*/ 36 w 38"/>
                  <a:gd name="T13" fmla="*/ 1 h 23"/>
                  <a:gd name="T14" fmla="*/ 37 w 38"/>
                  <a:gd name="T15" fmla="*/ 6 h 23"/>
                  <a:gd name="T16" fmla="*/ 4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4" y="23"/>
                    </a:moveTo>
                    <a:cubicBezTo>
                      <a:pt x="3" y="23"/>
                      <a:pt x="3" y="23"/>
                      <a:pt x="3" y="23"/>
                    </a:cubicBezTo>
                    <a:cubicBezTo>
                      <a:pt x="1" y="23"/>
                      <a:pt x="0" y="22"/>
                      <a:pt x="0" y="20"/>
                    </a:cubicBezTo>
                    <a:cubicBezTo>
                      <a:pt x="0" y="18"/>
                      <a:pt x="1" y="16"/>
                      <a:pt x="3" y="16"/>
                    </a:cubicBezTo>
                    <a:cubicBezTo>
                      <a:pt x="3" y="16"/>
                      <a:pt x="3" y="16"/>
                      <a:pt x="4" y="16"/>
                    </a:cubicBezTo>
                    <a:cubicBezTo>
                      <a:pt x="21" y="16"/>
                      <a:pt x="32" y="2"/>
                      <a:pt x="32" y="2"/>
                    </a:cubicBezTo>
                    <a:cubicBezTo>
                      <a:pt x="33" y="0"/>
                      <a:pt x="35" y="0"/>
                      <a:pt x="36" y="1"/>
                    </a:cubicBezTo>
                    <a:cubicBezTo>
                      <a:pt x="38" y="2"/>
                      <a:pt x="38" y="4"/>
                      <a:pt x="37" y="6"/>
                    </a:cubicBezTo>
                    <a:cubicBezTo>
                      <a:pt x="37" y="7"/>
                      <a:pt x="25" y="23"/>
                      <a:pt x="4" y="23"/>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34"/>
              <p:cNvSpPr>
                <a:spLocks/>
              </p:cNvSpPr>
              <p:nvPr/>
            </p:nvSpPr>
            <p:spPr bwMode="auto">
              <a:xfrm>
                <a:off x="11295063" y="1400175"/>
                <a:ext cx="142875" cy="142875"/>
              </a:xfrm>
              <a:custGeom>
                <a:avLst/>
                <a:gdLst>
                  <a:gd name="T0" fmla="*/ 2 w 38"/>
                  <a:gd name="T1" fmla="*/ 23 h 38"/>
                  <a:gd name="T2" fmla="*/ 23 w 38"/>
                  <a:gd name="T3" fmla="*/ 35 h 38"/>
                  <a:gd name="T4" fmla="*/ 36 w 38"/>
                  <a:gd name="T5" fmla="*/ 15 h 38"/>
                  <a:gd name="T6" fmla="*/ 15 w 38"/>
                  <a:gd name="T7" fmla="*/ 2 h 38"/>
                  <a:gd name="T8" fmla="*/ 2 w 38"/>
                  <a:gd name="T9" fmla="*/ 23 h 38"/>
                </a:gdLst>
                <a:ahLst/>
                <a:cxnLst>
                  <a:cxn ang="0">
                    <a:pos x="T0" y="T1"/>
                  </a:cxn>
                  <a:cxn ang="0">
                    <a:pos x="T2" y="T3"/>
                  </a:cxn>
                  <a:cxn ang="0">
                    <a:pos x="T4" y="T5"/>
                  </a:cxn>
                  <a:cxn ang="0">
                    <a:pos x="T6" y="T7"/>
                  </a:cxn>
                  <a:cxn ang="0">
                    <a:pos x="T8" y="T9"/>
                  </a:cxn>
                </a:cxnLst>
                <a:rect l="0" t="0" r="r" b="b"/>
                <a:pathLst>
                  <a:path w="38" h="38">
                    <a:moveTo>
                      <a:pt x="2" y="23"/>
                    </a:moveTo>
                    <a:cubicBezTo>
                      <a:pt x="5" y="32"/>
                      <a:pt x="14" y="38"/>
                      <a:pt x="23" y="35"/>
                    </a:cubicBezTo>
                    <a:cubicBezTo>
                      <a:pt x="32" y="33"/>
                      <a:pt x="38" y="24"/>
                      <a:pt x="36" y="15"/>
                    </a:cubicBezTo>
                    <a:cubicBezTo>
                      <a:pt x="33" y="5"/>
                      <a:pt x="24" y="0"/>
                      <a:pt x="15" y="2"/>
                    </a:cubicBezTo>
                    <a:cubicBezTo>
                      <a:pt x="6" y="4"/>
                      <a:pt x="0" y="14"/>
                      <a:pt x="2" y="23"/>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35"/>
              <p:cNvSpPr>
                <a:spLocks/>
              </p:cNvSpPr>
              <p:nvPr/>
            </p:nvSpPr>
            <p:spPr bwMode="auto">
              <a:xfrm>
                <a:off x="11336338" y="1414463"/>
                <a:ext cx="60325" cy="34925"/>
              </a:xfrm>
              <a:custGeom>
                <a:avLst/>
                <a:gdLst>
                  <a:gd name="T0" fmla="*/ 0 w 16"/>
                  <a:gd name="T1" fmla="*/ 5 h 9"/>
                  <a:gd name="T2" fmla="*/ 8 w 16"/>
                  <a:gd name="T3" fmla="*/ 9 h 9"/>
                  <a:gd name="T4" fmla="*/ 16 w 16"/>
                  <a:gd name="T5" fmla="*/ 4 h 9"/>
                  <a:gd name="T6" fmla="*/ 8 w 16"/>
                  <a:gd name="T7" fmla="*/ 0 h 9"/>
                  <a:gd name="T8" fmla="*/ 0 w 16"/>
                  <a:gd name="T9" fmla="*/ 5 h 9"/>
                </a:gdLst>
                <a:ahLst/>
                <a:cxnLst>
                  <a:cxn ang="0">
                    <a:pos x="T0" y="T1"/>
                  </a:cxn>
                  <a:cxn ang="0">
                    <a:pos x="T2" y="T3"/>
                  </a:cxn>
                  <a:cxn ang="0">
                    <a:pos x="T4" y="T5"/>
                  </a:cxn>
                  <a:cxn ang="0">
                    <a:pos x="T6" y="T7"/>
                  </a:cxn>
                  <a:cxn ang="0">
                    <a:pos x="T8" y="T9"/>
                  </a:cxn>
                </a:cxnLst>
                <a:rect l="0" t="0" r="r" b="b"/>
                <a:pathLst>
                  <a:path w="16" h="9">
                    <a:moveTo>
                      <a:pt x="0" y="5"/>
                    </a:moveTo>
                    <a:cubicBezTo>
                      <a:pt x="0" y="8"/>
                      <a:pt x="4" y="9"/>
                      <a:pt x="8" y="9"/>
                    </a:cubicBezTo>
                    <a:cubicBezTo>
                      <a:pt x="13" y="9"/>
                      <a:pt x="16" y="7"/>
                      <a:pt x="16" y="4"/>
                    </a:cubicBezTo>
                    <a:cubicBezTo>
                      <a:pt x="16" y="2"/>
                      <a:pt x="12" y="0"/>
                      <a:pt x="8" y="0"/>
                    </a:cubicBezTo>
                    <a:cubicBezTo>
                      <a:pt x="4" y="0"/>
                      <a:pt x="0" y="3"/>
                      <a:pt x="0" y="5"/>
                    </a:cubicBezTo>
                    <a:close/>
                  </a:path>
                </a:pathLst>
              </a:custGeom>
              <a:solidFill>
                <a:srgbClr val="E8D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36"/>
              <p:cNvSpPr>
                <a:spLocks/>
              </p:cNvSpPr>
              <p:nvPr/>
            </p:nvSpPr>
            <p:spPr bwMode="auto">
              <a:xfrm>
                <a:off x="11226801" y="1227138"/>
                <a:ext cx="304800" cy="87313"/>
              </a:xfrm>
              <a:custGeom>
                <a:avLst/>
                <a:gdLst>
                  <a:gd name="T0" fmla="*/ 0 w 81"/>
                  <a:gd name="T1" fmla="*/ 6 h 23"/>
                  <a:gd name="T2" fmla="*/ 0 w 81"/>
                  <a:gd name="T3" fmla="*/ 14 h 23"/>
                  <a:gd name="T4" fmla="*/ 2 w 81"/>
                  <a:gd name="T5" fmla="*/ 16 h 23"/>
                  <a:gd name="T6" fmla="*/ 80 w 81"/>
                  <a:gd name="T7" fmla="*/ 11 h 23"/>
                  <a:gd name="T8" fmla="*/ 81 w 81"/>
                  <a:gd name="T9" fmla="*/ 8 h 23"/>
                  <a:gd name="T10" fmla="*/ 77 w 81"/>
                  <a:gd name="T11" fmla="*/ 1 h 23"/>
                  <a:gd name="T12" fmla="*/ 74 w 81"/>
                  <a:gd name="T13" fmla="*/ 0 h 23"/>
                  <a:gd name="T14" fmla="*/ 2 w 81"/>
                  <a:gd name="T15" fmla="*/ 4 h 23"/>
                  <a:gd name="T16" fmla="*/ 0 w 81"/>
                  <a:gd name="T17"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3">
                    <a:moveTo>
                      <a:pt x="0" y="6"/>
                    </a:moveTo>
                    <a:cubicBezTo>
                      <a:pt x="0" y="14"/>
                      <a:pt x="0" y="14"/>
                      <a:pt x="0" y="14"/>
                    </a:cubicBezTo>
                    <a:cubicBezTo>
                      <a:pt x="0" y="15"/>
                      <a:pt x="1" y="16"/>
                      <a:pt x="2" y="16"/>
                    </a:cubicBezTo>
                    <a:cubicBezTo>
                      <a:pt x="11" y="17"/>
                      <a:pt x="58" y="23"/>
                      <a:pt x="80" y="11"/>
                    </a:cubicBezTo>
                    <a:cubicBezTo>
                      <a:pt x="81" y="10"/>
                      <a:pt x="81" y="9"/>
                      <a:pt x="81" y="8"/>
                    </a:cubicBezTo>
                    <a:cubicBezTo>
                      <a:pt x="77" y="1"/>
                      <a:pt x="77" y="1"/>
                      <a:pt x="77" y="1"/>
                    </a:cubicBezTo>
                    <a:cubicBezTo>
                      <a:pt x="76" y="0"/>
                      <a:pt x="75" y="0"/>
                      <a:pt x="74" y="0"/>
                    </a:cubicBezTo>
                    <a:cubicBezTo>
                      <a:pt x="68" y="2"/>
                      <a:pt x="40" y="10"/>
                      <a:pt x="2" y="4"/>
                    </a:cubicBezTo>
                    <a:cubicBezTo>
                      <a:pt x="1" y="4"/>
                      <a:pt x="0" y="5"/>
                      <a:pt x="0" y="6"/>
                    </a:cubicBezTo>
                    <a:close/>
                  </a:path>
                </a:pathLst>
              </a:custGeom>
              <a:solidFill>
                <a:srgbClr val="4C3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37"/>
              <p:cNvSpPr>
                <a:spLocks/>
              </p:cNvSpPr>
              <p:nvPr/>
            </p:nvSpPr>
            <p:spPr bwMode="auto">
              <a:xfrm>
                <a:off x="10266363" y="803275"/>
                <a:ext cx="1550988" cy="844550"/>
              </a:xfrm>
              <a:custGeom>
                <a:avLst/>
                <a:gdLst>
                  <a:gd name="T0" fmla="*/ 393 w 413"/>
                  <a:gd name="T1" fmla="*/ 38 h 225"/>
                  <a:gd name="T2" fmla="*/ 357 w 413"/>
                  <a:gd name="T3" fmla="*/ 199 h 225"/>
                  <a:gd name="T4" fmla="*/ 288 w 413"/>
                  <a:gd name="T5" fmla="*/ 55 h 225"/>
                  <a:gd name="T6" fmla="*/ 128 w 413"/>
                  <a:gd name="T7" fmla="*/ 110 h 225"/>
                  <a:gd name="T8" fmla="*/ 70 w 413"/>
                  <a:gd name="T9" fmla="*/ 212 h 225"/>
                  <a:gd name="T10" fmla="*/ 61 w 413"/>
                  <a:gd name="T11" fmla="*/ 221 h 225"/>
                  <a:gd name="T12" fmla="*/ 9 w 413"/>
                  <a:gd name="T13" fmla="*/ 100 h 225"/>
                  <a:gd name="T14" fmla="*/ 19 w 413"/>
                  <a:gd name="T15" fmla="*/ 5 h 225"/>
                  <a:gd name="T16" fmla="*/ 376 w 413"/>
                  <a:gd name="T17" fmla="*/ 0 h 225"/>
                  <a:gd name="T18" fmla="*/ 393 w 413"/>
                  <a:gd name="T19" fmla="*/ 38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3" h="225">
                    <a:moveTo>
                      <a:pt x="393" y="38"/>
                    </a:moveTo>
                    <a:cubicBezTo>
                      <a:pt x="393" y="38"/>
                      <a:pt x="413" y="146"/>
                      <a:pt x="357" y="199"/>
                    </a:cubicBezTo>
                    <a:cubicBezTo>
                      <a:pt x="357" y="199"/>
                      <a:pt x="372" y="89"/>
                      <a:pt x="288" y="55"/>
                    </a:cubicBezTo>
                    <a:cubicBezTo>
                      <a:pt x="288" y="55"/>
                      <a:pt x="221" y="102"/>
                      <a:pt x="128" y="110"/>
                    </a:cubicBezTo>
                    <a:cubicBezTo>
                      <a:pt x="34" y="118"/>
                      <a:pt x="31" y="189"/>
                      <a:pt x="70" y="212"/>
                    </a:cubicBezTo>
                    <a:cubicBezTo>
                      <a:pt x="70" y="212"/>
                      <a:pt x="68" y="220"/>
                      <a:pt x="61" y="221"/>
                    </a:cubicBezTo>
                    <a:cubicBezTo>
                      <a:pt x="40" y="225"/>
                      <a:pt x="0" y="213"/>
                      <a:pt x="9" y="100"/>
                    </a:cubicBezTo>
                    <a:cubicBezTo>
                      <a:pt x="19" y="5"/>
                      <a:pt x="19" y="5"/>
                      <a:pt x="19" y="5"/>
                    </a:cubicBezTo>
                    <a:cubicBezTo>
                      <a:pt x="376" y="0"/>
                      <a:pt x="376" y="0"/>
                      <a:pt x="376" y="0"/>
                    </a:cubicBezTo>
                    <a:lnTo>
                      <a:pt x="393" y="38"/>
                    </a:lnTo>
                    <a:close/>
                  </a:path>
                </a:pathLst>
              </a:custGeom>
              <a:solidFill>
                <a:srgbClr val="6D4C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38"/>
              <p:cNvSpPr>
                <a:spLocks/>
              </p:cNvSpPr>
              <p:nvPr/>
            </p:nvSpPr>
            <p:spPr bwMode="auto">
              <a:xfrm>
                <a:off x="11347451" y="792163"/>
                <a:ext cx="173038" cy="244475"/>
              </a:xfrm>
              <a:custGeom>
                <a:avLst/>
                <a:gdLst>
                  <a:gd name="T0" fmla="*/ 14 w 46"/>
                  <a:gd name="T1" fmla="*/ 65 h 65"/>
                  <a:gd name="T2" fmla="*/ 34 w 46"/>
                  <a:gd name="T3" fmla="*/ 0 h 65"/>
                  <a:gd name="T4" fmla="*/ 0 w 46"/>
                  <a:gd name="T5" fmla="*/ 58 h 65"/>
                  <a:gd name="T6" fmla="*/ 14 w 46"/>
                  <a:gd name="T7" fmla="*/ 65 h 65"/>
                </a:gdLst>
                <a:ahLst/>
                <a:cxnLst>
                  <a:cxn ang="0">
                    <a:pos x="T0" y="T1"/>
                  </a:cxn>
                  <a:cxn ang="0">
                    <a:pos x="T2" y="T3"/>
                  </a:cxn>
                  <a:cxn ang="0">
                    <a:pos x="T4" y="T5"/>
                  </a:cxn>
                  <a:cxn ang="0">
                    <a:pos x="T6" y="T7"/>
                  </a:cxn>
                </a:cxnLst>
                <a:rect l="0" t="0" r="r" b="b"/>
                <a:pathLst>
                  <a:path w="46" h="65">
                    <a:moveTo>
                      <a:pt x="14" y="65"/>
                    </a:moveTo>
                    <a:cubicBezTo>
                      <a:pt x="46" y="35"/>
                      <a:pt x="34" y="0"/>
                      <a:pt x="34" y="0"/>
                    </a:cubicBezTo>
                    <a:cubicBezTo>
                      <a:pt x="35" y="31"/>
                      <a:pt x="0" y="58"/>
                      <a:pt x="0" y="58"/>
                    </a:cubicBezTo>
                    <a:cubicBezTo>
                      <a:pt x="5" y="60"/>
                      <a:pt x="10" y="62"/>
                      <a:pt x="14" y="65"/>
                    </a:cubicBezTo>
                    <a:close/>
                  </a:path>
                </a:pathLst>
              </a:custGeom>
              <a:solidFill>
                <a:srgbClr val="4C3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91" name="Freeform 106"/>
            <p:cNvSpPr>
              <a:spLocks/>
            </p:cNvSpPr>
            <p:nvPr/>
          </p:nvSpPr>
          <p:spPr bwMode="auto">
            <a:xfrm>
              <a:off x="9709141" y="2790500"/>
              <a:ext cx="86036" cy="72538"/>
            </a:xfrm>
            <a:custGeom>
              <a:avLst/>
              <a:gdLst>
                <a:gd name="T0" fmla="*/ 22 w 43"/>
                <a:gd name="T1" fmla="*/ 0 h 36"/>
                <a:gd name="T2" fmla="*/ 0 w 43"/>
                <a:gd name="T3" fmla="*/ 5 h 36"/>
                <a:gd name="T4" fmla="*/ 22 w 43"/>
                <a:gd name="T5" fmla="*/ 36 h 36"/>
                <a:gd name="T6" fmla="*/ 22 w 43"/>
                <a:gd name="T7" fmla="*/ 36 h 36"/>
                <a:gd name="T8" fmla="*/ 43 w 43"/>
                <a:gd name="T9" fmla="*/ 5 h 36"/>
                <a:gd name="T10" fmla="*/ 22 w 43"/>
                <a:gd name="T11" fmla="*/ 0 h 36"/>
              </a:gdLst>
              <a:ahLst/>
              <a:cxnLst>
                <a:cxn ang="0">
                  <a:pos x="T0" y="T1"/>
                </a:cxn>
                <a:cxn ang="0">
                  <a:pos x="T2" y="T3"/>
                </a:cxn>
                <a:cxn ang="0">
                  <a:pos x="T4" y="T5"/>
                </a:cxn>
                <a:cxn ang="0">
                  <a:pos x="T6" y="T7"/>
                </a:cxn>
                <a:cxn ang="0">
                  <a:pos x="T8" y="T9"/>
                </a:cxn>
                <a:cxn ang="0">
                  <a:pos x="T10" y="T11"/>
                </a:cxn>
              </a:cxnLst>
              <a:rect l="0" t="0" r="r" b="b"/>
              <a:pathLst>
                <a:path w="43" h="36">
                  <a:moveTo>
                    <a:pt x="22" y="0"/>
                  </a:moveTo>
                  <a:cubicBezTo>
                    <a:pt x="10" y="0"/>
                    <a:pt x="4" y="3"/>
                    <a:pt x="0" y="5"/>
                  </a:cubicBezTo>
                  <a:cubicBezTo>
                    <a:pt x="6" y="23"/>
                    <a:pt x="13" y="36"/>
                    <a:pt x="22" y="36"/>
                  </a:cubicBezTo>
                  <a:cubicBezTo>
                    <a:pt x="22" y="36"/>
                    <a:pt x="22" y="36"/>
                    <a:pt x="22" y="36"/>
                  </a:cubicBezTo>
                  <a:cubicBezTo>
                    <a:pt x="31" y="36"/>
                    <a:pt x="37" y="23"/>
                    <a:pt x="43" y="5"/>
                  </a:cubicBezTo>
                  <a:cubicBezTo>
                    <a:pt x="39" y="3"/>
                    <a:pt x="33" y="0"/>
                    <a:pt x="22" y="0"/>
                  </a:cubicBezTo>
                  <a:close/>
                </a:path>
              </a:pathLst>
            </a:custGeom>
            <a:solidFill>
              <a:srgbClr val="302F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08"/>
            <p:cNvSpPr>
              <a:spLocks/>
            </p:cNvSpPr>
            <p:nvPr/>
          </p:nvSpPr>
          <p:spPr bwMode="auto">
            <a:xfrm>
              <a:off x="9473233" y="2789743"/>
              <a:ext cx="84349" cy="72538"/>
            </a:xfrm>
            <a:custGeom>
              <a:avLst/>
              <a:gdLst>
                <a:gd name="T0" fmla="*/ 21 w 42"/>
                <a:gd name="T1" fmla="*/ 0 h 36"/>
                <a:gd name="T2" fmla="*/ 0 w 42"/>
                <a:gd name="T3" fmla="*/ 5 h 36"/>
                <a:gd name="T4" fmla="*/ 21 w 42"/>
                <a:gd name="T5" fmla="*/ 36 h 36"/>
                <a:gd name="T6" fmla="*/ 21 w 42"/>
                <a:gd name="T7" fmla="*/ 36 h 36"/>
                <a:gd name="T8" fmla="*/ 42 w 42"/>
                <a:gd name="T9" fmla="*/ 5 h 36"/>
                <a:gd name="T10" fmla="*/ 21 w 42"/>
                <a:gd name="T11" fmla="*/ 0 h 36"/>
              </a:gdLst>
              <a:ahLst/>
              <a:cxnLst>
                <a:cxn ang="0">
                  <a:pos x="T0" y="T1"/>
                </a:cxn>
                <a:cxn ang="0">
                  <a:pos x="T2" y="T3"/>
                </a:cxn>
                <a:cxn ang="0">
                  <a:pos x="T4" y="T5"/>
                </a:cxn>
                <a:cxn ang="0">
                  <a:pos x="T6" y="T7"/>
                </a:cxn>
                <a:cxn ang="0">
                  <a:pos x="T8" y="T9"/>
                </a:cxn>
                <a:cxn ang="0">
                  <a:pos x="T10" y="T11"/>
                </a:cxn>
              </a:cxnLst>
              <a:rect l="0" t="0" r="r" b="b"/>
              <a:pathLst>
                <a:path w="42" h="36">
                  <a:moveTo>
                    <a:pt x="21" y="0"/>
                  </a:moveTo>
                  <a:cubicBezTo>
                    <a:pt x="10" y="0"/>
                    <a:pt x="4" y="3"/>
                    <a:pt x="0" y="5"/>
                  </a:cubicBezTo>
                  <a:cubicBezTo>
                    <a:pt x="5" y="23"/>
                    <a:pt x="12" y="36"/>
                    <a:pt x="21" y="36"/>
                  </a:cubicBezTo>
                  <a:cubicBezTo>
                    <a:pt x="21" y="36"/>
                    <a:pt x="21" y="36"/>
                    <a:pt x="21" y="36"/>
                  </a:cubicBezTo>
                  <a:cubicBezTo>
                    <a:pt x="30" y="36"/>
                    <a:pt x="37" y="23"/>
                    <a:pt x="42" y="5"/>
                  </a:cubicBezTo>
                  <a:cubicBezTo>
                    <a:pt x="39" y="3"/>
                    <a:pt x="33" y="0"/>
                    <a:pt x="21" y="0"/>
                  </a:cubicBezTo>
                  <a:close/>
                </a:path>
              </a:pathLst>
            </a:custGeom>
            <a:solidFill>
              <a:srgbClr val="302F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4" name="组合 23"/>
          <p:cNvGrpSpPr/>
          <p:nvPr/>
        </p:nvGrpSpPr>
        <p:grpSpPr>
          <a:xfrm>
            <a:off x="2204579" y="2564904"/>
            <a:ext cx="1214849" cy="677689"/>
            <a:chOff x="4644008" y="1959223"/>
            <a:chExt cx="1214849" cy="677689"/>
          </a:xfrm>
        </p:grpSpPr>
        <p:sp>
          <p:nvSpPr>
            <p:cNvPr id="22" name="下箭头 21"/>
            <p:cNvSpPr/>
            <p:nvPr/>
          </p:nvSpPr>
          <p:spPr>
            <a:xfrm flipV="1">
              <a:off x="5498817" y="2021161"/>
              <a:ext cx="360040" cy="615751"/>
            </a:xfrm>
            <a:prstGeom prst="downArrow">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4644008" y="1959223"/>
              <a:ext cx="1090846" cy="461665"/>
            </a:xfrm>
            <a:prstGeom prst="rect">
              <a:avLst/>
            </a:prstGeom>
            <a:noFill/>
          </p:spPr>
          <p:txBody>
            <a:bodyPr wrap="square" rtlCol="0">
              <a:spAutoFit/>
            </a:bodyPr>
            <a:lstStyle/>
            <a:p>
              <a:r>
                <a:rPr lang="en-US" altLang="zh-CN" sz="2400" dirty="0" smtClean="0">
                  <a:solidFill>
                    <a:srgbClr val="EB4538"/>
                  </a:solidFill>
                </a:rPr>
                <a:t>42.6</a:t>
              </a:r>
              <a:r>
                <a:rPr lang="en-US" altLang="zh-CN" dirty="0" smtClean="0">
                  <a:solidFill>
                    <a:srgbClr val="EB4538"/>
                  </a:solidFill>
                </a:rPr>
                <a:t>%</a:t>
              </a:r>
              <a:endParaRPr lang="zh-CN" altLang="en-US" dirty="0">
                <a:solidFill>
                  <a:srgbClr val="EB4538"/>
                </a:solidFill>
              </a:endParaRPr>
            </a:p>
          </p:txBody>
        </p:sp>
      </p:grpSp>
      <p:sp>
        <p:nvSpPr>
          <p:cNvPr id="4" name="内容占位符 3"/>
          <p:cNvSpPr>
            <a:spLocks noGrp="1"/>
          </p:cNvSpPr>
          <p:nvPr>
            <p:ph sz="quarter" idx="10"/>
          </p:nvPr>
        </p:nvSpPr>
        <p:spPr/>
        <p:txBody>
          <a:bodyPr/>
          <a:lstStyle/>
          <a:p>
            <a:r>
              <a:rPr lang="en-US" altLang="zh-CN" dirty="0" smtClean="0">
                <a:solidFill>
                  <a:srgbClr val="EB4538"/>
                </a:solidFill>
              </a:rPr>
              <a:t>2   </a:t>
            </a:r>
            <a:r>
              <a:rPr lang="zh-CN" altLang="en-US" dirty="0" smtClean="0"/>
              <a:t>全国人大常委会五次释法</a:t>
            </a:r>
            <a:endParaRPr lang="zh-CN" altLang="en-US" dirty="0">
              <a:solidFill>
                <a:srgbClr val="EB4538"/>
              </a:solidFill>
            </a:endParaRPr>
          </a:p>
        </p:txBody>
      </p:sp>
      <p:sp>
        <p:nvSpPr>
          <p:cNvPr id="6" name="燕尾形 5"/>
          <p:cNvSpPr/>
          <p:nvPr/>
        </p:nvSpPr>
        <p:spPr>
          <a:xfrm>
            <a:off x="35496" y="2060848"/>
            <a:ext cx="1631032" cy="403102"/>
          </a:xfrm>
          <a:prstGeom prst="chevron">
            <a:avLst/>
          </a:prstGeom>
          <a:solidFill>
            <a:srgbClr val="2D3A4B"/>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smtClean="0">
                <a:latin typeface="Microsoft YaHei" charset="-122"/>
                <a:ea typeface="Microsoft YaHei" charset="-122"/>
                <a:cs typeface="Microsoft YaHei" charset="-122"/>
              </a:rPr>
              <a:t>第二次释法</a:t>
            </a:r>
            <a:endParaRPr kumimoji="1" lang="zh-CN" altLang="en-US" sz="1600" dirty="0">
              <a:latin typeface="Microsoft YaHei" charset="-122"/>
              <a:ea typeface="Microsoft YaHei" charset="-122"/>
              <a:cs typeface="Microsoft YaHei" charset="-122"/>
            </a:endParaRPr>
          </a:p>
        </p:txBody>
      </p:sp>
      <p:sp>
        <p:nvSpPr>
          <p:cNvPr id="5" name="燕尾形 4"/>
          <p:cNvSpPr/>
          <p:nvPr/>
        </p:nvSpPr>
        <p:spPr>
          <a:xfrm>
            <a:off x="1547664" y="2060848"/>
            <a:ext cx="2664296" cy="403102"/>
          </a:xfrm>
          <a:prstGeom prst="chevron">
            <a:avLst/>
          </a:prstGeom>
          <a:solidFill>
            <a:srgbClr val="ED7D3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a:latin typeface="Microsoft YaHei" charset="-122"/>
                <a:ea typeface="Microsoft YaHei" charset="-122"/>
                <a:cs typeface="Microsoft YaHei" charset="-122"/>
              </a:rPr>
              <a:t>厘清香港政制发展程序</a:t>
            </a:r>
          </a:p>
        </p:txBody>
      </p:sp>
      <p:grpSp>
        <p:nvGrpSpPr>
          <p:cNvPr id="7" name="组合 6"/>
          <p:cNvGrpSpPr/>
          <p:nvPr/>
        </p:nvGrpSpPr>
        <p:grpSpPr>
          <a:xfrm>
            <a:off x="5305475" y="3356993"/>
            <a:ext cx="3778125" cy="3384376"/>
            <a:chOff x="35496" y="2636912"/>
            <a:chExt cx="2520280" cy="2257621"/>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2636912"/>
              <a:ext cx="2520280" cy="2257621"/>
            </a:xfrm>
            <a:prstGeom prst="rect">
              <a:avLst/>
            </a:prstGeom>
          </p:spPr>
        </p:pic>
        <p:sp>
          <p:nvSpPr>
            <p:cNvPr id="3" name="文本框 2"/>
            <p:cNvSpPr txBox="1"/>
            <p:nvPr/>
          </p:nvSpPr>
          <p:spPr>
            <a:xfrm>
              <a:off x="1012766" y="2814027"/>
              <a:ext cx="1512168" cy="882829"/>
            </a:xfrm>
            <a:prstGeom prst="rect">
              <a:avLst/>
            </a:prstGeom>
            <a:noFill/>
          </p:spPr>
          <p:txBody>
            <a:bodyPr wrap="square" rtlCol="0">
              <a:spAutoFit/>
            </a:bodyPr>
            <a:lstStyle/>
            <a:p>
              <a:r>
                <a:rPr lang="zh-CN" altLang="en-US" sz="4000" dirty="0" smtClean="0">
                  <a:latin typeface="微软雅黑" panose="020B0503020204020204" pitchFamily="34" charset="-122"/>
                  <a:ea typeface="微软雅黑" panose="020B0503020204020204" pitchFamily="34" charset="-122"/>
                </a:rPr>
                <a:t>回归之日</a:t>
              </a:r>
              <a:endParaRPr lang="en-US" altLang="zh-CN" sz="4000" dirty="0" smtClean="0">
                <a:latin typeface="微软雅黑" panose="020B0503020204020204" pitchFamily="34" charset="-122"/>
                <a:ea typeface="微软雅黑" panose="020B0503020204020204" pitchFamily="34" charset="-122"/>
              </a:endParaRPr>
            </a:p>
            <a:p>
              <a:r>
                <a:rPr lang="zh-CN" altLang="en-US" sz="4000" dirty="0" smtClean="0">
                  <a:latin typeface="微软雅黑" panose="020B0503020204020204" pitchFamily="34" charset="-122"/>
                  <a:ea typeface="微软雅黑" panose="020B0503020204020204" pitchFamily="34" charset="-122"/>
                </a:rPr>
                <a:t>毁灭之时</a:t>
              </a:r>
              <a:endParaRPr lang="zh-CN" altLang="en-US" sz="4000" dirty="0">
                <a:latin typeface="微软雅黑" panose="020B0503020204020204" pitchFamily="34" charset="-122"/>
                <a:ea typeface="微软雅黑" panose="020B0503020204020204" pitchFamily="34" charset="-122"/>
              </a:endParaRPr>
            </a:p>
          </p:txBody>
        </p:sp>
      </p:gr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731" y="4278410"/>
            <a:ext cx="2895600" cy="1365503"/>
          </a:xfrm>
          <a:prstGeom prst="rect">
            <a:avLst/>
          </a:prstGeom>
        </p:spPr>
      </p:pic>
      <p:grpSp>
        <p:nvGrpSpPr>
          <p:cNvPr id="21" name="组合 20"/>
          <p:cNvGrpSpPr/>
          <p:nvPr/>
        </p:nvGrpSpPr>
        <p:grpSpPr>
          <a:xfrm>
            <a:off x="2140382" y="2978000"/>
            <a:ext cx="1578333" cy="1483554"/>
            <a:chOff x="4579811" y="2372319"/>
            <a:chExt cx="1578333" cy="1483554"/>
          </a:xfrm>
        </p:grpSpPr>
        <p:sp>
          <p:nvSpPr>
            <p:cNvPr id="13" name="椭圆 12"/>
            <p:cNvSpPr/>
            <p:nvPr/>
          </p:nvSpPr>
          <p:spPr>
            <a:xfrm>
              <a:off x="4579811" y="2372319"/>
              <a:ext cx="1342589" cy="1342589"/>
            </a:xfrm>
            <a:prstGeom prst="ellipse">
              <a:avLst/>
            </a:prstGeom>
            <a:solidFill>
              <a:srgbClr val="333F50"/>
            </a:solidFill>
            <a:ln w="19050">
              <a:solidFill>
                <a:srgbClr val="EB45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外汇</a:t>
              </a:r>
              <a:r>
                <a:rPr lang="zh-CN" altLang="en-US" dirty="0" smtClean="0">
                  <a:latin typeface="微软雅黑" panose="020B0503020204020204" pitchFamily="34" charset="-122"/>
                  <a:ea typeface="微软雅黑" panose="020B0503020204020204" pitchFamily="34" charset="-122"/>
                </a:rPr>
                <a:t>资产全球第 </a:t>
              </a:r>
              <a:r>
                <a:rPr lang="zh-CN" altLang="en-US" dirty="0" smtClean="0">
                  <a:solidFill>
                    <a:srgbClr val="FF0000"/>
                  </a:solidFill>
                  <a:latin typeface="微软雅黑" panose="020B0503020204020204" pitchFamily="34" charset="-122"/>
                  <a:ea typeface="微软雅黑" panose="020B0503020204020204" pitchFamily="34" charset="-122"/>
                </a:rPr>
                <a:t>三</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70" name="speed"/>
            <p:cNvSpPr txBox="1">
              <a:spLocks noChangeArrowheads="1"/>
            </p:cNvSpPr>
            <p:nvPr/>
          </p:nvSpPr>
          <p:spPr bwMode="auto">
            <a:xfrm rot="18956691">
              <a:off x="4661176" y="2743060"/>
              <a:ext cx="1496968" cy="1112813"/>
            </a:xfrm>
            <a:prstGeom prst="rect">
              <a:avLst/>
            </a:prstGeom>
            <a:noFill/>
            <a:scene3d>
              <a:camera prst="orthographicFront">
                <a:rot lat="0" lon="0" rev="0"/>
              </a:camera>
              <a:lightRig rig="threePt" dir="t"/>
            </a:scene3d>
            <a:sp3d prstMaterial="matte">
              <a:bevelT w="1270" h="1270"/>
            </a:sp3d>
          </p:spPr>
          <p:txBody>
            <a:bodyPr spcFirstLastPara="1" wrap="square" lIns="0" tIns="0" rIns="0" bIns="0" numCol="1" anchor="t" anchorCtr="0">
              <a:prstTxWarp prst="textArchDown">
                <a:avLst>
                  <a:gd name="adj" fmla="val 19295451"/>
                </a:avLst>
              </a:prstTxWarp>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latinLnBrk="0">
                <a:lnSpc>
                  <a:spcPct val="90000"/>
                </a:lnSpc>
                <a:buClr>
                  <a:prstClr val="white"/>
                </a:buClr>
                <a:defRPr/>
              </a:pPr>
              <a:r>
                <a:rPr lang="en-US" altLang="zh-CN" sz="1600" b="1" spc="300" dirty="0" smtClean="0">
                  <a:solidFill>
                    <a:srgbClr val="EB4538"/>
                  </a:solidFill>
                  <a:latin typeface="Microsoft YaHei" charset="-122"/>
                  <a:ea typeface="Microsoft YaHei" charset="-122"/>
                  <a:cs typeface="Microsoft YaHei" charset="-122"/>
                </a:rPr>
                <a:t>2001</a:t>
              </a:r>
              <a:r>
                <a:rPr lang="zh-CN" altLang="en-US" sz="1600" b="1" spc="300" dirty="0" smtClean="0">
                  <a:solidFill>
                    <a:srgbClr val="EB4538"/>
                  </a:solidFill>
                  <a:latin typeface="Microsoft YaHei" charset="-122"/>
                  <a:ea typeface="Microsoft YaHei" charset="-122"/>
                  <a:cs typeface="Microsoft YaHei" charset="-122"/>
                </a:rPr>
                <a:t>年</a:t>
              </a:r>
              <a:endParaRPr lang="en-US" altLang="ko-KR" sz="1600" b="1" spc="300" dirty="0">
                <a:solidFill>
                  <a:srgbClr val="EB4538"/>
                </a:solidFill>
                <a:latin typeface="Microsoft YaHei" charset="-122"/>
                <a:ea typeface="Microsoft YaHei" charset="-122"/>
                <a:cs typeface="Microsoft YaHei" charset="-122"/>
              </a:endParaRPr>
            </a:p>
          </p:txBody>
        </p:sp>
      </p:grpSp>
      <p:sp>
        <p:nvSpPr>
          <p:cNvPr id="25" name="椭圆 24"/>
          <p:cNvSpPr/>
          <p:nvPr/>
        </p:nvSpPr>
        <p:spPr>
          <a:xfrm>
            <a:off x="1072092" y="3312838"/>
            <a:ext cx="894003" cy="894003"/>
          </a:xfrm>
          <a:prstGeom prst="ellipse">
            <a:avLst/>
          </a:prstGeom>
          <a:solidFill>
            <a:srgbClr val="EB4538"/>
          </a:solidFill>
          <a:ln>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货运</a:t>
            </a:r>
          </a:p>
        </p:txBody>
      </p:sp>
      <p:sp>
        <p:nvSpPr>
          <p:cNvPr id="99" name="椭圆 98"/>
          <p:cNvSpPr/>
          <p:nvPr/>
        </p:nvSpPr>
        <p:spPr>
          <a:xfrm>
            <a:off x="152351" y="3951047"/>
            <a:ext cx="792088" cy="792088"/>
          </a:xfrm>
          <a:prstGeom prst="ellipse">
            <a:avLst/>
          </a:prstGeom>
          <a:solidFill>
            <a:srgbClr val="333F50"/>
          </a:solidFill>
          <a:ln w="19050">
            <a:solidFill>
              <a:srgbClr val="EB45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客运</a:t>
            </a:r>
          </a:p>
        </p:txBody>
      </p:sp>
      <p:sp>
        <p:nvSpPr>
          <p:cNvPr id="100" name="椭圆 99"/>
          <p:cNvSpPr/>
          <p:nvPr/>
        </p:nvSpPr>
        <p:spPr>
          <a:xfrm>
            <a:off x="3131840" y="4533554"/>
            <a:ext cx="702262" cy="702262"/>
          </a:xfrm>
          <a:prstGeom prst="ellipse">
            <a:avLst/>
          </a:prstGeom>
          <a:solidFill>
            <a:srgbClr val="EB4538"/>
          </a:solidFill>
          <a:ln>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航空</a:t>
            </a:r>
            <a:endParaRPr lang="zh-CN" altLang="en-US" dirty="0">
              <a:latin typeface="微软雅黑" panose="020B0503020204020204" pitchFamily="34" charset="-122"/>
              <a:ea typeface="微软雅黑" panose="020B0503020204020204" pitchFamily="34" charset="-122"/>
            </a:endParaRPr>
          </a:p>
        </p:txBody>
      </p:sp>
      <p:sp>
        <p:nvSpPr>
          <p:cNvPr id="26" name="矩形 25"/>
          <p:cNvSpPr/>
          <p:nvPr/>
        </p:nvSpPr>
        <p:spPr>
          <a:xfrm>
            <a:off x="410146" y="5774083"/>
            <a:ext cx="998066" cy="353098"/>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社会稳定</a:t>
            </a:r>
          </a:p>
        </p:txBody>
      </p:sp>
      <p:sp>
        <p:nvSpPr>
          <p:cNvPr id="102" name="矩形 101"/>
          <p:cNvSpPr/>
          <p:nvPr/>
        </p:nvSpPr>
        <p:spPr>
          <a:xfrm>
            <a:off x="410146" y="6203174"/>
            <a:ext cx="998066" cy="353098"/>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经济发展</a:t>
            </a:r>
            <a:endParaRPr lang="zh-CN" altLang="en-US" sz="1600" dirty="0">
              <a:latin typeface="微软雅黑" panose="020B0503020204020204" pitchFamily="34" charset="-122"/>
              <a:ea typeface="微软雅黑" panose="020B0503020204020204" pitchFamily="34" charset="-122"/>
            </a:endParaRPr>
          </a:p>
        </p:txBody>
      </p:sp>
      <p:sp>
        <p:nvSpPr>
          <p:cNvPr id="103" name="矩形 102"/>
          <p:cNvSpPr/>
          <p:nvPr/>
        </p:nvSpPr>
        <p:spPr>
          <a:xfrm>
            <a:off x="2034643" y="5787964"/>
            <a:ext cx="1373310" cy="768307"/>
          </a:xfrm>
          <a:prstGeom prst="rect">
            <a:avLst/>
          </a:prstGeom>
          <a:solidFill>
            <a:srgbClr val="ED7D3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推动香港民主政制发展</a:t>
            </a:r>
            <a:endParaRPr lang="zh-CN" altLang="en-US" sz="1600" dirty="0">
              <a:latin typeface="微软雅黑" panose="020B0503020204020204" pitchFamily="34" charset="-122"/>
              <a:ea typeface="微软雅黑" panose="020B0503020204020204" pitchFamily="34" charset="-122"/>
            </a:endParaRPr>
          </a:p>
        </p:txBody>
      </p:sp>
      <p:grpSp>
        <p:nvGrpSpPr>
          <p:cNvPr id="45" name="组合 44"/>
          <p:cNvGrpSpPr/>
          <p:nvPr/>
        </p:nvGrpSpPr>
        <p:grpSpPr>
          <a:xfrm>
            <a:off x="1408212" y="5949280"/>
            <a:ext cx="626431" cy="430443"/>
            <a:chOff x="1408212" y="5949280"/>
            <a:chExt cx="626431" cy="430443"/>
          </a:xfrm>
        </p:grpSpPr>
        <p:grpSp>
          <p:nvGrpSpPr>
            <p:cNvPr id="42" name="组合 41"/>
            <p:cNvGrpSpPr/>
            <p:nvPr/>
          </p:nvGrpSpPr>
          <p:grpSpPr>
            <a:xfrm>
              <a:off x="1408212" y="5949280"/>
              <a:ext cx="258316" cy="430443"/>
              <a:chOff x="1408212" y="5949280"/>
              <a:chExt cx="258316" cy="430443"/>
            </a:xfrm>
          </p:grpSpPr>
          <p:cxnSp>
            <p:nvCxnSpPr>
              <p:cNvPr id="37" name="直接连接符 36"/>
              <p:cNvCxnSpPr>
                <a:stCxn id="26" idx="3"/>
              </p:cNvCxnSpPr>
              <p:nvPr/>
            </p:nvCxnSpPr>
            <p:spPr>
              <a:xfrm flipV="1">
                <a:off x="1408212" y="5949280"/>
                <a:ext cx="258316" cy="1352"/>
              </a:xfrm>
              <a:prstGeom prst="line">
                <a:avLst/>
              </a:prstGeom>
              <a:ln w="19050">
                <a:solidFill>
                  <a:srgbClr val="2D3A4B"/>
                </a:solidFill>
                <a:prstDash val="sysDot"/>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1410449" y="6379723"/>
                <a:ext cx="254997" cy="0"/>
              </a:xfrm>
              <a:prstGeom prst="line">
                <a:avLst/>
              </a:prstGeom>
              <a:ln w="19050">
                <a:solidFill>
                  <a:srgbClr val="2D3A4B"/>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1665446" y="5949280"/>
                <a:ext cx="0" cy="430443"/>
              </a:xfrm>
              <a:prstGeom prst="line">
                <a:avLst/>
              </a:prstGeom>
              <a:ln w="19050">
                <a:solidFill>
                  <a:srgbClr val="2D3A4B"/>
                </a:solidFill>
                <a:prstDash val="sysDot"/>
              </a:ln>
            </p:spPr>
            <p:style>
              <a:lnRef idx="1">
                <a:schemeClr val="accent1"/>
              </a:lnRef>
              <a:fillRef idx="0">
                <a:schemeClr val="accent1"/>
              </a:fillRef>
              <a:effectRef idx="0">
                <a:schemeClr val="accent1"/>
              </a:effectRef>
              <a:fontRef idx="minor">
                <a:schemeClr val="tx1"/>
              </a:fontRef>
            </p:style>
          </p:cxnSp>
        </p:grpSp>
        <p:cxnSp>
          <p:nvCxnSpPr>
            <p:cNvPr id="44" name="直接连接符 43"/>
            <p:cNvCxnSpPr>
              <a:endCxn id="103" idx="1"/>
            </p:cNvCxnSpPr>
            <p:nvPr/>
          </p:nvCxnSpPr>
          <p:spPr>
            <a:xfrm>
              <a:off x="1665446" y="6172117"/>
              <a:ext cx="369197" cy="1"/>
            </a:xfrm>
            <a:prstGeom prst="line">
              <a:avLst/>
            </a:prstGeom>
            <a:ln w="19050">
              <a:solidFill>
                <a:srgbClr val="ED7D3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8" name="图片 47"/>
          <p:cNvPicPr>
            <a:picLocks noChangeAspect="1"/>
          </p:cNvPicPr>
          <p:nvPr/>
        </p:nvPicPr>
        <p:blipFill rotWithShape="1">
          <a:blip r:embed="rId4" cstate="print">
            <a:extLst>
              <a:ext uri="{28A0092B-C50C-407E-A947-70E740481C1C}">
                <a14:useLocalDpi xmlns:a14="http://schemas.microsoft.com/office/drawing/2010/main" val="0"/>
              </a:ext>
            </a:extLst>
          </a:blip>
          <a:srcRect r="-3419"/>
          <a:stretch/>
        </p:blipFill>
        <p:spPr>
          <a:xfrm>
            <a:off x="4686136" y="2048723"/>
            <a:ext cx="1326024" cy="1476000"/>
          </a:xfrm>
          <a:prstGeom prst="rect">
            <a:avLst/>
          </a:prstGeom>
        </p:spPr>
      </p:pic>
      <p:grpSp>
        <p:nvGrpSpPr>
          <p:cNvPr id="57" name="组合 56"/>
          <p:cNvGrpSpPr/>
          <p:nvPr/>
        </p:nvGrpSpPr>
        <p:grpSpPr>
          <a:xfrm>
            <a:off x="5823109" y="2041523"/>
            <a:ext cx="3069371" cy="1483200"/>
            <a:chOff x="5823109" y="2041523"/>
            <a:chExt cx="3069371" cy="1483200"/>
          </a:xfrm>
        </p:grpSpPr>
        <p:grpSp>
          <p:nvGrpSpPr>
            <p:cNvPr id="56" name="组合 55"/>
            <p:cNvGrpSpPr/>
            <p:nvPr/>
          </p:nvGrpSpPr>
          <p:grpSpPr>
            <a:xfrm>
              <a:off x="5823109" y="2041523"/>
              <a:ext cx="3069371" cy="1483200"/>
              <a:chOff x="5823109" y="2041523"/>
              <a:chExt cx="3069371" cy="1483200"/>
            </a:xfrm>
          </p:grpSpPr>
          <p:pic>
            <p:nvPicPr>
              <p:cNvPr id="54" name="图片 53"/>
              <p:cNvPicPr>
                <a:picLocks noChangeAspect="1"/>
              </p:cNvPicPr>
              <p:nvPr/>
            </p:nvPicPr>
            <p:blipFill rotWithShape="1">
              <a:blip r:embed="rId5">
                <a:extLst>
                  <a:ext uri="{28A0092B-C50C-407E-A947-70E740481C1C}">
                    <a14:useLocalDpi xmlns:a14="http://schemas.microsoft.com/office/drawing/2010/main" val="0"/>
                  </a:ext>
                </a:extLst>
              </a:blip>
              <a:srcRect l="11511"/>
              <a:stretch/>
            </p:blipFill>
            <p:spPr>
              <a:xfrm>
                <a:off x="5823109" y="2041523"/>
                <a:ext cx="3069371" cy="1483200"/>
              </a:xfrm>
              <a:prstGeom prst="rect">
                <a:avLst/>
              </a:prstGeom>
            </p:spPr>
          </p:pic>
          <p:sp>
            <p:nvSpPr>
              <p:cNvPr id="55" name="文本框 54"/>
              <p:cNvSpPr txBox="1"/>
              <p:nvPr/>
            </p:nvSpPr>
            <p:spPr>
              <a:xfrm>
                <a:off x="5926707" y="2608668"/>
                <a:ext cx="2952328" cy="369332"/>
              </a:xfrm>
              <a:prstGeom prst="rect">
                <a:avLst/>
              </a:prstGeom>
              <a:noFill/>
            </p:spPr>
            <p:txBody>
              <a:bodyPr wrap="square" rtlCol="0">
                <a:spAutoFit/>
              </a:bodyPr>
              <a:lstStyle/>
              <a:p>
                <a:r>
                  <a:rPr lang="zh-CN" altLang="en-US" sz="1400" b="1" dirty="0" smtClean="0">
                    <a:solidFill>
                      <a:srgbClr val="2D3A4B"/>
                    </a:solidFill>
                    <a:latin typeface="微软雅黑" panose="020B0503020204020204" pitchFamily="34" charset="-122"/>
                    <a:ea typeface="微软雅黑" panose="020B0503020204020204" pitchFamily="34" charset="-122"/>
                  </a:rPr>
                  <a:t>附件一：</a:t>
                </a:r>
                <a:r>
                  <a:rPr lang="zh-CN" altLang="en-US" dirty="0" smtClean="0">
                    <a:solidFill>
                      <a:srgbClr val="2D3A4B"/>
                    </a:solidFill>
                    <a:latin typeface="微软雅黑" panose="020B0503020204020204" pitchFamily="34" charset="-122"/>
                    <a:ea typeface="微软雅黑" panose="020B0503020204020204" pitchFamily="34" charset="-122"/>
                  </a:rPr>
                  <a:t>行政长官产生办法</a:t>
                </a:r>
                <a:endParaRPr lang="zh-CN" altLang="en-US" dirty="0">
                  <a:solidFill>
                    <a:srgbClr val="2D3A4B"/>
                  </a:solidFill>
                  <a:latin typeface="微软雅黑" panose="020B0503020204020204" pitchFamily="34" charset="-122"/>
                  <a:ea typeface="微软雅黑" panose="020B0503020204020204" pitchFamily="34" charset="-122"/>
                </a:endParaRPr>
              </a:p>
            </p:txBody>
          </p:sp>
          <p:sp>
            <p:nvSpPr>
              <p:cNvPr id="107" name="文本框 106"/>
              <p:cNvSpPr txBox="1"/>
              <p:nvPr/>
            </p:nvSpPr>
            <p:spPr>
              <a:xfrm>
                <a:off x="5926707" y="3047676"/>
                <a:ext cx="2749749" cy="369332"/>
              </a:xfrm>
              <a:prstGeom prst="rect">
                <a:avLst/>
              </a:prstGeom>
              <a:noFill/>
            </p:spPr>
            <p:txBody>
              <a:bodyPr wrap="square" rtlCol="0">
                <a:spAutoFit/>
              </a:bodyPr>
              <a:lstStyle/>
              <a:p>
                <a:r>
                  <a:rPr lang="zh-CN" altLang="en-US" sz="1400" b="1" dirty="0" smtClean="0">
                    <a:solidFill>
                      <a:srgbClr val="2D3A4B"/>
                    </a:solidFill>
                    <a:latin typeface="微软雅黑" panose="020B0503020204020204" pitchFamily="34" charset="-122"/>
                    <a:ea typeface="微软雅黑" panose="020B0503020204020204" pitchFamily="34" charset="-122"/>
                  </a:rPr>
                  <a:t>附件二：</a:t>
                </a:r>
                <a:r>
                  <a:rPr lang="zh-CN" altLang="en-US" dirty="0">
                    <a:solidFill>
                      <a:srgbClr val="2D3A4B"/>
                    </a:solidFill>
                    <a:latin typeface="微软雅黑" panose="020B0503020204020204" pitchFamily="34" charset="-122"/>
                    <a:ea typeface="微软雅黑" panose="020B0503020204020204" pitchFamily="34" charset="-122"/>
                  </a:rPr>
                  <a:t>立法会</a:t>
                </a:r>
                <a:r>
                  <a:rPr lang="zh-CN" altLang="en-US" dirty="0" smtClean="0">
                    <a:solidFill>
                      <a:srgbClr val="2D3A4B"/>
                    </a:solidFill>
                    <a:latin typeface="微软雅黑" panose="020B0503020204020204" pitchFamily="34" charset="-122"/>
                    <a:ea typeface="微软雅黑" panose="020B0503020204020204" pitchFamily="34" charset="-122"/>
                  </a:rPr>
                  <a:t>产生办法</a:t>
                </a:r>
                <a:endParaRPr lang="zh-CN" altLang="en-US" dirty="0">
                  <a:solidFill>
                    <a:srgbClr val="2D3A4B"/>
                  </a:solidFill>
                  <a:latin typeface="微软雅黑" panose="020B0503020204020204" pitchFamily="34" charset="-122"/>
                  <a:ea typeface="微软雅黑" panose="020B0503020204020204" pitchFamily="34" charset="-122"/>
                </a:endParaRPr>
              </a:p>
            </p:txBody>
          </p:sp>
        </p:grpSp>
        <p:sp>
          <p:nvSpPr>
            <p:cNvPr id="108" name="文本框 107"/>
            <p:cNvSpPr txBox="1"/>
            <p:nvPr/>
          </p:nvSpPr>
          <p:spPr>
            <a:xfrm>
              <a:off x="5926707" y="2169660"/>
              <a:ext cx="2952328" cy="369332"/>
            </a:xfrm>
            <a:prstGeom prst="rect">
              <a:avLst/>
            </a:prstGeom>
            <a:noFill/>
          </p:spPr>
          <p:txBody>
            <a:bodyPr wrap="square" rtlCol="0">
              <a:spAutoFit/>
            </a:bodyPr>
            <a:lstStyle/>
            <a:p>
              <a:r>
                <a:rPr lang="zh-CN" altLang="en-US" dirty="0">
                  <a:solidFill>
                    <a:srgbClr val="EB4538"/>
                  </a:solidFill>
                  <a:latin typeface="微软雅黑" panose="020B0503020204020204" pitchFamily="34" charset="-122"/>
                  <a:ea typeface="微软雅黑" panose="020B0503020204020204" pitchFamily="34" charset="-122"/>
                </a:rPr>
                <a:t>规定</a:t>
              </a:r>
              <a:r>
                <a:rPr lang="zh-CN" altLang="en-US" dirty="0" smtClean="0">
                  <a:solidFill>
                    <a:srgbClr val="EB4538"/>
                  </a:solidFill>
                  <a:latin typeface="微软雅黑" panose="020B0503020204020204" pitchFamily="34" charset="-122"/>
                  <a:ea typeface="微软雅黑" panose="020B0503020204020204" pitchFamily="34" charset="-122"/>
                </a:rPr>
                <a:t>了</a:t>
              </a:r>
              <a:r>
                <a:rPr lang="en-US" altLang="zh-CN" dirty="0" smtClean="0">
                  <a:solidFill>
                    <a:srgbClr val="EB4538"/>
                  </a:solidFill>
                  <a:latin typeface="微软雅黑" panose="020B0503020204020204" pitchFamily="34" charset="-122"/>
                  <a:ea typeface="微软雅黑" panose="020B0503020204020204" pitchFamily="34" charset="-122"/>
                </a:rPr>
                <a:t>2007</a:t>
              </a:r>
              <a:r>
                <a:rPr lang="zh-CN" altLang="en-US" dirty="0" smtClean="0">
                  <a:solidFill>
                    <a:srgbClr val="EB4538"/>
                  </a:solidFill>
                  <a:latin typeface="微软雅黑" panose="020B0503020204020204" pitchFamily="34" charset="-122"/>
                  <a:ea typeface="微软雅黑" panose="020B0503020204020204" pitchFamily="34" charset="-122"/>
                </a:rPr>
                <a:t>年以前的</a:t>
              </a:r>
              <a:endParaRPr lang="zh-CN" altLang="en-US" dirty="0">
                <a:solidFill>
                  <a:srgbClr val="EB4538"/>
                </a:solidFill>
                <a:latin typeface="微软雅黑" panose="020B0503020204020204" pitchFamily="34" charset="-122"/>
                <a:ea typeface="微软雅黑" panose="020B0503020204020204" pitchFamily="34" charset="-122"/>
              </a:endParaRPr>
            </a:p>
          </p:txBody>
        </p:sp>
      </p:grpSp>
      <p:sp>
        <p:nvSpPr>
          <p:cNvPr id="58" name="圆角矩形标注 57"/>
          <p:cNvSpPr/>
          <p:nvPr/>
        </p:nvSpPr>
        <p:spPr>
          <a:xfrm>
            <a:off x="4686136" y="4358107"/>
            <a:ext cx="1266702" cy="395406"/>
          </a:xfrm>
          <a:prstGeom prst="wedgeRoundRectCallout">
            <a:avLst>
              <a:gd name="adj1" fmla="val -8454"/>
              <a:gd name="adj2" fmla="val 90355"/>
              <a:gd name="adj3" fmla="val 16667"/>
            </a:avLst>
          </a:prstGeom>
          <a:solidFill>
            <a:schemeClr val="bg1"/>
          </a:solidFill>
          <a:ln>
            <a:solidFill>
              <a:srgbClr val="2D3A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2D3A4B"/>
                </a:solidFill>
                <a:latin typeface="微软雅黑" panose="020B0503020204020204" pitchFamily="34" charset="-122"/>
                <a:ea typeface="微软雅黑" panose="020B0503020204020204" pitchFamily="34" charset="-122"/>
              </a:rPr>
              <a:t>“双普选”</a:t>
            </a:r>
            <a:endParaRPr lang="zh-CN" altLang="en-US" sz="2000" dirty="0">
              <a:solidFill>
                <a:srgbClr val="2D3A4B"/>
              </a:solidFill>
              <a:latin typeface="微软雅黑" panose="020B0503020204020204" pitchFamily="34" charset="-122"/>
              <a:ea typeface="微软雅黑" panose="020B0503020204020204" pitchFamily="34" charset="-122"/>
            </a:endParaRPr>
          </a:p>
        </p:txBody>
      </p:sp>
      <p:sp>
        <p:nvSpPr>
          <p:cNvPr id="228" name="圆角矩形标注 227"/>
          <p:cNvSpPr/>
          <p:nvPr/>
        </p:nvSpPr>
        <p:spPr>
          <a:xfrm>
            <a:off x="4686136" y="3725320"/>
            <a:ext cx="2406144" cy="520878"/>
          </a:xfrm>
          <a:prstGeom prst="wedgeRoundRectCallout">
            <a:avLst>
              <a:gd name="adj1" fmla="val 8571"/>
              <a:gd name="adj2" fmla="val 150964"/>
              <a:gd name="adj3" fmla="val 16667"/>
            </a:avLst>
          </a:prstGeom>
          <a:solidFill>
            <a:schemeClr val="bg1"/>
          </a:solidFill>
          <a:ln>
            <a:solidFill>
              <a:srgbClr val="2D3A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pc="-150" dirty="0" smtClean="0">
                <a:solidFill>
                  <a:srgbClr val="2D3A4B"/>
                </a:solidFill>
                <a:latin typeface="微软雅黑" panose="020B0503020204020204" pitchFamily="34" charset="-122"/>
                <a:ea typeface="微软雅黑" panose="020B0503020204020204" pitchFamily="34" charset="-122"/>
              </a:rPr>
              <a:t>拒绝中央的主导作用</a:t>
            </a:r>
            <a:endParaRPr lang="zh-CN" altLang="en-US" sz="2000" spc="-150" dirty="0">
              <a:solidFill>
                <a:srgbClr val="2D3A4B"/>
              </a:solidFill>
              <a:latin typeface="微软雅黑" panose="020B0503020204020204" pitchFamily="34" charset="-122"/>
              <a:ea typeface="微软雅黑" panose="020B0503020204020204" pitchFamily="34" charset="-122"/>
            </a:endParaRPr>
          </a:p>
        </p:txBody>
      </p:sp>
      <p:grpSp>
        <p:nvGrpSpPr>
          <p:cNvPr id="229" name="组合 228"/>
          <p:cNvGrpSpPr/>
          <p:nvPr/>
        </p:nvGrpSpPr>
        <p:grpSpPr>
          <a:xfrm flipH="1">
            <a:off x="4631637" y="4945944"/>
            <a:ext cx="834602" cy="1610201"/>
            <a:chOff x="4937780" y="5829399"/>
            <a:chExt cx="1247122" cy="2406078"/>
          </a:xfrm>
        </p:grpSpPr>
        <p:sp>
          <p:nvSpPr>
            <p:cNvPr id="230" name="Freeform 244"/>
            <p:cNvSpPr>
              <a:spLocks/>
            </p:cNvSpPr>
            <p:nvPr/>
          </p:nvSpPr>
          <p:spPr bwMode="auto">
            <a:xfrm>
              <a:off x="5015725" y="7286079"/>
              <a:ext cx="184002" cy="207002"/>
            </a:xfrm>
            <a:custGeom>
              <a:avLst/>
              <a:gdLst>
                <a:gd name="T0" fmla="*/ 47 w 81"/>
                <a:gd name="T1" fmla="*/ 17 h 91"/>
                <a:gd name="T2" fmla="*/ 49 w 81"/>
                <a:gd name="T3" fmla="*/ 24 h 91"/>
                <a:gd name="T4" fmla="*/ 37 w 81"/>
                <a:gd name="T5" fmla="*/ 48 h 91"/>
                <a:gd name="T6" fmla="*/ 16 w 81"/>
                <a:gd name="T7" fmla="*/ 44 h 91"/>
                <a:gd name="T8" fmla="*/ 32 w 81"/>
                <a:gd name="T9" fmla="*/ 86 h 91"/>
                <a:gd name="T10" fmla="*/ 77 w 81"/>
                <a:gd name="T11" fmla="*/ 62 h 91"/>
                <a:gd name="T12" fmla="*/ 81 w 81"/>
                <a:gd name="T13" fmla="*/ 20 h 91"/>
                <a:gd name="T14" fmla="*/ 78 w 81"/>
                <a:gd name="T15" fmla="*/ 0 h 91"/>
                <a:gd name="T16" fmla="*/ 47 w 81"/>
                <a:gd name="T17"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1">
                  <a:moveTo>
                    <a:pt x="47" y="17"/>
                  </a:moveTo>
                  <a:cubicBezTo>
                    <a:pt x="47" y="17"/>
                    <a:pt x="47" y="22"/>
                    <a:pt x="49" y="24"/>
                  </a:cubicBezTo>
                  <a:cubicBezTo>
                    <a:pt x="49" y="24"/>
                    <a:pt x="34" y="34"/>
                    <a:pt x="37" y="48"/>
                  </a:cubicBezTo>
                  <a:cubicBezTo>
                    <a:pt x="37" y="48"/>
                    <a:pt x="32" y="36"/>
                    <a:pt x="16" y="44"/>
                  </a:cubicBezTo>
                  <a:cubicBezTo>
                    <a:pt x="0" y="52"/>
                    <a:pt x="23" y="84"/>
                    <a:pt x="32" y="86"/>
                  </a:cubicBezTo>
                  <a:cubicBezTo>
                    <a:pt x="42" y="89"/>
                    <a:pt x="74" y="91"/>
                    <a:pt x="77" y="62"/>
                  </a:cubicBezTo>
                  <a:cubicBezTo>
                    <a:pt x="80" y="34"/>
                    <a:pt x="81" y="20"/>
                    <a:pt x="81" y="20"/>
                  </a:cubicBezTo>
                  <a:cubicBezTo>
                    <a:pt x="78" y="0"/>
                    <a:pt x="78" y="0"/>
                    <a:pt x="78" y="0"/>
                  </a:cubicBezTo>
                  <a:lnTo>
                    <a:pt x="47" y="17"/>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245"/>
            <p:cNvSpPr>
              <a:spLocks/>
            </p:cNvSpPr>
            <p:nvPr/>
          </p:nvSpPr>
          <p:spPr bwMode="auto">
            <a:xfrm>
              <a:off x="5097503" y="7366580"/>
              <a:ext cx="11500" cy="62612"/>
            </a:xfrm>
            <a:custGeom>
              <a:avLst/>
              <a:gdLst>
                <a:gd name="T0" fmla="*/ 1 w 5"/>
                <a:gd name="T1" fmla="*/ 13 h 28"/>
                <a:gd name="T2" fmla="*/ 3 w 5"/>
                <a:gd name="T3" fmla="*/ 0 h 28"/>
                <a:gd name="T4" fmla="*/ 3 w 5"/>
                <a:gd name="T5" fmla="*/ 28 h 28"/>
                <a:gd name="T6" fmla="*/ 1 w 5"/>
                <a:gd name="T7" fmla="*/ 13 h 28"/>
              </a:gdLst>
              <a:ahLst/>
              <a:cxnLst>
                <a:cxn ang="0">
                  <a:pos x="T0" y="T1"/>
                </a:cxn>
                <a:cxn ang="0">
                  <a:pos x="T2" y="T3"/>
                </a:cxn>
                <a:cxn ang="0">
                  <a:pos x="T4" y="T5"/>
                </a:cxn>
                <a:cxn ang="0">
                  <a:pos x="T6" y="T7"/>
                </a:cxn>
              </a:cxnLst>
              <a:rect l="0" t="0" r="r" b="b"/>
              <a:pathLst>
                <a:path w="5" h="28">
                  <a:moveTo>
                    <a:pt x="1" y="13"/>
                  </a:moveTo>
                  <a:cubicBezTo>
                    <a:pt x="0" y="8"/>
                    <a:pt x="1" y="4"/>
                    <a:pt x="3" y="0"/>
                  </a:cubicBezTo>
                  <a:cubicBezTo>
                    <a:pt x="5" y="13"/>
                    <a:pt x="3" y="28"/>
                    <a:pt x="3" y="28"/>
                  </a:cubicBezTo>
                  <a:cubicBezTo>
                    <a:pt x="1" y="24"/>
                    <a:pt x="1" y="13"/>
                    <a:pt x="1" y="13"/>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246"/>
            <p:cNvSpPr>
              <a:spLocks/>
            </p:cNvSpPr>
            <p:nvPr/>
          </p:nvSpPr>
          <p:spPr bwMode="auto">
            <a:xfrm>
              <a:off x="5984289" y="6958965"/>
              <a:ext cx="116279" cy="94556"/>
            </a:xfrm>
            <a:custGeom>
              <a:avLst/>
              <a:gdLst>
                <a:gd name="T0" fmla="*/ 26 w 51"/>
                <a:gd name="T1" fmla="*/ 42 h 42"/>
                <a:gd name="T2" fmla="*/ 36 w 51"/>
                <a:gd name="T3" fmla="*/ 16 h 42"/>
                <a:gd name="T4" fmla="*/ 0 w 51"/>
                <a:gd name="T5" fmla="*/ 26 h 42"/>
                <a:gd name="T6" fmla="*/ 26 w 51"/>
                <a:gd name="T7" fmla="*/ 42 h 42"/>
              </a:gdLst>
              <a:ahLst/>
              <a:cxnLst>
                <a:cxn ang="0">
                  <a:pos x="T0" y="T1"/>
                </a:cxn>
                <a:cxn ang="0">
                  <a:pos x="T2" y="T3"/>
                </a:cxn>
                <a:cxn ang="0">
                  <a:pos x="T4" y="T5"/>
                </a:cxn>
                <a:cxn ang="0">
                  <a:pos x="T6" y="T7"/>
                </a:cxn>
              </a:cxnLst>
              <a:rect l="0" t="0" r="r" b="b"/>
              <a:pathLst>
                <a:path w="51" h="42">
                  <a:moveTo>
                    <a:pt x="26" y="42"/>
                  </a:moveTo>
                  <a:cubicBezTo>
                    <a:pt x="26" y="42"/>
                    <a:pt x="51" y="32"/>
                    <a:pt x="36" y="16"/>
                  </a:cubicBezTo>
                  <a:cubicBezTo>
                    <a:pt x="21" y="0"/>
                    <a:pt x="0" y="26"/>
                    <a:pt x="0" y="26"/>
                  </a:cubicBezTo>
                  <a:lnTo>
                    <a:pt x="26" y="42"/>
                  </a:ln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247"/>
            <p:cNvSpPr>
              <a:spLocks/>
            </p:cNvSpPr>
            <p:nvPr/>
          </p:nvSpPr>
          <p:spPr bwMode="auto">
            <a:xfrm>
              <a:off x="6077568" y="7134022"/>
              <a:ext cx="95834" cy="72834"/>
            </a:xfrm>
            <a:custGeom>
              <a:avLst/>
              <a:gdLst>
                <a:gd name="T0" fmla="*/ 0 w 42"/>
                <a:gd name="T1" fmla="*/ 9 h 32"/>
                <a:gd name="T2" fmla="*/ 36 w 42"/>
                <a:gd name="T3" fmla="*/ 12 h 32"/>
                <a:gd name="T4" fmla="*/ 8 w 42"/>
                <a:gd name="T5" fmla="*/ 32 h 32"/>
                <a:gd name="T6" fmla="*/ 0 w 42"/>
                <a:gd name="T7" fmla="*/ 9 h 32"/>
              </a:gdLst>
              <a:ahLst/>
              <a:cxnLst>
                <a:cxn ang="0">
                  <a:pos x="T0" y="T1"/>
                </a:cxn>
                <a:cxn ang="0">
                  <a:pos x="T2" y="T3"/>
                </a:cxn>
                <a:cxn ang="0">
                  <a:pos x="T4" y="T5"/>
                </a:cxn>
                <a:cxn ang="0">
                  <a:pos x="T6" y="T7"/>
                </a:cxn>
              </a:cxnLst>
              <a:rect l="0" t="0" r="r" b="b"/>
              <a:pathLst>
                <a:path w="42" h="32">
                  <a:moveTo>
                    <a:pt x="0" y="9"/>
                  </a:moveTo>
                  <a:cubicBezTo>
                    <a:pt x="0" y="9"/>
                    <a:pt x="30" y="0"/>
                    <a:pt x="36" y="12"/>
                  </a:cubicBezTo>
                  <a:cubicBezTo>
                    <a:pt x="42" y="24"/>
                    <a:pt x="8" y="32"/>
                    <a:pt x="8" y="32"/>
                  </a:cubicBezTo>
                  <a:lnTo>
                    <a:pt x="0" y="9"/>
                  </a:ln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248"/>
            <p:cNvSpPr>
              <a:spLocks/>
            </p:cNvSpPr>
            <p:nvPr/>
          </p:nvSpPr>
          <p:spPr bwMode="auto">
            <a:xfrm>
              <a:off x="5868010" y="6985799"/>
              <a:ext cx="316892" cy="279836"/>
            </a:xfrm>
            <a:custGeom>
              <a:avLst/>
              <a:gdLst>
                <a:gd name="T0" fmla="*/ 0 w 139"/>
                <a:gd name="T1" fmla="*/ 29 h 123"/>
                <a:gd name="T2" fmla="*/ 29 w 139"/>
                <a:gd name="T3" fmla="*/ 0 h 123"/>
                <a:gd name="T4" fmla="*/ 89 w 139"/>
                <a:gd name="T5" fmla="*/ 33 h 123"/>
                <a:gd name="T6" fmla="*/ 94 w 139"/>
                <a:gd name="T7" fmla="*/ 72 h 123"/>
                <a:gd name="T8" fmla="*/ 116 w 139"/>
                <a:gd name="T9" fmla="*/ 94 h 123"/>
                <a:gd name="T10" fmla="*/ 138 w 139"/>
                <a:gd name="T11" fmla="*/ 102 h 123"/>
                <a:gd name="T12" fmla="*/ 94 w 139"/>
                <a:gd name="T13" fmla="*/ 118 h 123"/>
                <a:gd name="T14" fmla="*/ 51 w 139"/>
                <a:gd name="T15" fmla="*/ 93 h 123"/>
                <a:gd name="T16" fmla="*/ 42 w 139"/>
                <a:gd name="T17" fmla="*/ 74 h 123"/>
                <a:gd name="T18" fmla="*/ 25 w 139"/>
                <a:gd name="T19" fmla="*/ 64 h 123"/>
                <a:gd name="T20" fmla="*/ 0 w 139"/>
                <a:gd name="T21"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23">
                  <a:moveTo>
                    <a:pt x="0" y="29"/>
                  </a:moveTo>
                  <a:cubicBezTo>
                    <a:pt x="0" y="29"/>
                    <a:pt x="7" y="0"/>
                    <a:pt x="29" y="0"/>
                  </a:cubicBezTo>
                  <a:cubicBezTo>
                    <a:pt x="51" y="0"/>
                    <a:pt x="82" y="22"/>
                    <a:pt x="89" y="33"/>
                  </a:cubicBezTo>
                  <a:cubicBezTo>
                    <a:pt x="96" y="45"/>
                    <a:pt x="94" y="62"/>
                    <a:pt x="94" y="72"/>
                  </a:cubicBezTo>
                  <a:cubicBezTo>
                    <a:pt x="95" y="82"/>
                    <a:pt x="102" y="94"/>
                    <a:pt x="116" y="94"/>
                  </a:cubicBezTo>
                  <a:cubicBezTo>
                    <a:pt x="130" y="94"/>
                    <a:pt x="138" y="96"/>
                    <a:pt x="138" y="102"/>
                  </a:cubicBezTo>
                  <a:cubicBezTo>
                    <a:pt x="139" y="108"/>
                    <a:pt x="117" y="123"/>
                    <a:pt x="94" y="118"/>
                  </a:cubicBezTo>
                  <a:cubicBezTo>
                    <a:pt x="73" y="113"/>
                    <a:pt x="57" y="101"/>
                    <a:pt x="51" y="93"/>
                  </a:cubicBezTo>
                  <a:cubicBezTo>
                    <a:pt x="45" y="86"/>
                    <a:pt x="45" y="76"/>
                    <a:pt x="42" y="74"/>
                  </a:cubicBezTo>
                  <a:cubicBezTo>
                    <a:pt x="25" y="64"/>
                    <a:pt x="25" y="64"/>
                    <a:pt x="25" y="64"/>
                  </a:cubicBezTo>
                  <a:lnTo>
                    <a:pt x="0" y="29"/>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Rectangle 249"/>
            <p:cNvSpPr>
              <a:spLocks noChangeArrowheads="1"/>
            </p:cNvSpPr>
            <p:nvPr/>
          </p:nvSpPr>
          <p:spPr bwMode="auto">
            <a:xfrm>
              <a:off x="5261060" y="6677851"/>
              <a:ext cx="306669" cy="595450"/>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250"/>
            <p:cNvSpPr>
              <a:spLocks/>
            </p:cNvSpPr>
            <p:nvPr/>
          </p:nvSpPr>
          <p:spPr bwMode="auto">
            <a:xfrm>
              <a:off x="5088559" y="7381913"/>
              <a:ext cx="638895" cy="769229"/>
            </a:xfrm>
            <a:custGeom>
              <a:avLst/>
              <a:gdLst>
                <a:gd name="T0" fmla="*/ 0 w 500"/>
                <a:gd name="T1" fmla="*/ 602 h 602"/>
                <a:gd name="T2" fmla="*/ 149 w 500"/>
                <a:gd name="T3" fmla="*/ 602 h 602"/>
                <a:gd name="T4" fmla="*/ 260 w 500"/>
                <a:gd name="T5" fmla="*/ 194 h 602"/>
                <a:gd name="T6" fmla="*/ 350 w 500"/>
                <a:gd name="T7" fmla="*/ 602 h 602"/>
                <a:gd name="T8" fmla="*/ 500 w 500"/>
                <a:gd name="T9" fmla="*/ 602 h 602"/>
                <a:gd name="T10" fmla="*/ 439 w 500"/>
                <a:gd name="T11" fmla="*/ 0 h 602"/>
                <a:gd name="T12" fmla="*/ 80 w 500"/>
                <a:gd name="T13" fmla="*/ 0 h 602"/>
                <a:gd name="T14" fmla="*/ 0 w 500"/>
                <a:gd name="T15" fmla="*/ 602 h 6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0" h="602">
                  <a:moveTo>
                    <a:pt x="0" y="602"/>
                  </a:moveTo>
                  <a:lnTo>
                    <a:pt x="149" y="602"/>
                  </a:lnTo>
                  <a:lnTo>
                    <a:pt x="260" y="194"/>
                  </a:lnTo>
                  <a:lnTo>
                    <a:pt x="350" y="602"/>
                  </a:lnTo>
                  <a:lnTo>
                    <a:pt x="500" y="602"/>
                  </a:lnTo>
                  <a:lnTo>
                    <a:pt x="439" y="0"/>
                  </a:lnTo>
                  <a:lnTo>
                    <a:pt x="80" y="0"/>
                  </a:lnTo>
                  <a:lnTo>
                    <a:pt x="0" y="602"/>
                  </a:lnTo>
                  <a:close/>
                </a:path>
              </a:pathLst>
            </a:custGeom>
            <a:solidFill>
              <a:srgbClr val="302F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251"/>
            <p:cNvSpPr>
              <a:spLocks/>
            </p:cNvSpPr>
            <p:nvPr/>
          </p:nvSpPr>
          <p:spPr bwMode="auto">
            <a:xfrm>
              <a:off x="5506396" y="8039975"/>
              <a:ext cx="350114" cy="195502"/>
            </a:xfrm>
            <a:custGeom>
              <a:avLst/>
              <a:gdLst>
                <a:gd name="T0" fmla="*/ 32 w 154"/>
                <a:gd name="T1" fmla="*/ 18 h 86"/>
                <a:gd name="T2" fmla="*/ 35 w 154"/>
                <a:gd name="T3" fmla="*/ 66 h 86"/>
                <a:gd name="T4" fmla="*/ 132 w 154"/>
                <a:gd name="T5" fmla="*/ 44 h 86"/>
                <a:gd name="T6" fmla="*/ 73 w 154"/>
                <a:gd name="T7" fmla="*/ 0 h 86"/>
                <a:gd name="T8" fmla="*/ 32 w 154"/>
                <a:gd name="T9" fmla="*/ 18 h 86"/>
              </a:gdLst>
              <a:ahLst/>
              <a:cxnLst>
                <a:cxn ang="0">
                  <a:pos x="T0" y="T1"/>
                </a:cxn>
                <a:cxn ang="0">
                  <a:pos x="T2" y="T3"/>
                </a:cxn>
                <a:cxn ang="0">
                  <a:pos x="T4" y="T5"/>
                </a:cxn>
                <a:cxn ang="0">
                  <a:pos x="T6" y="T7"/>
                </a:cxn>
                <a:cxn ang="0">
                  <a:pos x="T8" y="T9"/>
                </a:cxn>
              </a:cxnLst>
              <a:rect l="0" t="0" r="r" b="b"/>
              <a:pathLst>
                <a:path w="154" h="86">
                  <a:moveTo>
                    <a:pt x="32" y="18"/>
                  </a:moveTo>
                  <a:cubicBezTo>
                    <a:pt x="11" y="39"/>
                    <a:pt x="0" y="62"/>
                    <a:pt x="35" y="66"/>
                  </a:cubicBezTo>
                  <a:cubicBezTo>
                    <a:pt x="66" y="70"/>
                    <a:pt x="154" y="86"/>
                    <a:pt x="132" y="44"/>
                  </a:cubicBezTo>
                  <a:cubicBezTo>
                    <a:pt x="111" y="3"/>
                    <a:pt x="87" y="0"/>
                    <a:pt x="73" y="0"/>
                  </a:cubicBezTo>
                  <a:cubicBezTo>
                    <a:pt x="60" y="0"/>
                    <a:pt x="43" y="7"/>
                    <a:pt x="32" y="18"/>
                  </a:cubicBezTo>
                  <a:close/>
                </a:path>
              </a:pathLst>
            </a:custGeom>
            <a:solidFill>
              <a:srgbClr val="7F57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252"/>
            <p:cNvSpPr>
              <a:spLocks/>
            </p:cNvSpPr>
            <p:nvPr/>
          </p:nvSpPr>
          <p:spPr bwMode="auto">
            <a:xfrm>
              <a:off x="4955669" y="8039975"/>
              <a:ext cx="351392" cy="195502"/>
            </a:xfrm>
            <a:custGeom>
              <a:avLst/>
              <a:gdLst>
                <a:gd name="T0" fmla="*/ 123 w 154"/>
                <a:gd name="T1" fmla="*/ 18 h 86"/>
                <a:gd name="T2" fmla="*/ 120 w 154"/>
                <a:gd name="T3" fmla="*/ 66 h 86"/>
                <a:gd name="T4" fmla="*/ 22 w 154"/>
                <a:gd name="T5" fmla="*/ 44 h 86"/>
                <a:gd name="T6" fmla="*/ 81 w 154"/>
                <a:gd name="T7" fmla="*/ 0 h 86"/>
                <a:gd name="T8" fmla="*/ 123 w 154"/>
                <a:gd name="T9" fmla="*/ 18 h 86"/>
              </a:gdLst>
              <a:ahLst/>
              <a:cxnLst>
                <a:cxn ang="0">
                  <a:pos x="T0" y="T1"/>
                </a:cxn>
                <a:cxn ang="0">
                  <a:pos x="T2" y="T3"/>
                </a:cxn>
                <a:cxn ang="0">
                  <a:pos x="T4" y="T5"/>
                </a:cxn>
                <a:cxn ang="0">
                  <a:pos x="T6" y="T7"/>
                </a:cxn>
                <a:cxn ang="0">
                  <a:pos x="T8" y="T9"/>
                </a:cxn>
              </a:cxnLst>
              <a:rect l="0" t="0" r="r" b="b"/>
              <a:pathLst>
                <a:path w="154" h="86">
                  <a:moveTo>
                    <a:pt x="123" y="18"/>
                  </a:moveTo>
                  <a:cubicBezTo>
                    <a:pt x="143" y="39"/>
                    <a:pt x="154" y="62"/>
                    <a:pt x="120" y="66"/>
                  </a:cubicBezTo>
                  <a:cubicBezTo>
                    <a:pt x="88" y="70"/>
                    <a:pt x="0" y="86"/>
                    <a:pt x="22" y="44"/>
                  </a:cubicBezTo>
                  <a:cubicBezTo>
                    <a:pt x="43" y="3"/>
                    <a:pt x="67" y="0"/>
                    <a:pt x="81" y="0"/>
                  </a:cubicBezTo>
                  <a:cubicBezTo>
                    <a:pt x="95" y="0"/>
                    <a:pt x="112" y="7"/>
                    <a:pt x="123" y="18"/>
                  </a:cubicBezTo>
                  <a:close/>
                </a:path>
              </a:pathLst>
            </a:custGeom>
            <a:solidFill>
              <a:srgbClr val="7F57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253"/>
            <p:cNvSpPr>
              <a:spLocks/>
            </p:cNvSpPr>
            <p:nvPr/>
          </p:nvSpPr>
          <p:spPr bwMode="auto">
            <a:xfrm>
              <a:off x="5391395" y="6700852"/>
              <a:ext cx="53667" cy="63889"/>
            </a:xfrm>
            <a:custGeom>
              <a:avLst/>
              <a:gdLst>
                <a:gd name="T0" fmla="*/ 18 w 24"/>
                <a:gd name="T1" fmla="*/ 28 h 28"/>
                <a:gd name="T2" fmla="*/ 5 w 24"/>
                <a:gd name="T3" fmla="*/ 28 h 28"/>
                <a:gd name="T4" fmla="*/ 0 w 24"/>
                <a:gd name="T5" fmla="*/ 23 h 28"/>
                <a:gd name="T6" fmla="*/ 0 w 24"/>
                <a:gd name="T7" fmla="*/ 6 h 28"/>
                <a:gd name="T8" fmla="*/ 5 w 24"/>
                <a:gd name="T9" fmla="*/ 0 h 28"/>
                <a:gd name="T10" fmla="*/ 18 w 24"/>
                <a:gd name="T11" fmla="*/ 0 h 28"/>
                <a:gd name="T12" fmla="*/ 24 w 24"/>
                <a:gd name="T13" fmla="*/ 6 h 28"/>
                <a:gd name="T14" fmla="*/ 24 w 24"/>
                <a:gd name="T15" fmla="*/ 23 h 28"/>
                <a:gd name="T16" fmla="*/ 18 w 24"/>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8">
                  <a:moveTo>
                    <a:pt x="18" y="28"/>
                  </a:moveTo>
                  <a:cubicBezTo>
                    <a:pt x="5" y="28"/>
                    <a:pt x="5" y="28"/>
                    <a:pt x="5" y="28"/>
                  </a:cubicBezTo>
                  <a:cubicBezTo>
                    <a:pt x="2" y="28"/>
                    <a:pt x="0" y="26"/>
                    <a:pt x="0" y="23"/>
                  </a:cubicBezTo>
                  <a:cubicBezTo>
                    <a:pt x="0" y="6"/>
                    <a:pt x="0" y="6"/>
                    <a:pt x="0" y="6"/>
                  </a:cubicBezTo>
                  <a:cubicBezTo>
                    <a:pt x="0" y="3"/>
                    <a:pt x="2" y="0"/>
                    <a:pt x="5" y="0"/>
                  </a:cubicBezTo>
                  <a:cubicBezTo>
                    <a:pt x="18" y="0"/>
                    <a:pt x="18" y="0"/>
                    <a:pt x="18" y="0"/>
                  </a:cubicBezTo>
                  <a:cubicBezTo>
                    <a:pt x="21" y="0"/>
                    <a:pt x="24" y="3"/>
                    <a:pt x="24" y="6"/>
                  </a:cubicBezTo>
                  <a:cubicBezTo>
                    <a:pt x="24" y="23"/>
                    <a:pt x="24" y="23"/>
                    <a:pt x="24" y="23"/>
                  </a:cubicBezTo>
                  <a:cubicBezTo>
                    <a:pt x="24" y="26"/>
                    <a:pt x="21" y="28"/>
                    <a:pt x="18" y="28"/>
                  </a:cubicBezTo>
                  <a:close/>
                </a:path>
              </a:pathLst>
            </a:custGeom>
            <a:solidFill>
              <a:srgbClr val="C650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254"/>
            <p:cNvSpPr>
              <a:spLocks/>
            </p:cNvSpPr>
            <p:nvPr/>
          </p:nvSpPr>
          <p:spPr bwMode="auto">
            <a:xfrm>
              <a:off x="5342839" y="6758352"/>
              <a:ext cx="150779" cy="443393"/>
            </a:xfrm>
            <a:custGeom>
              <a:avLst/>
              <a:gdLst>
                <a:gd name="T0" fmla="*/ 46 w 118"/>
                <a:gd name="T1" fmla="*/ 0 h 347"/>
                <a:gd name="T2" fmla="*/ 0 w 118"/>
                <a:gd name="T3" fmla="*/ 305 h 347"/>
                <a:gd name="T4" fmla="*/ 61 w 118"/>
                <a:gd name="T5" fmla="*/ 347 h 347"/>
                <a:gd name="T6" fmla="*/ 118 w 118"/>
                <a:gd name="T7" fmla="*/ 303 h 347"/>
                <a:gd name="T8" fmla="*/ 70 w 118"/>
                <a:gd name="T9" fmla="*/ 0 h 347"/>
                <a:gd name="T10" fmla="*/ 46 w 118"/>
                <a:gd name="T11" fmla="*/ 0 h 347"/>
              </a:gdLst>
              <a:ahLst/>
              <a:cxnLst>
                <a:cxn ang="0">
                  <a:pos x="T0" y="T1"/>
                </a:cxn>
                <a:cxn ang="0">
                  <a:pos x="T2" y="T3"/>
                </a:cxn>
                <a:cxn ang="0">
                  <a:pos x="T4" y="T5"/>
                </a:cxn>
                <a:cxn ang="0">
                  <a:pos x="T6" y="T7"/>
                </a:cxn>
                <a:cxn ang="0">
                  <a:pos x="T8" y="T9"/>
                </a:cxn>
                <a:cxn ang="0">
                  <a:pos x="T10" y="T11"/>
                </a:cxn>
              </a:cxnLst>
              <a:rect l="0" t="0" r="r" b="b"/>
              <a:pathLst>
                <a:path w="118" h="347">
                  <a:moveTo>
                    <a:pt x="46" y="0"/>
                  </a:moveTo>
                  <a:lnTo>
                    <a:pt x="0" y="305"/>
                  </a:lnTo>
                  <a:lnTo>
                    <a:pt x="61" y="347"/>
                  </a:lnTo>
                  <a:lnTo>
                    <a:pt x="118" y="303"/>
                  </a:lnTo>
                  <a:lnTo>
                    <a:pt x="70" y="0"/>
                  </a:lnTo>
                  <a:lnTo>
                    <a:pt x="46" y="0"/>
                  </a:lnTo>
                  <a:close/>
                </a:path>
              </a:pathLst>
            </a:custGeom>
            <a:solidFill>
              <a:srgbClr val="C650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255"/>
            <p:cNvSpPr>
              <a:spLocks/>
            </p:cNvSpPr>
            <p:nvPr/>
          </p:nvSpPr>
          <p:spPr bwMode="auto">
            <a:xfrm>
              <a:off x="5270005" y="6686796"/>
              <a:ext cx="286225" cy="130334"/>
            </a:xfrm>
            <a:custGeom>
              <a:avLst/>
              <a:gdLst>
                <a:gd name="T0" fmla="*/ 0 w 224"/>
                <a:gd name="T1" fmla="*/ 0 h 102"/>
                <a:gd name="T2" fmla="*/ 13 w 224"/>
                <a:gd name="T3" fmla="*/ 102 h 102"/>
                <a:gd name="T4" fmla="*/ 116 w 224"/>
                <a:gd name="T5" fmla="*/ 36 h 102"/>
                <a:gd name="T6" fmla="*/ 219 w 224"/>
                <a:gd name="T7" fmla="*/ 102 h 102"/>
                <a:gd name="T8" fmla="*/ 224 w 224"/>
                <a:gd name="T9" fmla="*/ 0 h 102"/>
                <a:gd name="T10" fmla="*/ 0 w 224"/>
                <a:gd name="T11" fmla="*/ 0 h 102"/>
              </a:gdLst>
              <a:ahLst/>
              <a:cxnLst>
                <a:cxn ang="0">
                  <a:pos x="T0" y="T1"/>
                </a:cxn>
                <a:cxn ang="0">
                  <a:pos x="T2" y="T3"/>
                </a:cxn>
                <a:cxn ang="0">
                  <a:pos x="T4" y="T5"/>
                </a:cxn>
                <a:cxn ang="0">
                  <a:pos x="T6" y="T7"/>
                </a:cxn>
                <a:cxn ang="0">
                  <a:pos x="T8" y="T9"/>
                </a:cxn>
                <a:cxn ang="0">
                  <a:pos x="T10" y="T11"/>
                </a:cxn>
              </a:cxnLst>
              <a:rect l="0" t="0" r="r" b="b"/>
              <a:pathLst>
                <a:path w="224" h="102">
                  <a:moveTo>
                    <a:pt x="0" y="0"/>
                  </a:moveTo>
                  <a:lnTo>
                    <a:pt x="13" y="102"/>
                  </a:lnTo>
                  <a:lnTo>
                    <a:pt x="116" y="36"/>
                  </a:lnTo>
                  <a:lnTo>
                    <a:pt x="219" y="102"/>
                  </a:lnTo>
                  <a:lnTo>
                    <a:pt x="224" y="0"/>
                  </a:lnTo>
                  <a:lnTo>
                    <a:pt x="0" y="0"/>
                  </a:lnTo>
                  <a:close/>
                </a:path>
              </a:pathLst>
            </a:custGeom>
            <a:solidFill>
              <a:srgbClr val="E2DC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256"/>
            <p:cNvSpPr>
              <a:spLocks/>
            </p:cNvSpPr>
            <p:nvPr/>
          </p:nvSpPr>
          <p:spPr bwMode="auto">
            <a:xfrm>
              <a:off x="5024669" y="6686796"/>
              <a:ext cx="939175" cy="744951"/>
            </a:xfrm>
            <a:custGeom>
              <a:avLst/>
              <a:gdLst>
                <a:gd name="T0" fmla="*/ 32 w 413"/>
                <a:gd name="T1" fmla="*/ 83 h 327"/>
                <a:gd name="T2" fmla="*/ 99 w 413"/>
                <a:gd name="T3" fmla="*/ 0 h 327"/>
                <a:gd name="T4" fmla="*/ 103 w 413"/>
                <a:gd name="T5" fmla="*/ 0 h 327"/>
                <a:gd name="T6" fmla="*/ 172 w 413"/>
                <a:gd name="T7" fmla="*/ 137 h 327"/>
                <a:gd name="T8" fmla="*/ 238 w 413"/>
                <a:gd name="T9" fmla="*/ 4 h 327"/>
                <a:gd name="T10" fmla="*/ 297 w 413"/>
                <a:gd name="T11" fmla="*/ 71 h 327"/>
                <a:gd name="T12" fmla="*/ 320 w 413"/>
                <a:gd name="T13" fmla="*/ 194 h 327"/>
                <a:gd name="T14" fmla="*/ 371 w 413"/>
                <a:gd name="T15" fmla="*/ 160 h 327"/>
                <a:gd name="T16" fmla="*/ 413 w 413"/>
                <a:gd name="T17" fmla="*/ 205 h 327"/>
                <a:gd name="T18" fmla="*/ 303 w 413"/>
                <a:gd name="T19" fmla="*/ 281 h 327"/>
                <a:gd name="T20" fmla="*/ 274 w 413"/>
                <a:gd name="T21" fmla="*/ 260 h 327"/>
                <a:gd name="T22" fmla="*/ 275 w 413"/>
                <a:gd name="T23" fmla="*/ 305 h 327"/>
                <a:gd name="T24" fmla="*/ 72 w 413"/>
                <a:gd name="T25" fmla="*/ 305 h 327"/>
                <a:gd name="T26" fmla="*/ 72 w 413"/>
                <a:gd name="T27" fmla="*/ 276 h 327"/>
                <a:gd name="T28" fmla="*/ 42 w 413"/>
                <a:gd name="T29" fmla="*/ 284 h 327"/>
                <a:gd name="T30" fmla="*/ 1 w 413"/>
                <a:gd name="T31" fmla="*/ 171 h 327"/>
                <a:gd name="T32" fmla="*/ 32 w 413"/>
                <a:gd name="T33" fmla="*/ 8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3" h="327">
                  <a:moveTo>
                    <a:pt x="32" y="83"/>
                  </a:moveTo>
                  <a:cubicBezTo>
                    <a:pt x="53" y="43"/>
                    <a:pt x="70" y="0"/>
                    <a:pt x="99" y="0"/>
                  </a:cubicBezTo>
                  <a:cubicBezTo>
                    <a:pt x="103" y="0"/>
                    <a:pt x="103" y="0"/>
                    <a:pt x="103" y="0"/>
                  </a:cubicBezTo>
                  <a:cubicBezTo>
                    <a:pt x="116" y="33"/>
                    <a:pt x="143" y="99"/>
                    <a:pt x="172" y="137"/>
                  </a:cubicBezTo>
                  <a:cubicBezTo>
                    <a:pt x="172" y="137"/>
                    <a:pt x="223" y="73"/>
                    <a:pt x="238" y="4"/>
                  </a:cubicBezTo>
                  <a:cubicBezTo>
                    <a:pt x="250" y="5"/>
                    <a:pt x="285" y="12"/>
                    <a:pt x="297" y="71"/>
                  </a:cubicBezTo>
                  <a:cubicBezTo>
                    <a:pt x="313" y="143"/>
                    <a:pt x="320" y="194"/>
                    <a:pt x="320" y="194"/>
                  </a:cubicBezTo>
                  <a:cubicBezTo>
                    <a:pt x="320" y="194"/>
                    <a:pt x="347" y="157"/>
                    <a:pt x="371" y="160"/>
                  </a:cubicBezTo>
                  <a:cubicBezTo>
                    <a:pt x="413" y="205"/>
                    <a:pt x="413" y="205"/>
                    <a:pt x="413" y="205"/>
                  </a:cubicBezTo>
                  <a:cubicBezTo>
                    <a:pt x="413" y="205"/>
                    <a:pt x="335" y="280"/>
                    <a:pt x="303" y="281"/>
                  </a:cubicBezTo>
                  <a:cubicBezTo>
                    <a:pt x="286" y="281"/>
                    <a:pt x="274" y="260"/>
                    <a:pt x="274" y="260"/>
                  </a:cubicBezTo>
                  <a:cubicBezTo>
                    <a:pt x="274" y="260"/>
                    <a:pt x="275" y="297"/>
                    <a:pt x="275" y="305"/>
                  </a:cubicBezTo>
                  <a:cubicBezTo>
                    <a:pt x="275" y="305"/>
                    <a:pt x="157" y="327"/>
                    <a:pt x="72" y="305"/>
                  </a:cubicBezTo>
                  <a:cubicBezTo>
                    <a:pt x="72" y="276"/>
                    <a:pt x="72" y="276"/>
                    <a:pt x="72" y="276"/>
                  </a:cubicBezTo>
                  <a:cubicBezTo>
                    <a:pt x="42" y="284"/>
                    <a:pt x="42" y="284"/>
                    <a:pt x="42" y="284"/>
                  </a:cubicBezTo>
                  <a:cubicBezTo>
                    <a:pt x="42" y="284"/>
                    <a:pt x="2" y="210"/>
                    <a:pt x="1" y="171"/>
                  </a:cubicBezTo>
                  <a:cubicBezTo>
                    <a:pt x="0" y="152"/>
                    <a:pt x="13" y="119"/>
                    <a:pt x="32" y="83"/>
                  </a:cubicBezTo>
                  <a:close/>
                </a:path>
              </a:pathLst>
            </a:custGeom>
            <a:solidFill>
              <a:srgbClr val="3F3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257"/>
            <p:cNvSpPr>
              <a:spLocks/>
            </p:cNvSpPr>
            <p:nvPr/>
          </p:nvSpPr>
          <p:spPr bwMode="auto">
            <a:xfrm>
              <a:off x="5625230" y="6924465"/>
              <a:ext cx="47278" cy="384615"/>
            </a:xfrm>
            <a:custGeom>
              <a:avLst/>
              <a:gdLst>
                <a:gd name="T0" fmla="*/ 10 w 21"/>
                <a:gd name="T1" fmla="*/ 156 h 169"/>
                <a:gd name="T2" fmla="*/ 0 w 21"/>
                <a:gd name="T3" fmla="*/ 0 h 169"/>
                <a:gd name="T4" fmla="*/ 21 w 21"/>
                <a:gd name="T5" fmla="*/ 169 h 169"/>
                <a:gd name="T6" fmla="*/ 10 w 21"/>
                <a:gd name="T7" fmla="*/ 156 h 169"/>
              </a:gdLst>
              <a:ahLst/>
              <a:cxnLst>
                <a:cxn ang="0">
                  <a:pos x="T0" y="T1"/>
                </a:cxn>
                <a:cxn ang="0">
                  <a:pos x="T2" y="T3"/>
                </a:cxn>
                <a:cxn ang="0">
                  <a:pos x="T4" y="T5"/>
                </a:cxn>
                <a:cxn ang="0">
                  <a:pos x="T6" y="T7"/>
                </a:cxn>
              </a:cxnLst>
              <a:rect l="0" t="0" r="r" b="b"/>
              <a:pathLst>
                <a:path w="21" h="169">
                  <a:moveTo>
                    <a:pt x="10" y="156"/>
                  </a:moveTo>
                  <a:cubicBezTo>
                    <a:pt x="0" y="0"/>
                    <a:pt x="0" y="0"/>
                    <a:pt x="0" y="0"/>
                  </a:cubicBezTo>
                  <a:cubicBezTo>
                    <a:pt x="21" y="169"/>
                    <a:pt x="21" y="169"/>
                    <a:pt x="21" y="169"/>
                  </a:cubicBezTo>
                  <a:cubicBezTo>
                    <a:pt x="14" y="163"/>
                    <a:pt x="10" y="156"/>
                    <a:pt x="10" y="156"/>
                  </a:cubicBezTo>
                  <a:close/>
                </a:path>
              </a:pathLst>
            </a:custGeom>
            <a:solidFill>
              <a:srgbClr val="302F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258"/>
            <p:cNvSpPr>
              <a:spLocks/>
            </p:cNvSpPr>
            <p:nvPr/>
          </p:nvSpPr>
          <p:spPr bwMode="auto">
            <a:xfrm>
              <a:off x="5167782" y="6916798"/>
              <a:ext cx="20445" cy="403781"/>
            </a:xfrm>
            <a:custGeom>
              <a:avLst/>
              <a:gdLst>
                <a:gd name="T0" fmla="*/ 16 w 16"/>
                <a:gd name="T1" fmla="*/ 0 h 316"/>
                <a:gd name="T2" fmla="*/ 16 w 16"/>
                <a:gd name="T3" fmla="*/ 312 h 316"/>
                <a:gd name="T4" fmla="*/ 0 w 16"/>
                <a:gd name="T5" fmla="*/ 316 h 316"/>
                <a:gd name="T6" fmla="*/ 16 w 16"/>
                <a:gd name="T7" fmla="*/ 0 h 316"/>
              </a:gdLst>
              <a:ahLst/>
              <a:cxnLst>
                <a:cxn ang="0">
                  <a:pos x="T0" y="T1"/>
                </a:cxn>
                <a:cxn ang="0">
                  <a:pos x="T2" y="T3"/>
                </a:cxn>
                <a:cxn ang="0">
                  <a:pos x="T4" y="T5"/>
                </a:cxn>
                <a:cxn ang="0">
                  <a:pos x="T6" y="T7"/>
                </a:cxn>
              </a:cxnLst>
              <a:rect l="0" t="0" r="r" b="b"/>
              <a:pathLst>
                <a:path w="16" h="316">
                  <a:moveTo>
                    <a:pt x="16" y="0"/>
                  </a:moveTo>
                  <a:lnTo>
                    <a:pt x="16" y="312"/>
                  </a:lnTo>
                  <a:lnTo>
                    <a:pt x="0" y="316"/>
                  </a:lnTo>
                  <a:lnTo>
                    <a:pt x="16" y="0"/>
                  </a:lnTo>
                  <a:close/>
                </a:path>
              </a:pathLst>
            </a:custGeom>
            <a:solidFill>
              <a:srgbClr val="302F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Oval 259"/>
            <p:cNvSpPr>
              <a:spLocks noChangeArrowheads="1"/>
            </p:cNvSpPr>
            <p:nvPr/>
          </p:nvSpPr>
          <p:spPr bwMode="auto">
            <a:xfrm>
              <a:off x="5392673" y="7067577"/>
              <a:ext cx="48556" cy="48556"/>
            </a:xfrm>
            <a:prstGeom prst="ellipse">
              <a:avLst/>
            </a:prstGeom>
            <a:solidFill>
              <a:srgbClr val="302F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Oval 260"/>
            <p:cNvSpPr>
              <a:spLocks noChangeArrowheads="1"/>
            </p:cNvSpPr>
            <p:nvPr/>
          </p:nvSpPr>
          <p:spPr bwMode="auto">
            <a:xfrm>
              <a:off x="5392673" y="7178745"/>
              <a:ext cx="48556" cy="48556"/>
            </a:xfrm>
            <a:prstGeom prst="ellipse">
              <a:avLst/>
            </a:prstGeom>
            <a:solidFill>
              <a:srgbClr val="302F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Oval 261"/>
            <p:cNvSpPr>
              <a:spLocks noChangeArrowheads="1"/>
            </p:cNvSpPr>
            <p:nvPr/>
          </p:nvSpPr>
          <p:spPr bwMode="auto">
            <a:xfrm>
              <a:off x="5392673" y="7291190"/>
              <a:ext cx="48556" cy="47278"/>
            </a:xfrm>
            <a:prstGeom prst="ellipse">
              <a:avLst/>
            </a:prstGeom>
            <a:solidFill>
              <a:srgbClr val="302F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262"/>
            <p:cNvSpPr>
              <a:spLocks/>
            </p:cNvSpPr>
            <p:nvPr/>
          </p:nvSpPr>
          <p:spPr bwMode="auto">
            <a:xfrm>
              <a:off x="5452729" y="6712352"/>
              <a:ext cx="172502" cy="235113"/>
            </a:xfrm>
            <a:custGeom>
              <a:avLst/>
              <a:gdLst>
                <a:gd name="T0" fmla="*/ 0 w 76"/>
                <a:gd name="T1" fmla="*/ 103 h 103"/>
                <a:gd name="T2" fmla="*/ 0 w 76"/>
                <a:gd name="T3" fmla="*/ 103 h 103"/>
                <a:gd name="T4" fmla="*/ 49 w 76"/>
                <a:gd name="T5" fmla="*/ 0 h 103"/>
                <a:gd name="T6" fmla="*/ 49 w 76"/>
                <a:gd name="T7" fmla="*/ 0 h 103"/>
                <a:gd name="T8" fmla="*/ 76 w 76"/>
                <a:gd name="T9" fmla="*/ 50 h 103"/>
                <a:gd name="T10" fmla="*/ 0 w 76"/>
                <a:gd name="T11" fmla="*/ 103 h 103"/>
              </a:gdLst>
              <a:ahLst/>
              <a:cxnLst>
                <a:cxn ang="0">
                  <a:pos x="T0" y="T1"/>
                </a:cxn>
                <a:cxn ang="0">
                  <a:pos x="T2" y="T3"/>
                </a:cxn>
                <a:cxn ang="0">
                  <a:pos x="T4" y="T5"/>
                </a:cxn>
                <a:cxn ang="0">
                  <a:pos x="T6" y="T7"/>
                </a:cxn>
                <a:cxn ang="0">
                  <a:pos x="T8" y="T9"/>
                </a:cxn>
                <a:cxn ang="0">
                  <a:pos x="T10" y="T11"/>
                </a:cxn>
              </a:cxnLst>
              <a:rect l="0" t="0" r="r" b="b"/>
              <a:pathLst>
                <a:path w="76" h="103">
                  <a:moveTo>
                    <a:pt x="0" y="103"/>
                  </a:moveTo>
                  <a:cubicBezTo>
                    <a:pt x="0" y="103"/>
                    <a:pt x="0" y="103"/>
                    <a:pt x="0" y="103"/>
                  </a:cubicBezTo>
                  <a:cubicBezTo>
                    <a:pt x="16" y="80"/>
                    <a:pt x="38" y="40"/>
                    <a:pt x="49" y="0"/>
                  </a:cubicBezTo>
                  <a:cubicBezTo>
                    <a:pt x="49" y="0"/>
                    <a:pt x="49" y="0"/>
                    <a:pt x="49" y="0"/>
                  </a:cubicBezTo>
                  <a:cubicBezTo>
                    <a:pt x="76" y="50"/>
                    <a:pt x="76" y="50"/>
                    <a:pt x="76" y="50"/>
                  </a:cubicBezTo>
                  <a:lnTo>
                    <a:pt x="0" y="103"/>
                  </a:lnTo>
                  <a:close/>
                </a:path>
              </a:pathLst>
            </a:custGeom>
            <a:solidFill>
              <a:srgbClr val="302F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263"/>
            <p:cNvSpPr>
              <a:spLocks/>
            </p:cNvSpPr>
            <p:nvPr/>
          </p:nvSpPr>
          <p:spPr bwMode="auto">
            <a:xfrm>
              <a:off x="5208671" y="6714907"/>
              <a:ext cx="172502" cy="232558"/>
            </a:xfrm>
            <a:custGeom>
              <a:avLst/>
              <a:gdLst>
                <a:gd name="T0" fmla="*/ 27 w 76"/>
                <a:gd name="T1" fmla="*/ 0 h 102"/>
                <a:gd name="T2" fmla="*/ 76 w 76"/>
                <a:gd name="T3" fmla="*/ 102 h 102"/>
                <a:gd name="T4" fmla="*/ 0 w 76"/>
                <a:gd name="T5" fmla="*/ 49 h 102"/>
                <a:gd name="T6" fmla="*/ 27 w 76"/>
                <a:gd name="T7" fmla="*/ 0 h 102"/>
              </a:gdLst>
              <a:ahLst/>
              <a:cxnLst>
                <a:cxn ang="0">
                  <a:pos x="T0" y="T1"/>
                </a:cxn>
                <a:cxn ang="0">
                  <a:pos x="T2" y="T3"/>
                </a:cxn>
                <a:cxn ang="0">
                  <a:pos x="T4" y="T5"/>
                </a:cxn>
                <a:cxn ang="0">
                  <a:pos x="T6" y="T7"/>
                </a:cxn>
              </a:cxnLst>
              <a:rect l="0" t="0" r="r" b="b"/>
              <a:pathLst>
                <a:path w="76" h="102">
                  <a:moveTo>
                    <a:pt x="27" y="0"/>
                  </a:moveTo>
                  <a:cubicBezTo>
                    <a:pt x="38" y="28"/>
                    <a:pt x="56" y="69"/>
                    <a:pt x="76" y="102"/>
                  </a:cubicBezTo>
                  <a:cubicBezTo>
                    <a:pt x="0" y="49"/>
                    <a:pt x="0" y="49"/>
                    <a:pt x="0" y="49"/>
                  </a:cubicBezTo>
                  <a:lnTo>
                    <a:pt x="27" y="0"/>
                  </a:lnTo>
                  <a:close/>
                </a:path>
              </a:pathLst>
            </a:custGeom>
            <a:solidFill>
              <a:srgbClr val="302F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264"/>
            <p:cNvSpPr>
              <a:spLocks/>
            </p:cNvSpPr>
            <p:nvPr/>
          </p:nvSpPr>
          <p:spPr bwMode="auto">
            <a:xfrm>
              <a:off x="4937780" y="5829399"/>
              <a:ext cx="1046509" cy="673395"/>
            </a:xfrm>
            <a:custGeom>
              <a:avLst/>
              <a:gdLst>
                <a:gd name="T0" fmla="*/ 364 w 460"/>
                <a:gd name="T1" fmla="*/ 296 h 296"/>
                <a:gd name="T2" fmla="*/ 447 w 460"/>
                <a:gd name="T3" fmla="*/ 175 h 296"/>
                <a:gd name="T4" fmla="*/ 195 w 460"/>
                <a:gd name="T5" fmla="*/ 4 h 296"/>
                <a:gd name="T6" fmla="*/ 109 w 460"/>
                <a:gd name="T7" fmla="*/ 22 h 296"/>
                <a:gd name="T8" fmla="*/ 6 w 460"/>
                <a:gd name="T9" fmla="*/ 130 h 296"/>
                <a:gd name="T10" fmla="*/ 41 w 460"/>
                <a:gd name="T11" fmla="*/ 268 h 296"/>
                <a:gd name="T12" fmla="*/ 364 w 460"/>
                <a:gd name="T13" fmla="*/ 296 h 296"/>
              </a:gdLst>
              <a:ahLst/>
              <a:cxnLst>
                <a:cxn ang="0">
                  <a:pos x="T0" y="T1"/>
                </a:cxn>
                <a:cxn ang="0">
                  <a:pos x="T2" y="T3"/>
                </a:cxn>
                <a:cxn ang="0">
                  <a:pos x="T4" y="T5"/>
                </a:cxn>
                <a:cxn ang="0">
                  <a:pos x="T6" y="T7"/>
                </a:cxn>
                <a:cxn ang="0">
                  <a:pos x="T8" y="T9"/>
                </a:cxn>
                <a:cxn ang="0">
                  <a:pos x="T10" y="T11"/>
                </a:cxn>
                <a:cxn ang="0">
                  <a:pos x="T12" y="T13"/>
                </a:cxn>
              </a:cxnLst>
              <a:rect l="0" t="0" r="r" b="b"/>
              <a:pathLst>
                <a:path w="460" h="296">
                  <a:moveTo>
                    <a:pt x="364" y="296"/>
                  </a:moveTo>
                  <a:cubicBezTo>
                    <a:pt x="364" y="296"/>
                    <a:pt x="460" y="207"/>
                    <a:pt x="447" y="175"/>
                  </a:cubicBezTo>
                  <a:cubicBezTo>
                    <a:pt x="390" y="26"/>
                    <a:pt x="276" y="0"/>
                    <a:pt x="195" y="4"/>
                  </a:cubicBezTo>
                  <a:cubicBezTo>
                    <a:pt x="153" y="6"/>
                    <a:pt x="129" y="12"/>
                    <a:pt x="109" y="22"/>
                  </a:cubicBezTo>
                  <a:cubicBezTo>
                    <a:pt x="76" y="38"/>
                    <a:pt x="12" y="98"/>
                    <a:pt x="6" y="130"/>
                  </a:cubicBezTo>
                  <a:cubicBezTo>
                    <a:pt x="0" y="162"/>
                    <a:pt x="41" y="268"/>
                    <a:pt x="41" y="268"/>
                  </a:cubicBezTo>
                  <a:lnTo>
                    <a:pt x="364" y="296"/>
                  </a:lnTo>
                  <a:close/>
                </a:path>
              </a:pathLst>
            </a:custGeom>
            <a:solidFill>
              <a:srgbClr val="EA9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265"/>
            <p:cNvSpPr>
              <a:spLocks/>
            </p:cNvSpPr>
            <p:nvPr/>
          </p:nvSpPr>
          <p:spPr bwMode="auto">
            <a:xfrm>
              <a:off x="5019558" y="5922678"/>
              <a:ext cx="920008" cy="489393"/>
            </a:xfrm>
            <a:custGeom>
              <a:avLst/>
              <a:gdLst>
                <a:gd name="T0" fmla="*/ 26 w 404"/>
                <a:gd name="T1" fmla="*/ 168 h 215"/>
                <a:gd name="T2" fmla="*/ 14 w 404"/>
                <a:gd name="T3" fmla="*/ 82 h 215"/>
                <a:gd name="T4" fmla="*/ 206 w 404"/>
                <a:gd name="T5" fmla="*/ 33 h 215"/>
                <a:gd name="T6" fmla="*/ 367 w 404"/>
                <a:gd name="T7" fmla="*/ 166 h 215"/>
                <a:gd name="T8" fmla="*/ 306 w 404"/>
                <a:gd name="T9" fmla="*/ 215 h 215"/>
                <a:gd name="T10" fmla="*/ 26 w 404"/>
                <a:gd name="T11" fmla="*/ 168 h 215"/>
              </a:gdLst>
              <a:ahLst/>
              <a:cxnLst>
                <a:cxn ang="0">
                  <a:pos x="T0" y="T1"/>
                </a:cxn>
                <a:cxn ang="0">
                  <a:pos x="T2" y="T3"/>
                </a:cxn>
                <a:cxn ang="0">
                  <a:pos x="T4" y="T5"/>
                </a:cxn>
                <a:cxn ang="0">
                  <a:pos x="T6" y="T7"/>
                </a:cxn>
                <a:cxn ang="0">
                  <a:pos x="T8" y="T9"/>
                </a:cxn>
                <a:cxn ang="0">
                  <a:pos x="T10" y="T11"/>
                </a:cxn>
              </a:cxnLst>
              <a:rect l="0" t="0" r="r" b="b"/>
              <a:pathLst>
                <a:path w="404" h="215">
                  <a:moveTo>
                    <a:pt x="26" y="168"/>
                  </a:moveTo>
                  <a:cubicBezTo>
                    <a:pt x="26" y="168"/>
                    <a:pt x="0" y="125"/>
                    <a:pt x="14" y="82"/>
                  </a:cubicBezTo>
                  <a:cubicBezTo>
                    <a:pt x="26" y="47"/>
                    <a:pt x="83" y="0"/>
                    <a:pt x="206" y="33"/>
                  </a:cubicBezTo>
                  <a:cubicBezTo>
                    <a:pt x="404" y="85"/>
                    <a:pt x="373" y="155"/>
                    <a:pt x="367" y="166"/>
                  </a:cubicBezTo>
                  <a:cubicBezTo>
                    <a:pt x="351" y="192"/>
                    <a:pt x="306" y="215"/>
                    <a:pt x="306" y="215"/>
                  </a:cubicBezTo>
                  <a:lnTo>
                    <a:pt x="26" y="168"/>
                  </a:lnTo>
                  <a:close/>
                </a:path>
              </a:pathLst>
            </a:custGeom>
            <a:solidFill>
              <a:srgbClr val="E08A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266"/>
            <p:cNvSpPr>
              <a:spLocks/>
            </p:cNvSpPr>
            <p:nvPr/>
          </p:nvSpPr>
          <p:spPr bwMode="auto">
            <a:xfrm>
              <a:off x="4969724" y="6391627"/>
              <a:ext cx="191668" cy="200613"/>
            </a:xfrm>
            <a:custGeom>
              <a:avLst/>
              <a:gdLst>
                <a:gd name="T0" fmla="*/ 51 w 84"/>
                <a:gd name="T1" fmla="*/ 16 h 88"/>
                <a:gd name="T2" fmla="*/ 17 w 84"/>
                <a:gd name="T3" fmla="*/ 16 h 88"/>
                <a:gd name="T4" fmla="*/ 84 w 84"/>
                <a:gd name="T5" fmla="*/ 88 h 88"/>
                <a:gd name="T6" fmla="*/ 51 w 84"/>
                <a:gd name="T7" fmla="*/ 16 h 88"/>
              </a:gdLst>
              <a:ahLst/>
              <a:cxnLst>
                <a:cxn ang="0">
                  <a:pos x="T0" y="T1"/>
                </a:cxn>
                <a:cxn ang="0">
                  <a:pos x="T2" y="T3"/>
                </a:cxn>
                <a:cxn ang="0">
                  <a:pos x="T4" y="T5"/>
                </a:cxn>
                <a:cxn ang="0">
                  <a:pos x="T6" y="T7"/>
                </a:cxn>
              </a:cxnLst>
              <a:rect l="0" t="0" r="r" b="b"/>
              <a:pathLst>
                <a:path w="84" h="88">
                  <a:moveTo>
                    <a:pt x="51" y="16"/>
                  </a:moveTo>
                  <a:cubicBezTo>
                    <a:pt x="51" y="16"/>
                    <a:pt x="35" y="0"/>
                    <a:pt x="17" y="16"/>
                  </a:cubicBezTo>
                  <a:cubicBezTo>
                    <a:pt x="0" y="33"/>
                    <a:pt x="24" y="83"/>
                    <a:pt x="84" y="88"/>
                  </a:cubicBezTo>
                  <a:lnTo>
                    <a:pt x="51" y="16"/>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267"/>
            <p:cNvSpPr>
              <a:spLocks/>
            </p:cNvSpPr>
            <p:nvPr/>
          </p:nvSpPr>
          <p:spPr bwMode="auto">
            <a:xfrm>
              <a:off x="5680175" y="6391627"/>
              <a:ext cx="190391" cy="200613"/>
            </a:xfrm>
            <a:custGeom>
              <a:avLst/>
              <a:gdLst>
                <a:gd name="T0" fmla="*/ 33 w 84"/>
                <a:gd name="T1" fmla="*/ 16 h 88"/>
                <a:gd name="T2" fmla="*/ 67 w 84"/>
                <a:gd name="T3" fmla="*/ 16 h 88"/>
                <a:gd name="T4" fmla="*/ 0 w 84"/>
                <a:gd name="T5" fmla="*/ 88 h 88"/>
                <a:gd name="T6" fmla="*/ 33 w 84"/>
                <a:gd name="T7" fmla="*/ 16 h 88"/>
              </a:gdLst>
              <a:ahLst/>
              <a:cxnLst>
                <a:cxn ang="0">
                  <a:pos x="T0" y="T1"/>
                </a:cxn>
                <a:cxn ang="0">
                  <a:pos x="T2" y="T3"/>
                </a:cxn>
                <a:cxn ang="0">
                  <a:pos x="T4" y="T5"/>
                </a:cxn>
                <a:cxn ang="0">
                  <a:pos x="T6" y="T7"/>
                </a:cxn>
              </a:cxnLst>
              <a:rect l="0" t="0" r="r" b="b"/>
              <a:pathLst>
                <a:path w="84" h="88">
                  <a:moveTo>
                    <a:pt x="33" y="16"/>
                  </a:moveTo>
                  <a:cubicBezTo>
                    <a:pt x="33" y="16"/>
                    <a:pt x="50" y="0"/>
                    <a:pt x="67" y="16"/>
                  </a:cubicBezTo>
                  <a:cubicBezTo>
                    <a:pt x="84" y="33"/>
                    <a:pt x="61" y="83"/>
                    <a:pt x="0" y="88"/>
                  </a:cubicBezTo>
                  <a:lnTo>
                    <a:pt x="33" y="16"/>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268"/>
            <p:cNvSpPr>
              <a:spLocks/>
            </p:cNvSpPr>
            <p:nvPr/>
          </p:nvSpPr>
          <p:spPr bwMode="auto">
            <a:xfrm>
              <a:off x="5074503" y="6272792"/>
              <a:ext cx="691284" cy="457449"/>
            </a:xfrm>
            <a:custGeom>
              <a:avLst/>
              <a:gdLst>
                <a:gd name="T0" fmla="*/ 153 w 304"/>
                <a:gd name="T1" fmla="*/ 201 h 201"/>
                <a:gd name="T2" fmla="*/ 150 w 304"/>
                <a:gd name="T3" fmla="*/ 201 h 201"/>
                <a:gd name="T4" fmla="*/ 0 w 304"/>
                <a:gd name="T5" fmla="*/ 50 h 201"/>
                <a:gd name="T6" fmla="*/ 0 w 304"/>
                <a:gd name="T7" fmla="*/ 19 h 201"/>
                <a:gd name="T8" fmla="*/ 18 w 304"/>
                <a:gd name="T9" fmla="*/ 0 h 201"/>
                <a:gd name="T10" fmla="*/ 96 w 304"/>
                <a:gd name="T11" fmla="*/ 0 h 201"/>
                <a:gd name="T12" fmla="*/ 137 w 304"/>
                <a:gd name="T13" fmla="*/ 12 h 201"/>
                <a:gd name="T14" fmla="*/ 142 w 304"/>
                <a:gd name="T15" fmla="*/ 15 h 201"/>
                <a:gd name="T16" fmla="*/ 162 w 304"/>
                <a:gd name="T17" fmla="*/ 15 h 201"/>
                <a:gd name="T18" fmla="*/ 168 w 304"/>
                <a:gd name="T19" fmla="*/ 11 h 201"/>
                <a:gd name="T20" fmla="*/ 209 w 304"/>
                <a:gd name="T21" fmla="*/ 0 h 201"/>
                <a:gd name="T22" fmla="*/ 286 w 304"/>
                <a:gd name="T23" fmla="*/ 0 h 201"/>
                <a:gd name="T24" fmla="*/ 304 w 304"/>
                <a:gd name="T25" fmla="*/ 19 h 201"/>
                <a:gd name="T26" fmla="*/ 304 w 304"/>
                <a:gd name="T27" fmla="*/ 50 h 201"/>
                <a:gd name="T28" fmla="*/ 153 w 304"/>
                <a:gd name="T29"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4" h="201">
                  <a:moveTo>
                    <a:pt x="153" y="201"/>
                  </a:moveTo>
                  <a:cubicBezTo>
                    <a:pt x="150" y="201"/>
                    <a:pt x="150" y="201"/>
                    <a:pt x="150" y="201"/>
                  </a:cubicBezTo>
                  <a:cubicBezTo>
                    <a:pt x="67" y="201"/>
                    <a:pt x="0" y="133"/>
                    <a:pt x="0" y="50"/>
                  </a:cubicBezTo>
                  <a:cubicBezTo>
                    <a:pt x="0" y="19"/>
                    <a:pt x="0" y="19"/>
                    <a:pt x="0" y="19"/>
                  </a:cubicBezTo>
                  <a:cubicBezTo>
                    <a:pt x="0" y="8"/>
                    <a:pt x="8" y="0"/>
                    <a:pt x="18" y="0"/>
                  </a:cubicBezTo>
                  <a:cubicBezTo>
                    <a:pt x="96" y="0"/>
                    <a:pt x="96" y="0"/>
                    <a:pt x="96" y="0"/>
                  </a:cubicBezTo>
                  <a:cubicBezTo>
                    <a:pt x="110" y="0"/>
                    <a:pt x="125" y="4"/>
                    <a:pt x="137" y="12"/>
                  </a:cubicBezTo>
                  <a:cubicBezTo>
                    <a:pt x="142" y="15"/>
                    <a:pt x="142" y="15"/>
                    <a:pt x="142" y="15"/>
                  </a:cubicBezTo>
                  <a:cubicBezTo>
                    <a:pt x="148" y="19"/>
                    <a:pt x="156" y="19"/>
                    <a:pt x="162" y="15"/>
                  </a:cubicBezTo>
                  <a:cubicBezTo>
                    <a:pt x="168" y="11"/>
                    <a:pt x="168" y="11"/>
                    <a:pt x="168" y="11"/>
                  </a:cubicBezTo>
                  <a:cubicBezTo>
                    <a:pt x="180" y="4"/>
                    <a:pt x="195" y="0"/>
                    <a:pt x="209" y="0"/>
                  </a:cubicBezTo>
                  <a:cubicBezTo>
                    <a:pt x="286" y="0"/>
                    <a:pt x="286" y="0"/>
                    <a:pt x="286" y="0"/>
                  </a:cubicBezTo>
                  <a:cubicBezTo>
                    <a:pt x="296" y="0"/>
                    <a:pt x="304" y="8"/>
                    <a:pt x="304" y="19"/>
                  </a:cubicBezTo>
                  <a:cubicBezTo>
                    <a:pt x="304" y="50"/>
                    <a:pt x="304" y="50"/>
                    <a:pt x="304" y="50"/>
                  </a:cubicBezTo>
                  <a:cubicBezTo>
                    <a:pt x="304" y="133"/>
                    <a:pt x="237" y="201"/>
                    <a:pt x="153" y="201"/>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269"/>
            <p:cNvSpPr>
              <a:spLocks/>
            </p:cNvSpPr>
            <p:nvPr/>
          </p:nvSpPr>
          <p:spPr bwMode="auto">
            <a:xfrm>
              <a:off x="5379895" y="6520683"/>
              <a:ext cx="58778" cy="40889"/>
            </a:xfrm>
            <a:custGeom>
              <a:avLst/>
              <a:gdLst>
                <a:gd name="T0" fmla="*/ 0 w 26"/>
                <a:gd name="T1" fmla="*/ 18 h 18"/>
                <a:gd name="T2" fmla="*/ 26 w 26"/>
                <a:gd name="T3" fmla="*/ 14 h 18"/>
                <a:gd name="T4" fmla="*/ 0 w 26"/>
                <a:gd name="T5" fmla="*/ 18 h 18"/>
              </a:gdLst>
              <a:ahLst/>
              <a:cxnLst>
                <a:cxn ang="0">
                  <a:pos x="T0" y="T1"/>
                </a:cxn>
                <a:cxn ang="0">
                  <a:pos x="T2" y="T3"/>
                </a:cxn>
                <a:cxn ang="0">
                  <a:pos x="T4" y="T5"/>
                </a:cxn>
              </a:cxnLst>
              <a:rect l="0" t="0" r="r" b="b"/>
              <a:pathLst>
                <a:path w="26" h="18">
                  <a:moveTo>
                    <a:pt x="0" y="18"/>
                  </a:moveTo>
                  <a:cubicBezTo>
                    <a:pt x="0" y="18"/>
                    <a:pt x="6" y="0"/>
                    <a:pt x="26" y="14"/>
                  </a:cubicBezTo>
                  <a:cubicBezTo>
                    <a:pt x="26" y="14"/>
                    <a:pt x="10" y="8"/>
                    <a:pt x="0" y="18"/>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270"/>
            <p:cNvSpPr>
              <a:spLocks/>
            </p:cNvSpPr>
            <p:nvPr/>
          </p:nvSpPr>
          <p:spPr bwMode="auto">
            <a:xfrm>
              <a:off x="5267449" y="6601184"/>
              <a:ext cx="311781" cy="85612"/>
            </a:xfrm>
            <a:custGeom>
              <a:avLst/>
              <a:gdLst>
                <a:gd name="T0" fmla="*/ 67 w 137"/>
                <a:gd name="T1" fmla="*/ 27 h 38"/>
                <a:gd name="T2" fmla="*/ 52 w 137"/>
                <a:gd name="T3" fmla="*/ 26 h 38"/>
                <a:gd name="T4" fmla="*/ 2 w 137"/>
                <a:gd name="T5" fmla="*/ 17 h 38"/>
                <a:gd name="T6" fmla="*/ 0 w 137"/>
                <a:gd name="T7" fmla="*/ 13 h 38"/>
                <a:gd name="T8" fmla="*/ 4 w 137"/>
                <a:gd name="T9" fmla="*/ 11 h 38"/>
                <a:gd name="T10" fmla="*/ 131 w 137"/>
                <a:gd name="T11" fmla="*/ 1 h 38"/>
                <a:gd name="T12" fmla="*/ 136 w 137"/>
                <a:gd name="T13" fmla="*/ 1 h 38"/>
                <a:gd name="T14" fmla="*/ 135 w 137"/>
                <a:gd name="T15" fmla="*/ 5 h 38"/>
                <a:gd name="T16" fmla="*/ 67 w 137"/>
                <a:gd name="T17"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38">
                  <a:moveTo>
                    <a:pt x="67" y="27"/>
                  </a:moveTo>
                  <a:cubicBezTo>
                    <a:pt x="62" y="27"/>
                    <a:pt x="57" y="26"/>
                    <a:pt x="52" y="26"/>
                  </a:cubicBezTo>
                  <a:cubicBezTo>
                    <a:pt x="25" y="24"/>
                    <a:pt x="3" y="17"/>
                    <a:pt x="2" y="17"/>
                  </a:cubicBezTo>
                  <a:cubicBezTo>
                    <a:pt x="0" y="17"/>
                    <a:pt x="0" y="15"/>
                    <a:pt x="0" y="13"/>
                  </a:cubicBezTo>
                  <a:cubicBezTo>
                    <a:pt x="1" y="12"/>
                    <a:pt x="2" y="11"/>
                    <a:pt x="4" y="11"/>
                  </a:cubicBezTo>
                  <a:cubicBezTo>
                    <a:pt x="5" y="11"/>
                    <a:pt x="91" y="38"/>
                    <a:pt x="131" y="1"/>
                  </a:cubicBezTo>
                  <a:cubicBezTo>
                    <a:pt x="133" y="0"/>
                    <a:pt x="134" y="0"/>
                    <a:pt x="136" y="1"/>
                  </a:cubicBezTo>
                  <a:cubicBezTo>
                    <a:pt x="137" y="2"/>
                    <a:pt x="137" y="4"/>
                    <a:pt x="135" y="5"/>
                  </a:cubicBezTo>
                  <a:cubicBezTo>
                    <a:pt x="120" y="19"/>
                    <a:pt x="96" y="27"/>
                    <a:pt x="67" y="27"/>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271"/>
            <p:cNvSpPr>
              <a:spLocks/>
            </p:cNvSpPr>
            <p:nvPr/>
          </p:nvSpPr>
          <p:spPr bwMode="auto">
            <a:xfrm>
              <a:off x="5552396" y="6571795"/>
              <a:ext cx="52389" cy="38334"/>
            </a:xfrm>
            <a:custGeom>
              <a:avLst/>
              <a:gdLst>
                <a:gd name="T0" fmla="*/ 20 w 23"/>
                <a:gd name="T1" fmla="*/ 17 h 17"/>
                <a:gd name="T2" fmla="*/ 17 w 23"/>
                <a:gd name="T3" fmla="*/ 14 h 17"/>
                <a:gd name="T4" fmla="*/ 14 w 23"/>
                <a:gd name="T5" fmla="*/ 8 h 17"/>
                <a:gd name="T6" fmla="*/ 6 w 23"/>
                <a:gd name="T7" fmla="*/ 10 h 17"/>
                <a:gd name="T8" fmla="*/ 1 w 23"/>
                <a:gd name="T9" fmla="*/ 10 h 17"/>
                <a:gd name="T10" fmla="*/ 2 w 23"/>
                <a:gd name="T11" fmla="*/ 5 h 17"/>
                <a:gd name="T12" fmla="*/ 16 w 23"/>
                <a:gd name="T13" fmla="*/ 3 h 17"/>
                <a:gd name="T14" fmla="*/ 23 w 23"/>
                <a:gd name="T15" fmla="*/ 13 h 17"/>
                <a:gd name="T16" fmla="*/ 21 w 23"/>
                <a:gd name="T17" fmla="*/ 16 h 17"/>
                <a:gd name="T18" fmla="*/ 20 w 23"/>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7">
                  <a:moveTo>
                    <a:pt x="20" y="17"/>
                  </a:moveTo>
                  <a:cubicBezTo>
                    <a:pt x="19" y="17"/>
                    <a:pt x="17" y="16"/>
                    <a:pt x="17" y="14"/>
                  </a:cubicBezTo>
                  <a:cubicBezTo>
                    <a:pt x="16" y="11"/>
                    <a:pt x="15" y="9"/>
                    <a:pt x="14" y="8"/>
                  </a:cubicBezTo>
                  <a:cubicBezTo>
                    <a:pt x="11" y="7"/>
                    <a:pt x="7" y="10"/>
                    <a:pt x="6" y="10"/>
                  </a:cubicBezTo>
                  <a:cubicBezTo>
                    <a:pt x="4" y="11"/>
                    <a:pt x="2" y="11"/>
                    <a:pt x="1" y="10"/>
                  </a:cubicBezTo>
                  <a:cubicBezTo>
                    <a:pt x="0" y="8"/>
                    <a:pt x="1" y="6"/>
                    <a:pt x="2" y="5"/>
                  </a:cubicBezTo>
                  <a:cubicBezTo>
                    <a:pt x="3" y="5"/>
                    <a:pt x="10" y="0"/>
                    <a:pt x="16" y="3"/>
                  </a:cubicBezTo>
                  <a:cubicBezTo>
                    <a:pt x="20" y="4"/>
                    <a:pt x="22" y="8"/>
                    <a:pt x="23" y="13"/>
                  </a:cubicBezTo>
                  <a:cubicBezTo>
                    <a:pt x="23" y="14"/>
                    <a:pt x="22" y="16"/>
                    <a:pt x="21" y="16"/>
                  </a:cubicBezTo>
                  <a:cubicBezTo>
                    <a:pt x="21" y="16"/>
                    <a:pt x="20" y="17"/>
                    <a:pt x="20" y="17"/>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272"/>
            <p:cNvSpPr>
              <a:spLocks/>
            </p:cNvSpPr>
            <p:nvPr/>
          </p:nvSpPr>
          <p:spPr bwMode="auto">
            <a:xfrm>
              <a:off x="5152448" y="6357126"/>
              <a:ext cx="210835" cy="131612"/>
            </a:xfrm>
            <a:custGeom>
              <a:avLst/>
              <a:gdLst>
                <a:gd name="T0" fmla="*/ 93 w 93"/>
                <a:gd name="T1" fmla="*/ 21 h 58"/>
                <a:gd name="T2" fmla="*/ 47 w 93"/>
                <a:gd name="T3" fmla="*/ 58 h 58"/>
                <a:gd name="T4" fmla="*/ 0 w 93"/>
                <a:gd name="T5" fmla="*/ 21 h 58"/>
                <a:gd name="T6" fmla="*/ 93 w 93"/>
                <a:gd name="T7" fmla="*/ 21 h 58"/>
              </a:gdLst>
              <a:ahLst/>
              <a:cxnLst>
                <a:cxn ang="0">
                  <a:pos x="T0" y="T1"/>
                </a:cxn>
                <a:cxn ang="0">
                  <a:pos x="T2" y="T3"/>
                </a:cxn>
                <a:cxn ang="0">
                  <a:pos x="T4" y="T5"/>
                </a:cxn>
                <a:cxn ang="0">
                  <a:pos x="T6" y="T7"/>
                </a:cxn>
              </a:cxnLst>
              <a:rect l="0" t="0" r="r" b="b"/>
              <a:pathLst>
                <a:path w="93" h="58">
                  <a:moveTo>
                    <a:pt x="93" y="21"/>
                  </a:moveTo>
                  <a:cubicBezTo>
                    <a:pt x="93" y="41"/>
                    <a:pt x="72" y="58"/>
                    <a:pt x="47" y="58"/>
                  </a:cubicBezTo>
                  <a:cubicBezTo>
                    <a:pt x="21" y="58"/>
                    <a:pt x="0" y="41"/>
                    <a:pt x="0" y="21"/>
                  </a:cubicBezTo>
                  <a:cubicBezTo>
                    <a:pt x="0" y="0"/>
                    <a:pt x="93" y="0"/>
                    <a:pt x="93" y="21"/>
                  </a:cubicBezTo>
                  <a:close/>
                </a:path>
              </a:pathLst>
            </a:custGeom>
            <a:solidFill>
              <a:srgbClr val="3F3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Rectangle 273"/>
            <p:cNvSpPr>
              <a:spLocks noChangeArrowheads="1"/>
            </p:cNvSpPr>
            <p:nvPr/>
          </p:nvSpPr>
          <p:spPr bwMode="auto">
            <a:xfrm>
              <a:off x="5074503" y="6394182"/>
              <a:ext cx="691284" cy="21722"/>
            </a:xfrm>
            <a:prstGeom prst="rect">
              <a:avLst/>
            </a:prstGeom>
            <a:solidFill>
              <a:srgbClr val="3F3E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274"/>
            <p:cNvSpPr>
              <a:spLocks/>
            </p:cNvSpPr>
            <p:nvPr/>
          </p:nvSpPr>
          <p:spPr bwMode="auto">
            <a:xfrm>
              <a:off x="5477007" y="6357126"/>
              <a:ext cx="212113" cy="131612"/>
            </a:xfrm>
            <a:custGeom>
              <a:avLst/>
              <a:gdLst>
                <a:gd name="T0" fmla="*/ 93 w 93"/>
                <a:gd name="T1" fmla="*/ 21 h 58"/>
                <a:gd name="T2" fmla="*/ 46 w 93"/>
                <a:gd name="T3" fmla="*/ 58 h 58"/>
                <a:gd name="T4" fmla="*/ 0 w 93"/>
                <a:gd name="T5" fmla="*/ 21 h 58"/>
                <a:gd name="T6" fmla="*/ 93 w 93"/>
                <a:gd name="T7" fmla="*/ 21 h 58"/>
              </a:gdLst>
              <a:ahLst/>
              <a:cxnLst>
                <a:cxn ang="0">
                  <a:pos x="T0" y="T1"/>
                </a:cxn>
                <a:cxn ang="0">
                  <a:pos x="T2" y="T3"/>
                </a:cxn>
                <a:cxn ang="0">
                  <a:pos x="T4" y="T5"/>
                </a:cxn>
                <a:cxn ang="0">
                  <a:pos x="T6" y="T7"/>
                </a:cxn>
              </a:cxnLst>
              <a:rect l="0" t="0" r="r" b="b"/>
              <a:pathLst>
                <a:path w="93" h="58">
                  <a:moveTo>
                    <a:pt x="93" y="21"/>
                  </a:moveTo>
                  <a:cubicBezTo>
                    <a:pt x="93" y="41"/>
                    <a:pt x="72" y="58"/>
                    <a:pt x="46" y="58"/>
                  </a:cubicBezTo>
                  <a:cubicBezTo>
                    <a:pt x="20" y="58"/>
                    <a:pt x="0" y="41"/>
                    <a:pt x="0" y="21"/>
                  </a:cubicBezTo>
                  <a:cubicBezTo>
                    <a:pt x="0" y="0"/>
                    <a:pt x="93" y="0"/>
                    <a:pt x="93" y="21"/>
                  </a:cubicBezTo>
                  <a:close/>
                </a:path>
              </a:pathLst>
            </a:custGeom>
            <a:solidFill>
              <a:srgbClr val="3F3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1" name="组合 260"/>
          <p:cNvGrpSpPr>
            <a:grpSpLocks noChangeAspect="1"/>
          </p:cNvGrpSpPr>
          <p:nvPr/>
        </p:nvGrpSpPr>
        <p:grpSpPr>
          <a:xfrm>
            <a:off x="6022812" y="4787792"/>
            <a:ext cx="921511" cy="1750629"/>
            <a:chOff x="-6805771" y="1371601"/>
            <a:chExt cx="1421674" cy="2700745"/>
          </a:xfrm>
        </p:grpSpPr>
        <p:sp>
          <p:nvSpPr>
            <p:cNvPr id="262" name="Freeform 364"/>
            <p:cNvSpPr>
              <a:spLocks/>
            </p:cNvSpPr>
            <p:nvPr/>
          </p:nvSpPr>
          <p:spPr bwMode="auto">
            <a:xfrm>
              <a:off x="-6617449" y="3227615"/>
              <a:ext cx="703217" cy="750025"/>
            </a:xfrm>
            <a:custGeom>
              <a:avLst/>
              <a:gdLst>
                <a:gd name="T0" fmla="*/ 646 w 646"/>
                <a:gd name="T1" fmla="*/ 0 h 689"/>
                <a:gd name="T2" fmla="*/ 0 w 646"/>
                <a:gd name="T3" fmla="*/ 0 h 689"/>
                <a:gd name="T4" fmla="*/ 54 w 646"/>
                <a:gd name="T5" fmla="*/ 689 h 689"/>
                <a:gd name="T6" fmla="*/ 260 w 646"/>
                <a:gd name="T7" fmla="*/ 689 h 689"/>
                <a:gd name="T8" fmla="*/ 291 w 646"/>
                <a:gd name="T9" fmla="*/ 208 h 689"/>
                <a:gd name="T10" fmla="*/ 353 w 646"/>
                <a:gd name="T11" fmla="*/ 208 h 689"/>
                <a:gd name="T12" fmla="*/ 400 w 646"/>
                <a:gd name="T13" fmla="*/ 689 h 689"/>
                <a:gd name="T14" fmla="*/ 606 w 646"/>
                <a:gd name="T15" fmla="*/ 689 h 689"/>
                <a:gd name="T16" fmla="*/ 646 w 646"/>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689">
                  <a:moveTo>
                    <a:pt x="646" y="0"/>
                  </a:moveTo>
                  <a:lnTo>
                    <a:pt x="0" y="0"/>
                  </a:lnTo>
                  <a:lnTo>
                    <a:pt x="54" y="689"/>
                  </a:lnTo>
                  <a:lnTo>
                    <a:pt x="260" y="689"/>
                  </a:lnTo>
                  <a:lnTo>
                    <a:pt x="291" y="208"/>
                  </a:lnTo>
                  <a:lnTo>
                    <a:pt x="353" y="208"/>
                  </a:lnTo>
                  <a:lnTo>
                    <a:pt x="400" y="689"/>
                  </a:lnTo>
                  <a:lnTo>
                    <a:pt x="606" y="689"/>
                  </a:lnTo>
                  <a:lnTo>
                    <a:pt x="646" y="0"/>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365"/>
            <p:cNvSpPr>
              <a:spLocks/>
            </p:cNvSpPr>
            <p:nvPr/>
          </p:nvSpPr>
          <p:spPr bwMode="auto">
            <a:xfrm>
              <a:off x="-6197260" y="3892732"/>
              <a:ext cx="269966" cy="179614"/>
            </a:xfrm>
            <a:custGeom>
              <a:avLst/>
              <a:gdLst>
                <a:gd name="T0" fmla="*/ 88 w 105"/>
                <a:gd name="T1" fmla="*/ 70 h 70"/>
                <a:gd name="T2" fmla="*/ 17 w 105"/>
                <a:gd name="T3" fmla="*/ 70 h 70"/>
                <a:gd name="T4" fmla="*/ 0 w 105"/>
                <a:gd name="T5" fmla="*/ 53 h 70"/>
                <a:gd name="T6" fmla="*/ 0 w 105"/>
                <a:gd name="T7" fmla="*/ 52 h 70"/>
                <a:gd name="T8" fmla="*/ 52 w 105"/>
                <a:gd name="T9" fmla="*/ 0 h 70"/>
                <a:gd name="T10" fmla="*/ 53 w 105"/>
                <a:gd name="T11" fmla="*/ 0 h 70"/>
                <a:gd name="T12" fmla="*/ 105 w 105"/>
                <a:gd name="T13" fmla="*/ 52 h 70"/>
                <a:gd name="T14" fmla="*/ 105 w 105"/>
                <a:gd name="T15" fmla="*/ 53 h 70"/>
                <a:gd name="T16" fmla="*/ 88 w 105"/>
                <a:gd name="T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70">
                  <a:moveTo>
                    <a:pt x="88" y="70"/>
                  </a:moveTo>
                  <a:cubicBezTo>
                    <a:pt x="17" y="70"/>
                    <a:pt x="17" y="70"/>
                    <a:pt x="17" y="70"/>
                  </a:cubicBezTo>
                  <a:cubicBezTo>
                    <a:pt x="8" y="70"/>
                    <a:pt x="0" y="62"/>
                    <a:pt x="0" y="53"/>
                  </a:cubicBezTo>
                  <a:cubicBezTo>
                    <a:pt x="0" y="52"/>
                    <a:pt x="0" y="52"/>
                    <a:pt x="0" y="52"/>
                  </a:cubicBezTo>
                  <a:cubicBezTo>
                    <a:pt x="0" y="23"/>
                    <a:pt x="23" y="0"/>
                    <a:pt x="52" y="0"/>
                  </a:cubicBezTo>
                  <a:cubicBezTo>
                    <a:pt x="53" y="0"/>
                    <a:pt x="53" y="0"/>
                    <a:pt x="53" y="0"/>
                  </a:cubicBezTo>
                  <a:cubicBezTo>
                    <a:pt x="82" y="0"/>
                    <a:pt x="105" y="23"/>
                    <a:pt x="105" y="52"/>
                  </a:cubicBezTo>
                  <a:cubicBezTo>
                    <a:pt x="105" y="53"/>
                    <a:pt x="105" y="53"/>
                    <a:pt x="105" y="53"/>
                  </a:cubicBezTo>
                  <a:cubicBezTo>
                    <a:pt x="105" y="62"/>
                    <a:pt x="97" y="70"/>
                    <a:pt x="88" y="70"/>
                  </a:cubicBezTo>
                  <a:close/>
                </a:path>
              </a:pathLst>
            </a:custGeom>
            <a:solidFill>
              <a:srgbClr val="302F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366"/>
            <p:cNvSpPr>
              <a:spLocks/>
            </p:cNvSpPr>
            <p:nvPr/>
          </p:nvSpPr>
          <p:spPr bwMode="auto">
            <a:xfrm>
              <a:off x="-6589146" y="3892732"/>
              <a:ext cx="269966" cy="179614"/>
            </a:xfrm>
            <a:custGeom>
              <a:avLst/>
              <a:gdLst>
                <a:gd name="T0" fmla="*/ 17 w 105"/>
                <a:gd name="T1" fmla="*/ 70 h 70"/>
                <a:gd name="T2" fmla="*/ 88 w 105"/>
                <a:gd name="T3" fmla="*/ 70 h 70"/>
                <a:gd name="T4" fmla="*/ 105 w 105"/>
                <a:gd name="T5" fmla="*/ 53 h 70"/>
                <a:gd name="T6" fmla="*/ 105 w 105"/>
                <a:gd name="T7" fmla="*/ 52 h 70"/>
                <a:gd name="T8" fmla="*/ 53 w 105"/>
                <a:gd name="T9" fmla="*/ 0 h 70"/>
                <a:gd name="T10" fmla="*/ 52 w 105"/>
                <a:gd name="T11" fmla="*/ 0 h 70"/>
                <a:gd name="T12" fmla="*/ 0 w 105"/>
                <a:gd name="T13" fmla="*/ 52 h 70"/>
                <a:gd name="T14" fmla="*/ 0 w 105"/>
                <a:gd name="T15" fmla="*/ 53 h 70"/>
                <a:gd name="T16" fmla="*/ 17 w 105"/>
                <a:gd name="T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70">
                  <a:moveTo>
                    <a:pt x="17" y="70"/>
                  </a:moveTo>
                  <a:cubicBezTo>
                    <a:pt x="88" y="70"/>
                    <a:pt x="88" y="70"/>
                    <a:pt x="88" y="70"/>
                  </a:cubicBezTo>
                  <a:cubicBezTo>
                    <a:pt x="97" y="70"/>
                    <a:pt x="105" y="62"/>
                    <a:pt x="105" y="53"/>
                  </a:cubicBezTo>
                  <a:cubicBezTo>
                    <a:pt x="105" y="52"/>
                    <a:pt x="105" y="52"/>
                    <a:pt x="105" y="52"/>
                  </a:cubicBezTo>
                  <a:cubicBezTo>
                    <a:pt x="105" y="23"/>
                    <a:pt x="81" y="0"/>
                    <a:pt x="53" y="0"/>
                  </a:cubicBezTo>
                  <a:cubicBezTo>
                    <a:pt x="52" y="0"/>
                    <a:pt x="52" y="0"/>
                    <a:pt x="52" y="0"/>
                  </a:cubicBezTo>
                  <a:cubicBezTo>
                    <a:pt x="23" y="0"/>
                    <a:pt x="0" y="23"/>
                    <a:pt x="0" y="52"/>
                  </a:cubicBezTo>
                  <a:cubicBezTo>
                    <a:pt x="0" y="53"/>
                    <a:pt x="0" y="53"/>
                    <a:pt x="0" y="53"/>
                  </a:cubicBezTo>
                  <a:cubicBezTo>
                    <a:pt x="0" y="62"/>
                    <a:pt x="8" y="70"/>
                    <a:pt x="17" y="70"/>
                  </a:cubicBezTo>
                  <a:close/>
                </a:path>
              </a:pathLst>
            </a:custGeom>
            <a:solidFill>
              <a:srgbClr val="302F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Rectangle 367"/>
            <p:cNvSpPr>
              <a:spLocks noChangeArrowheads="1"/>
            </p:cNvSpPr>
            <p:nvPr/>
          </p:nvSpPr>
          <p:spPr bwMode="auto">
            <a:xfrm>
              <a:off x="-6408443" y="2439489"/>
              <a:ext cx="290649" cy="146957"/>
            </a:xfrm>
            <a:prstGeom prst="rect">
              <a:avLst/>
            </a:prstGeom>
            <a:solidFill>
              <a:srgbClr val="EFC4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368"/>
            <p:cNvSpPr>
              <a:spLocks/>
            </p:cNvSpPr>
            <p:nvPr/>
          </p:nvSpPr>
          <p:spPr bwMode="auto">
            <a:xfrm>
              <a:off x="-6496617" y="2424249"/>
              <a:ext cx="443049" cy="842554"/>
            </a:xfrm>
            <a:custGeom>
              <a:avLst/>
              <a:gdLst>
                <a:gd name="T0" fmla="*/ 132 w 172"/>
                <a:gd name="T1" fmla="*/ 0 h 327"/>
                <a:gd name="T2" fmla="*/ 132 w 172"/>
                <a:gd name="T3" fmla="*/ 6 h 327"/>
                <a:gd name="T4" fmla="*/ 91 w 172"/>
                <a:gd name="T5" fmla="*/ 50 h 327"/>
                <a:gd name="T6" fmla="*/ 49 w 172"/>
                <a:gd name="T7" fmla="*/ 6 h 327"/>
                <a:gd name="T8" fmla="*/ 49 w 172"/>
                <a:gd name="T9" fmla="*/ 0 h 327"/>
                <a:gd name="T10" fmla="*/ 0 w 172"/>
                <a:gd name="T11" fmla="*/ 0 h 327"/>
                <a:gd name="T12" fmla="*/ 0 w 172"/>
                <a:gd name="T13" fmla="*/ 327 h 327"/>
                <a:gd name="T14" fmla="*/ 172 w 172"/>
                <a:gd name="T15" fmla="*/ 327 h 327"/>
                <a:gd name="T16" fmla="*/ 172 w 172"/>
                <a:gd name="T17" fmla="*/ 0 h 327"/>
                <a:gd name="T18" fmla="*/ 132 w 172"/>
                <a:gd name="T19"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327">
                  <a:moveTo>
                    <a:pt x="132" y="0"/>
                  </a:moveTo>
                  <a:cubicBezTo>
                    <a:pt x="132" y="2"/>
                    <a:pt x="132" y="4"/>
                    <a:pt x="132" y="6"/>
                  </a:cubicBezTo>
                  <a:cubicBezTo>
                    <a:pt x="132" y="30"/>
                    <a:pt x="114" y="50"/>
                    <a:pt x="91" y="50"/>
                  </a:cubicBezTo>
                  <a:cubicBezTo>
                    <a:pt x="68" y="50"/>
                    <a:pt x="49" y="30"/>
                    <a:pt x="49" y="6"/>
                  </a:cubicBezTo>
                  <a:cubicBezTo>
                    <a:pt x="49" y="4"/>
                    <a:pt x="49" y="2"/>
                    <a:pt x="49" y="0"/>
                  </a:cubicBezTo>
                  <a:cubicBezTo>
                    <a:pt x="0" y="0"/>
                    <a:pt x="0" y="0"/>
                    <a:pt x="0" y="0"/>
                  </a:cubicBezTo>
                  <a:cubicBezTo>
                    <a:pt x="0" y="327"/>
                    <a:pt x="0" y="327"/>
                    <a:pt x="0" y="327"/>
                  </a:cubicBezTo>
                  <a:cubicBezTo>
                    <a:pt x="172" y="327"/>
                    <a:pt x="172" y="327"/>
                    <a:pt x="172" y="327"/>
                  </a:cubicBezTo>
                  <a:cubicBezTo>
                    <a:pt x="172" y="0"/>
                    <a:pt x="172" y="0"/>
                    <a:pt x="172" y="0"/>
                  </a:cubicBezTo>
                  <a:lnTo>
                    <a:pt x="132" y="0"/>
                  </a:lnTo>
                  <a:close/>
                </a:path>
              </a:pathLst>
            </a:custGeom>
            <a:solidFill>
              <a:srgbClr val="EA9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369"/>
            <p:cNvSpPr>
              <a:spLocks/>
            </p:cNvSpPr>
            <p:nvPr/>
          </p:nvSpPr>
          <p:spPr bwMode="auto">
            <a:xfrm>
              <a:off x="-6408443" y="2424249"/>
              <a:ext cx="290649" cy="167640"/>
            </a:xfrm>
            <a:custGeom>
              <a:avLst/>
              <a:gdLst>
                <a:gd name="T0" fmla="*/ 98 w 113"/>
                <a:gd name="T1" fmla="*/ 6 h 65"/>
                <a:gd name="T2" fmla="*/ 57 w 113"/>
                <a:gd name="T3" fmla="*/ 50 h 65"/>
                <a:gd name="T4" fmla="*/ 15 w 113"/>
                <a:gd name="T5" fmla="*/ 6 h 65"/>
                <a:gd name="T6" fmla="*/ 15 w 113"/>
                <a:gd name="T7" fmla="*/ 0 h 65"/>
                <a:gd name="T8" fmla="*/ 0 w 113"/>
                <a:gd name="T9" fmla="*/ 0 h 65"/>
                <a:gd name="T10" fmla="*/ 0 w 113"/>
                <a:gd name="T11" fmla="*/ 6 h 65"/>
                <a:gd name="T12" fmla="*/ 57 w 113"/>
                <a:gd name="T13" fmla="*/ 65 h 65"/>
                <a:gd name="T14" fmla="*/ 113 w 113"/>
                <a:gd name="T15" fmla="*/ 6 h 65"/>
                <a:gd name="T16" fmla="*/ 113 w 113"/>
                <a:gd name="T17" fmla="*/ 0 h 65"/>
                <a:gd name="T18" fmla="*/ 98 w 113"/>
                <a:gd name="T19" fmla="*/ 0 h 65"/>
                <a:gd name="T20" fmla="*/ 98 w 113"/>
                <a:gd name="T21"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65">
                  <a:moveTo>
                    <a:pt x="98" y="6"/>
                  </a:moveTo>
                  <a:cubicBezTo>
                    <a:pt x="98" y="30"/>
                    <a:pt x="80" y="50"/>
                    <a:pt x="57" y="50"/>
                  </a:cubicBezTo>
                  <a:cubicBezTo>
                    <a:pt x="34" y="50"/>
                    <a:pt x="15" y="30"/>
                    <a:pt x="15" y="6"/>
                  </a:cubicBezTo>
                  <a:cubicBezTo>
                    <a:pt x="15" y="4"/>
                    <a:pt x="15" y="2"/>
                    <a:pt x="15" y="0"/>
                  </a:cubicBezTo>
                  <a:cubicBezTo>
                    <a:pt x="0" y="0"/>
                    <a:pt x="0" y="0"/>
                    <a:pt x="0" y="0"/>
                  </a:cubicBezTo>
                  <a:cubicBezTo>
                    <a:pt x="0" y="2"/>
                    <a:pt x="0" y="4"/>
                    <a:pt x="0" y="6"/>
                  </a:cubicBezTo>
                  <a:cubicBezTo>
                    <a:pt x="0" y="39"/>
                    <a:pt x="25" y="65"/>
                    <a:pt x="57" y="65"/>
                  </a:cubicBezTo>
                  <a:cubicBezTo>
                    <a:pt x="88" y="65"/>
                    <a:pt x="113" y="39"/>
                    <a:pt x="113" y="6"/>
                  </a:cubicBezTo>
                  <a:cubicBezTo>
                    <a:pt x="113" y="4"/>
                    <a:pt x="113" y="2"/>
                    <a:pt x="113" y="0"/>
                  </a:cubicBezTo>
                  <a:cubicBezTo>
                    <a:pt x="98" y="0"/>
                    <a:pt x="98" y="0"/>
                    <a:pt x="98" y="0"/>
                  </a:cubicBezTo>
                  <a:cubicBezTo>
                    <a:pt x="98" y="2"/>
                    <a:pt x="98" y="4"/>
                    <a:pt x="98" y="6"/>
                  </a:cubicBezTo>
                  <a:close/>
                </a:path>
              </a:pathLst>
            </a:custGeom>
            <a:solidFill>
              <a:srgbClr val="E08A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370"/>
            <p:cNvSpPr>
              <a:spLocks/>
            </p:cNvSpPr>
            <p:nvPr/>
          </p:nvSpPr>
          <p:spPr bwMode="auto">
            <a:xfrm>
              <a:off x="-6805771" y="2416629"/>
              <a:ext cx="409303" cy="870857"/>
            </a:xfrm>
            <a:custGeom>
              <a:avLst/>
              <a:gdLst>
                <a:gd name="T0" fmla="*/ 114 w 159"/>
                <a:gd name="T1" fmla="*/ 0 h 338"/>
                <a:gd name="T2" fmla="*/ 1 w 159"/>
                <a:gd name="T3" fmla="*/ 207 h 338"/>
                <a:gd name="T4" fmla="*/ 58 w 159"/>
                <a:gd name="T5" fmla="*/ 286 h 338"/>
                <a:gd name="T6" fmla="*/ 52 w 159"/>
                <a:gd name="T7" fmla="*/ 330 h 338"/>
                <a:gd name="T8" fmla="*/ 129 w 159"/>
                <a:gd name="T9" fmla="*/ 330 h 338"/>
                <a:gd name="T10" fmla="*/ 159 w 159"/>
                <a:gd name="T11" fmla="*/ 7 h 338"/>
                <a:gd name="T12" fmla="*/ 114 w 159"/>
                <a:gd name="T13" fmla="*/ 0 h 338"/>
              </a:gdLst>
              <a:ahLst/>
              <a:cxnLst>
                <a:cxn ang="0">
                  <a:pos x="T0" y="T1"/>
                </a:cxn>
                <a:cxn ang="0">
                  <a:pos x="T2" y="T3"/>
                </a:cxn>
                <a:cxn ang="0">
                  <a:pos x="T4" y="T5"/>
                </a:cxn>
                <a:cxn ang="0">
                  <a:pos x="T6" y="T7"/>
                </a:cxn>
                <a:cxn ang="0">
                  <a:pos x="T8" y="T9"/>
                </a:cxn>
                <a:cxn ang="0">
                  <a:pos x="T10" y="T11"/>
                </a:cxn>
                <a:cxn ang="0">
                  <a:pos x="T12" y="T13"/>
                </a:cxn>
              </a:cxnLst>
              <a:rect l="0" t="0" r="r" b="b"/>
              <a:pathLst>
                <a:path w="159" h="338">
                  <a:moveTo>
                    <a:pt x="114" y="0"/>
                  </a:moveTo>
                  <a:cubicBezTo>
                    <a:pt x="114" y="0"/>
                    <a:pt x="0" y="176"/>
                    <a:pt x="1" y="207"/>
                  </a:cubicBezTo>
                  <a:cubicBezTo>
                    <a:pt x="2" y="238"/>
                    <a:pt x="58" y="286"/>
                    <a:pt x="58" y="286"/>
                  </a:cubicBezTo>
                  <a:cubicBezTo>
                    <a:pt x="52" y="330"/>
                    <a:pt x="52" y="330"/>
                    <a:pt x="52" y="330"/>
                  </a:cubicBezTo>
                  <a:cubicBezTo>
                    <a:pt x="52" y="330"/>
                    <a:pt x="88" y="338"/>
                    <a:pt x="129" y="330"/>
                  </a:cubicBezTo>
                  <a:cubicBezTo>
                    <a:pt x="159" y="7"/>
                    <a:pt x="159" y="7"/>
                    <a:pt x="159" y="7"/>
                  </a:cubicBezTo>
                  <a:lnTo>
                    <a:pt x="114" y="0"/>
                  </a:lnTo>
                  <a:close/>
                </a:path>
              </a:pathLst>
            </a:custGeom>
            <a:solidFill>
              <a:srgbClr val="393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371"/>
            <p:cNvSpPr>
              <a:spLocks/>
            </p:cNvSpPr>
            <p:nvPr/>
          </p:nvSpPr>
          <p:spPr bwMode="auto">
            <a:xfrm>
              <a:off x="-6694737" y="2702923"/>
              <a:ext cx="115389" cy="450668"/>
            </a:xfrm>
            <a:custGeom>
              <a:avLst/>
              <a:gdLst>
                <a:gd name="T0" fmla="*/ 15 w 45"/>
                <a:gd name="T1" fmla="*/ 175 h 175"/>
                <a:gd name="T2" fmla="*/ 45 w 45"/>
                <a:gd name="T3" fmla="*/ 0 h 175"/>
                <a:gd name="T4" fmla="*/ 0 w 45"/>
                <a:gd name="T5" fmla="*/ 162 h 175"/>
                <a:gd name="T6" fmla="*/ 15 w 45"/>
                <a:gd name="T7" fmla="*/ 175 h 175"/>
              </a:gdLst>
              <a:ahLst/>
              <a:cxnLst>
                <a:cxn ang="0">
                  <a:pos x="T0" y="T1"/>
                </a:cxn>
                <a:cxn ang="0">
                  <a:pos x="T2" y="T3"/>
                </a:cxn>
                <a:cxn ang="0">
                  <a:pos x="T4" y="T5"/>
                </a:cxn>
                <a:cxn ang="0">
                  <a:pos x="T6" y="T7"/>
                </a:cxn>
              </a:cxnLst>
              <a:rect l="0" t="0" r="r" b="b"/>
              <a:pathLst>
                <a:path w="45" h="175">
                  <a:moveTo>
                    <a:pt x="15" y="175"/>
                  </a:moveTo>
                  <a:cubicBezTo>
                    <a:pt x="45" y="0"/>
                    <a:pt x="45" y="0"/>
                    <a:pt x="45" y="0"/>
                  </a:cubicBezTo>
                  <a:cubicBezTo>
                    <a:pt x="0" y="162"/>
                    <a:pt x="0" y="162"/>
                    <a:pt x="0" y="162"/>
                  </a:cubicBezTo>
                  <a:cubicBezTo>
                    <a:pt x="9" y="170"/>
                    <a:pt x="15" y="175"/>
                    <a:pt x="15" y="175"/>
                  </a:cubicBezTo>
                  <a:close/>
                </a:path>
              </a:pathLst>
            </a:custGeom>
            <a:solidFill>
              <a:srgbClr val="302F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372"/>
            <p:cNvSpPr>
              <a:spLocks/>
            </p:cNvSpPr>
            <p:nvPr/>
          </p:nvSpPr>
          <p:spPr bwMode="auto">
            <a:xfrm>
              <a:off x="-6527097" y="2439489"/>
              <a:ext cx="130629" cy="369026"/>
            </a:xfrm>
            <a:custGeom>
              <a:avLst/>
              <a:gdLst>
                <a:gd name="T0" fmla="*/ 120 w 120"/>
                <a:gd name="T1" fmla="*/ 0 h 339"/>
                <a:gd name="T2" fmla="*/ 0 w 120"/>
                <a:gd name="T3" fmla="*/ 74 h 339"/>
                <a:gd name="T4" fmla="*/ 42 w 120"/>
                <a:gd name="T5" fmla="*/ 135 h 339"/>
                <a:gd name="T6" fmla="*/ 7 w 120"/>
                <a:gd name="T7" fmla="*/ 199 h 339"/>
                <a:gd name="T8" fmla="*/ 90 w 120"/>
                <a:gd name="T9" fmla="*/ 339 h 339"/>
                <a:gd name="T10" fmla="*/ 120 w 120"/>
                <a:gd name="T11" fmla="*/ 0 h 339"/>
              </a:gdLst>
              <a:ahLst/>
              <a:cxnLst>
                <a:cxn ang="0">
                  <a:pos x="T0" y="T1"/>
                </a:cxn>
                <a:cxn ang="0">
                  <a:pos x="T2" y="T3"/>
                </a:cxn>
                <a:cxn ang="0">
                  <a:pos x="T4" y="T5"/>
                </a:cxn>
                <a:cxn ang="0">
                  <a:pos x="T6" y="T7"/>
                </a:cxn>
                <a:cxn ang="0">
                  <a:pos x="T8" y="T9"/>
                </a:cxn>
                <a:cxn ang="0">
                  <a:pos x="T10" y="T11"/>
                </a:cxn>
              </a:cxnLst>
              <a:rect l="0" t="0" r="r" b="b"/>
              <a:pathLst>
                <a:path w="120" h="339">
                  <a:moveTo>
                    <a:pt x="120" y="0"/>
                  </a:moveTo>
                  <a:lnTo>
                    <a:pt x="0" y="74"/>
                  </a:lnTo>
                  <a:lnTo>
                    <a:pt x="42" y="135"/>
                  </a:lnTo>
                  <a:lnTo>
                    <a:pt x="7" y="199"/>
                  </a:lnTo>
                  <a:lnTo>
                    <a:pt x="90" y="339"/>
                  </a:lnTo>
                  <a:lnTo>
                    <a:pt x="120" y="0"/>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373"/>
            <p:cNvSpPr>
              <a:spLocks/>
            </p:cNvSpPr>
            <p:nvPr/>
          </p:nvSpPr>
          <p:spPr bwMode="auto">
            <a:xfrm>
              <a:off x="-5738971" y="1986644"/>
              <a:ext cx="354874" cy="399506"/>
            </a:xfrm>
            <a:custGeom>
              <a:avLst/>
              <a:gdLst>
                <a:gd name="T0" fmla="*/ 0 w 138"/>
                <a:gd name="T1" fmla="*/ 107 h 155"/>
                <a:gd name="T2" fmla="*/ 35 w 138"/>
                <a:gd name="T3" fmla="*/ 0 h 155"/>
                <a:gd name="T4" fmla="*/ 138 w 138"/>
                <a:gd name="T5" fmla="*/ 46 h 155"/>
                <a:gd name="T6" fmla="*/ 48 w 138"/>
                <a:gd name="T7" fmla="*/ 155 h 155"/>
                <a:gd name="T8" fmla="*/ 0 w 138"/>
                <a:gd name="T9" fmla="*/ 107 h 155"/>
              </a:gdLst>
              <a:ahLst/>
              <a:cxnLst>
                <a:cxn ang="0">
                  <a:pos x="T0" y="T1"/>
                </a:cxn>
                <a:cxn ang="0">
                  <a:pos x="T2" y="T3"/>
                </a:cxn>
                <a:cxn ang="0">
                  <a:pos x="T4" y="T5"/>
                </a:cxn>
                <a:cxn ang="0">
                  <a:pos x="T6" y="T7"/>
                </a:cxn>
                <a:cxn ang="0">
                  <a:pos x="T8" y="T9"/>
                </a:cxn>
              </a:cxnLst>
              <a:rect l="0" t="0" r="r" b="b"/>
              <a:pathLst>
                <a:path w="138" h="155">
                  <a:moveTo>
                    <a:pt x="0" y="107"/>
                  </a:moveTo>
                  <a:cubicBezTo>
                    <a:pt x="0" y="107"/>
                    <a:pt x="29" y="26"/>
                    <a:pt x="35" y="0"/>
                  </a:cubicBezTo>
                  <a:cubicBezTo>
                    <a:pt x="35" y="0"/>
                    <a:pt x="101" y="3"/>
                    <a:pt x="138" y="46"/>
                  </a:cubicBezTo>
                  <a:cubicBezTo>
                    <a:pt x="138" y="46"/>
                    <a:pt x="55" y="102"/>
                    <a:pt x="48" y="155"/>
                  </a:cubicBezTo>
                  <a:lnTo>
                    <a:pt x="0" y="107"/>
                  </a:lnTo>
                  <a:close/>
                </a:path>
              </a:pathLst>
            </a:custGeom>
            <a:solidFill>
              <a:srgbClr val="4D99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374"/>
            <p:cNvSpPr>
              <a:spLocks/>
            </p:cNvSpPr>
            <p:nvPr/>
          </p:nvSpPr>
          <p:spPr bwMode="auto">
            <a:xfrm>
              <a:off x="-5710668" y="2030186"/>
              <a:ext cx="262346" cy="303711"/>
            </a:xfrm>
            <a:custGeom>
              <a:avLst/>
              <a:gdLst>
                <a:gd name="T0" fmla="*/ 34 w 102"/>
                <a:gd name="T1" fmla="*/ 0 h 118"/>
                <a:gd name="T2" fmla="*/ 102 w 102"/>
                <a:gd name="T3" fmla="*/ 27 h 118"/>
                <a:gd name="T4" fmla="*/ 31 w 102"/>
                <a:gd name="T5" fmla="*/ 118 h 118"/>
                <a:gd name="T6" fmla="*/ 0 w 102"/>
                <a:gd name="T7" fmla="*/ 95 h 118"/>
                <a:gd name="T8" fmla="*/ 34 w 102"/>
                <a:gd name="T9" fmla="*/ 0 h 118"/>
              </a:gdLst>
              <a:ahLst/>
              <a:cxnLst>
                <a:cxn ang="0">
                  <a:pos x="T0" y="T1"/>
                </a:cxn>
                <a:cxn ang="0">
                  <a:pos x="T2" y="T3"/>
                </a:cxn>
                <a:cxn ang="0">
                  <a:pos x="T4" y="T5"/>
                </a:cxn>
                <a:cxn ang="0">
                  <a:pos x="T6" y="T7"/>
                </a:cxn>
                <a:cxn ang="0">
                  <a:pos x="T8" y="T9"/>
                </a:cxn>
              </a:cxnLst>
              <a:rect l="0" t="0" r="r" b="b"/>
              <a:pathLst>
                <a:path w="102" h="118">
                  <a:moveTo>
                    <a:pt x="34" y="0"/>
                  </a:moveTo>
                  <a:cubicBezTo>
                    <a:pt x="34" y="0"/>
                    <a:pt x="83" y="7"/>
                    <a:pt x="102" y="27"/>
                  </a:cubicBezTo>
                  <a:cubicBezTo>
                    <a:pt x="102" y="27"/>
                    <a:pt x="41" y="79"/>
                    <a:pt x="31" y="118"/>
                  </a:cubicBezTo>
                  <a:cubicBezTo>
                    <a:pt x="0" y="95"/>
                    <a:pt x="0" y="95"/>
                    <a:pt x="0" y="95"/>
                  </a:cubicBezTo>
                  <a:cubicBezTo>
                    <a:pt x="0" y="95"/>
                    <a:pt x="20" y="33"/>
                    <a:pt x="34" y="0"/>
                  </a:cubicBezTo>
                  <a:close/>
                </a:path>
              </a:pathLst>
            </a:custGeom>
            <a:solidFill>
              <a:srgbClr val="61A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375"/>
            <p:cNvSpPr>
              <a:spLocks/>
            </p:cNvSpPr>
            <p:nvPr/>
          </p:nvSpPr>
          <p:spPr bwMode="auto">
            <a:xfrm>
              <a:off x="-5883751" y="2180409"/>
              <a:ext cx="495300" cy="509451"/>
            </a:xfrm>
            <a:custGeom>
              <a:avLst/>
              <a:gdLst>
                <a:gd name="T0" fmla="*/ 65 w 192"/>
                <a:gd name="T1" fmla="*/ 198 h 198"/>
                <a:gd name="T2" fmla="*/ 82 w 192"/>
                <a:gd name="T3" fmla="*/ 168 h 198"/>
                <a:gd name="T4" fmla="*/ 130 w 192"/>
                <a:gd name="T5" fmla="*/ 120 h 198"/>
                <a:gd name="T6" fmla="*/ 171 w 192"/>
                <a:gd name="T7" fmla="*/ 10 h 198"/>
                <a:gd name="T8" fmla="*/ 112 w 192"/>
                <a:gd name="T9" fmla="*/ 56 h 198"/>
                <a:gd name="T10" fmla="*/ 36 w 192"/>
                <a:gd name="T11" fmla="*/ 22 h 198"/>
                <a:gd name="T12" fmla="*/ 36 w 192"/>
                <a:gd name="T13" fmla="*/ 52 h 198"/>
                <a:gd name="T14" fmla="*/ 18 w 192"/>
                <a:gd name="T15" fmla="*/ 58 h 198"/>
                <a:gd name="T16" fmla="*/ 18 w 192"/>
                <a:gd name="T17" fmla="*/ 80 h 198"/>
                <a:gd name="T18" fmla="*/ 4 w 192"/>
                <a:gd name="T19" fmla="*/ 87 h 198"/>
                <a:gd name="T20" fmla="*/ 24 w 192"/>
                <a:gd name="T21" fmla="*/ 127 h 198"/>
                <a:gd name="T22" fmla="*/ 21 w 192"/>
                <a:gd name="T23" fmla="*/ 157 h 198"/>
                <a:gd name="T24" fmla="*/ 14 w 192"/>
                <a:gd name="T25" fmla="*/ 191 h 198"/>
                <a:gd name="T26" fmla="*/ 65 w 192"/>
                <a:gd name="T2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198">
                  <a:moveTo>
                    <a:pt x="65" y="198"/>
                  </a:moveTo>
                  <a:cubicBezTo>
                    <a:pt x="82" y="168"/>
                    <a:pt x="82" y="168"/>
                    <a:pt x="82" y="168"/>
                  </a:cubicBezTo>
                  <a:cubicBezTo>
                    <a:pt x="82" y="168"/>
                    <a:pt x="99" y="176"/>
                    <a:pt x="130" y="120"/>
                  </a:cubicBezTo>
                  <a:cubicBezTo>
                    <a:pt x="161" y="65"/>
                    <a:pt x="192" y="21"/>
                    <a:pt x="171" y="10"/>
                  </a:cubicBezTo>
                  <a:cubicBezTo>
                    <a:pt x="151" y="0"/>
                    <a:pt x="128" y="29"/>
                    <a:pt x="112" y="56"/>
                  </a:cubicBezTo>
                  <a:cubicBezTo>
                    <a:pt x="112" y="56"/>
                    <a:pt x="57" y="1"/>
                    <a:pt x="36" y="22"/>
                  </a:cubicBezTo>
                  <a:cubicBezTo>
                    <a:pt x="22" y="37"/>
                    <a:pt x="36" y="52"/>
                    <a:pt x="36" y="52"/>
                  </a:cubicBezTo>
                  <a:cubicBezTo>
                    <a:pt x="36" y="52"/>
                    <a:pt x="25" y="49"/>
                    <a:pt x="18" y="58"/>
                  </a:cubicBezTo>
                  <a:cubicBezTo>
                    <a:pt x="10" y="67"/>
                    <a:pt x="18" y="80"/>
                    <a:pt x="18" y="80"/>
                  </a:cubicBezTo>
                  <a:cubicBezTo>
                    <a:pt x="18" y="80"/>
                    <a:pt x="8" y="78"/>
                    <a:pt x="4" y="87"/>
                  </a:cubicBezTo>
                  <a:cubicBezTo>
                    <a:pt x="0" y="96"/>
                    <a:pt x="11" y="118"/>
                    <a:pt x="24" y="127"/>
                  </a:cubicBezTo>
                  <a:cubicBezTo>
                    <a:pt x="24" y="127"/>
                    <a:pt x="18" y="138"/>
                    <a:pt x="21" y="157"/>
                  </a:cubicBezTo>
                  <a:cubicBezTo>
                    <a:pt x="23" y="175"/>
                    <a:pt x="14" y="191"/>
                    <a:pt x="14" y="191"/>
                  </a:cubicBezTo>
                  <a:lnTo>
                    <a:pt x="65" y="198"/>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376"/>
            <p:cNvSpPr>
              <a:spLocks/>
            </p:cNvSpPr>
            <p:nvPr/>
          </p:nvSpPr>
          <p:spPr bwMode="auto">
            <a:xfrm>
              <a:off x="-5806463" y="2311038"/>
              <a:ext cx="82731" cy="46809"/>
            </a:xfrm>
            <a:custGeom>
              <a:avLst/>
              <a:gdLst>
                <a:gd name="T0" fmla="*/ 0 w 32"/>
                <a:gd name="T1" fmla="*/ 1 h 18"/>
                <a:gd name="T2" fmla="*/ 32 w 32"/>
                <a:gd name="T3" fmla="*/ 18 h 18"/>
                <a:gd name="T4" fmla="*/ 6 w 32"/>
                <a:gd name="T5" fmla="*/ 1 h 18"/>
                <a:gd name="T6" fmla="*/ 0 w 32"/>
                <a:gd name="T7" fmla="*/ 1 h 18"/>
              </a:gdLst>
              <a:ahLst/>
              <a:cxnLst>
                <a:cxn ang="0">
                  <a:pos x="T0" y="T1"/>
                </a:cxn>
                <a:cxn ang="0">
                  <a:pos x="T2" y="T3"/>
                </a:cxn>
                <a:cxn ang="0">
                  <a:pos x="T4" y="T5"/>
                </a:cxn>
                <a:cxn ang="0">
                  <a:pos x="T6" y="T7"/>
                </a:cxn>
              </a:cxnLst>
              <a:rect l="0" t="0" r="r" b="b"/>
              <a:pathLst>
                <a:path w="32" h="18">
                  <a:moveTo>
                    <a:pt x="0" y="1"/>
                  </a:moveTo>
                  <a:cubicBezTo>
                    <a:pt x="10" y="16"/>
                    <a:pt x="32" y="18"/>
                    <a:pt x="32" y="18"/>
                  </a:cubicBezTo>
                  <a:cubicBezTo>
                    <a:pt x="19" y="13"/>
                    <a:pt x="6" y="1"/>
                    <a:pt x="6" y="1"/>
                  </a:cubicBezTo>
                  <a:cubicBezTo>
                    <a:pt x="6" y="1"/>
                    <a:pt x="4" y="0"/>
                    <a:pt x="0" y="1"/>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377"/>
            <p:cNvSpPr>
              <a:spLocks/>
            </p:cNvSpPr>
            <p:nvPr/>
          </p:nvSpPr>
          <p:spPr bwMode="auto">
            <a:xfrm>
              <a:off x="-5859803" y="2382884"/>
              <a:ext cx="84909" cy="39189"/>
            </a:xfrm>
            <a:custGeom>
              <a:avLst/>
              <a:gdLst>
                <a:gd name="T0" fmla="*/ 0 w 33"/>
                <a:gd name="T1" fmla="*/ 2 h 15"/>
                <a:gd name="T2" fmla="*/ 33 w 33"/>
                <a:gd name="T3" fmla="*/ 15 h 15"/>
                <a:gd name="T4" fmla="*/ 9 w 33"/>
                <a:gd name="T5" fmla="*/ 1 h 15"/>
                <a:gd name="T6" fmla="*/ 0 w 33"/>
                <a:gd name="T7" fmla="*/ 2 h 15"/>
              </a:gdLst>
              <a:ahLst/>
              <a:cxnLst>
                <a:cxn ang="0">
                  <a:pos x="T0" y="T1"/>
                </a:cxn>
                <a:cxn ang="0">
                  <a:pos x="T2" y="T3"/>
                </a:cxn>
                <a:cxn ang="0">
                  <a:pos x="T4" y="T5"/>
                </a:cxn>
                <a:cxn ang="0">
                  <a:pos x="T6" y="T7"/>
                </a:cxn>
              </a:cxnLst>
              <a:rect l="0" t="0" r="r" b="b"/>
              <a:pathLst>
                <a:path w="33" h="15">
                  <a:moveTo>
                    <a:pt x="0" y="2"/>
                  </a:moveTo>
                  <a:cubicBezTo>
                    <a:pt x="7" y="10"/>
                    <a:pt x="25" y="14"/>
                    <a:pt x="33" y="15"/>
                  </a:cubicBezTo>
                  <a:cubicBezTo>
                    <a:pt x="16" y="12"/>
                    <a:pt x="9" y="1"/>
                    <a:pt x="9" y="1"/>
                  </a:cubicBezTo>
                  <a:cubicBezTo>
                    <a:pt x="9" y="1"/>
                    <a:pt x="4" y="0"/>
                    <a:pt x="0" y="2"/>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378"/>
            <p:cNvSpPr>
              <a:spLocks/>
            </p:cNvSpPr>
            <p:nvPr/>
          </p:nvSpPr>
          <p:spPr bwMode="auto">
            <a:xfrm>
              <a:off x="-6130857" y="2416629"/>
              <a:ext cx="482237" cy="870857"/>
            </a:xfrm>
            <a:custGeom>
              <a:avLst/>
              <a:gdLst>
                <a:gd name="T0" fmla="*/ 45 w 187"/>
                <a:gd name="T1" fmla="*/ 0 h 338"/>
                <a:gd name="T2" fmla="*/ 54 w 187"/>
                <a:gd name="T3" fmla="*/ 34 h 338"/>
                <a:gd name="T4" fmla="*/ 71 w 187"/>
                <a:gd name="T5" fmla="*/ 43 h 338"/>
                <a:gd name="T6" fmla="*/ 91 w 187"/>
                <a:gd name="T7" fmla="*/ 91 h 338"/>
                <a:gd name="T8" fmla="*/ 110 w 187"/>
                <a:gd name="T9" fmla="*/ 57 h 338"/>
                <a:gd name="T10" fmla="*/ 187 w 187"/>
                <a:gd name="T11" fmla="*/ 81 h 338"/>
                <a:gd name="T12" fmla="*/ 88 w 187"/>
                <a:gd name="T13" fmla="*/ 210 h 338"/>
                <a:gd name="T14" fmla="*/ 107 w 187"/>
                <a:gd name="T15" fmla="*/ 330 h 338"/>
                <a:gd name="T16" fmla="*/ 30 w 187"/>
                <a:gd name="T17" fmla="*/ 330 h 338"/>
                <a:gd name="T18" fmla="*/ 0 w 187"/>
                <a:gd name="T19" fmla="*/ 7 h 338"/>
                <a:gd name="T20" fmla="*/ 45 w 187"/>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338">
                  <a:moveTo>
                    <a:pt x="45" y="0"/>
                  </a:moveTo>
                  <a:cubicBezTo>
                    <a:pt x="45" y="0"/>
                    <a:pt x="50" y="11"/>
                    <a:pt x="54" y="34"/>
                  </a:cubicBezTo>
                  <a:cubicBezTo>
                    <a:pt x="54" y="34"/>
                    <a:pt x="61" y="33"/>
                    <a:pt x="71" y="43"/>
                  </a:cubicBezTo>
                  <a:cubicBezTo>
                    <a:pt x="84" y="54"/>
                    <a:pt x="91" y="91"/>
                    <a:pt x="91" y="91"/>
                  </a:cubicBezTo>
                  <a:cubicBezTo>
                    <a:pt x="98" y="89"/>
                    <a:pt x="110" y="57"/>
                    <a:pt x="110" y="57"/>
                  </a:cubicBezTo>
                  <a:cubicBezTo>
                    <a:pt x="142" y="77"/>
                    <a:pt x="187" y="81"/>
                    <a:pt x="187" y="81"/>
                  </a:cubicBezTo>
                  <a:cubicBezTo>
                    <a:pt x="186" y="112"/>
                    <a:pt x="88" y="210"/>
                    <a:pt x="88" y="210"/>
                  </a:cubicBezTo>
                  <a:cubicBezTo>
                    <a:pt x="107" y="330"/>
                    <a:pt x="107" y="330"/>
                    <a:pt x="107" y="330"/>
                  </a:cubicBezTo>
                  <a:cubicBezTo>
                    <a:pt x="107" y="330"/>
                    <a:pt x="71" y="338"/>
                    <a:pt x="30" y="330"/>
                  </a:cubicBezTo>
                  <a:cubicBezTo>
                    <a:pt x="0" y="7"/>
                    <a:pt x="0" y="7"/>
                    <a:pt x="0" y="7"/>
                  </a:cubicBezTo>
                  <a:lnTo>
                    <a:pt x="45" y="0"/>
                  </a:lnTo>
                  <a:close/>
                </a:path>
              </a:pathLst>
            </a:custGeom>
            <a:solidFill>
              <a:srgbClr val="393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379"/>
            <p:cNvSpPr>
              <a:spLocks/>
            </p:cNvSpPr>
            <p:nvPr/>
          </p:nvSpPr>
          <p:spPr bwMode="auto">
            <a:xfrm>
              <a:off x="-5981723" y="2558143"/>
              <a:ext cx="105591" cy="404948"/>
            </a:xfrm>
            <a:custGeom>
              <a:avLst/>
              <a:gdLst>
                <a:gd name="T0" fmla="*/ 30 w 41"/>
                <a:gd name="T1" fmla="*/ 157 h 157"/>
                <a:gd name="T2" fmla="*/ 30 w 41"/>
                <a:gd name="T3" fmla="*/ 157 h 157"/>
                <a:gd name="T4" fmla="*/ 30 w 41"/>
                <a:gd name="T5" fmla="*/ 155 h 157"/>
                <a:gd name="T6" fmla="*/ 41 w 41"/>
                <a:gd name="T7" fmla="*/ 143 h 157"/>
                <a:gd name="T8" fmla="*/ 0 w 41"/>
                <a:gd name="T9" fmla="*/ 0 h 157"/>
                <a:gd name="T10" fmla="*/ 30 w 41"/>
                <a:gd name="T11" fmla="*/ 157 h 157"/>
              </a:gdLst>
              <a:ahLst/>
              <a:cxnLst>
                <a:cxn ang="0">
                  <a:pos x="T0" y="T1"/>
                </a:cxn>
                <a:cxn ang="0">
                  <a:pos x="T2" y="T3"/>
                </a:cxn>
                <a:cxn ang="0">
                  <a:pos x="T4" y="T5"/>
                </a:cxn>
                <a:cxn ang="0">
                  <a:pos x="T6" y="T7"/>
                </a:cxn>
                <a:cxn ang="0">
                  <a:pos x="T8" y="T9"/>
                </a:cxn>
                <a:cxn ang="0">
                  <a:pos x="T10" y="T11"/>
                </a:cxn>
              </a:cxnLst>
              <a:rect l="0" t="0" r="r" b="b"/>
              <a:pathLst>
                <a:path w="41" h="157">
                  <a:moveTo>
                    <a:pt x="30" y="157"/>
                  </a:moveTo>
                  <a:cubicBezTo>
                    <a:pt x="30" y="157"/>
                    <a:pt x="30" y="157"/>
                    <a:pt x="30" y="157"/>
                  </a:cubicBezTo>
                  <a:cubicBezTo>
                    <a:pt x="30" y="155"/>
                    <a:pt x="30" y="155"/>
                    <a:pt x="30" y="155"/>
                  </a:cubicBezTo>
                  <a:cubicBezTo>
                    <a:pt x="30" y="155"/>
                    <a:pt x="35" y="151"/>
                    <a:pt x="41" y="143"/>
                  </a:cubicBezTo>
                  <a:cubicBezTo>
                    <a:pt x="0" y="0"/>
                    <a:pt x="0" y="0"/>
                    <a:pt x="0" y="0"/>
                  </a:cubicBezTo>
                  <a:lnTo>
                    <a:pt x="30" y="157"/>
                  </a:lnTo>
                  <a:close/>
                </a:path>
              </a:pathLst>
            </a:custGeom>
            <a:solidFill>
              <a:srgbClr val="302F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380"/>
            <p:cNvSpPr>
              <a:spLocks/>
            </p:cNvSpPr>
            <p:nvPr/>
          </p:nvSpPr>
          <p:spPr bwMode="auto">
            <a:xfrm>
              <a:off x="-6130857" y="2439489"/>
              <a:ext cx="133894" cy="369026"/>
            </a:xfrm>
            <a:custGeom>
              <a:avLst/>
              <a:gdLst>
                <a:gd name="T0" fmla="*/ 0 w 123"/>
                <a:gd name="T1" fmla="*/ 0 h 339"/>
                <a:gd name="T2" fmla="*/ 123 w 123"/>
                <a:gd name="T3" fmla="*/ 74 h 339"/>
                <a:gd name="T4" fmla="*/ 78 w 123"/>
                <a:gd name="T5" fmla="*/ 135 h 339"/>
                <a:gd name="T6" fmla="*/ 116 w 123"/>
                <a:gd name="T7" fmla="*/ 199 h 339"/>
                <a:gd name="T8" fmla="*/ 31 w 123"/>
                <a:gd name="T9" fmla="*/ 339 h 339"/>
                <a:gd name="T10" fmla="*/ 0 w 123"/>
                <a:gd name="T11" fmla="*/ 0 h 339"/>
              </a:gdLst>
              <a:ahLst/>
              <a:cxnLst>
                <a:cxn ang="0">
                  <a:pos x="T0" y="T1"/>
                </a:cxn>
                <a:cxn ang="0">
                  <a:pos x="T2" y="T3"/>
                </a:cxn>
                <a:cxn ang="0">
                  <a:pos x="T4" y="T5"/>
                </a:cxn>
                <a:cxn ang="0">
                  <a:pos x="T6" y="T7"/>
                </a:cxn>
                <a:cxn ang="0">
                  <a:pos x="T8" y="T9"/>
                </a:cxn>
                <a:cxn ang="0">
                  <a:pos x="T10" y="T11"/>
                </a:cxn>
              </a:cxnLst>
              <a:rect l="0" t="0" r="r" b="b"/>
              <a:pathLst>
                <a:path w="123" h="339">
                  <a:moveTo>
                    <a:pt x="0" y="0"/>
                  </a:moveTo>
                  <a:lnTo>
                    <a:pt x="123" y="74"/>
                  </a:lnTo>
                  <a:lnTo>
                    <a:pt x="78" y="135"/>
                  </a:lnTo>
                  <a:lnTo>
                    <a:pt x="116" y="199"/>
                  </a:lnTo>
                  <a:lnTo>
                    <a:pt x="31" y="339"/>
                  </a:lnTo>
                  <a:lnTo>
                    <a:pt x="0" y="0"/>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381"/>
            <p:cNvSpPr>
              <a:spLocks/>
            </p:cNvSpPr>
            <p:nvPr/>
          </p:nvSpPr>
          <p:spPr bwMode="auto">
            <a:xfrm>
              <a:off x="-6792709" y="1371601"/>
              <a:ext cx="1213757" cy="707571"/>
            </a:xfrm>
            <a:custGeom>
              <a:avLst/>
              <a:gdLst>
                <a:gd name="T0" fmla="*/ 11 w 471"/>
                <a:gd name="T1" fmla="*/ 275 h 275"/>
                <a:gd name="T2" fmla="*/ 7 w 471"/>
                <a:gd name="T3" fmla="*/ 155 h 275"/>
                <a:gd name="T4" fmla="*/ 136 w 471"/>
                <a:gd name="T5" fmla="*/ 30 h 275"/>
                <a:gd name="T6" fmla="*/ 136 w 471"/>
                <a:gd name="T7" fmla="*/ 50 h 275"/>
                <a:gd name="T8" fmla="*/ 221 w 471"/>
                <a:gd name="T9" fmla="*/ 12 h 275"/>
                <a:gd name="T10" fmla="*/ 221 w 471"/>
                <a:gd name="T11" fmla="*/ 25 h 275"/>
                <a:gd name="T12" fmla="*/ 321 w 471"/>
                <a:gd name="T13" fmla="*/ 12 h 275"/>
                <a:gd name="T14" fmla="*/ 318 w 471"/>
                <a:gd name="T15" fmla="*/ 27 h 275"/>
                <a:gd name="T16" fmla="*/ 412 w 471"/>
                <a:gd name="T17" fmla="*/ 62 h 275"/>
                <a:gd name="T18" fmla="*/ 404 w 471"/>
                <a:gd name="T19" fmla="*/ 73 h 275"/>
                <a:gd name="T20" fmla="*/ 462 w 471"/>
                <a:gd name="T21" fmla="*/ 123 h 275"/>
                <a:gd name="T22" fmla="*/ 454 w 471"/>
                <a:gd name="T23" fmla="*/ 146 h 275"/>
                <a:gd name="T24" fmla="*/ 471 w 471"/>
                <a:gd name="T25" fmla="*/ 180 h 275"/>
                <a:gd name="T26" fmla="*/ 461 w 471"/>
                <a:gd name="T27" fmla="*/ 198 h 275"/>
                <a:gd name="T28" fmla="*/ 465 w 471"/>
                <a:gd name="T29" fmla="*/ 227 h 275"/>
                <a:gd name="T30" fmla="*/ 421 w 471"/>
                <a:gd name="T31" fmla="*/ 238 h 275"/>
                <a:gd name="T32" fmla="*/ 404 w 471"/>
                <a:gd name="T33" fmla="*/ 275 h 275"/>
                <a:gd name="T34" fmla="*/ 11 w 471"/>
                <a:gd name="T35"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275">
                  <a:moveTo>
                    <a:pt x="11" y="275"/>
                  </a:moveTo>
                  <a:cubicBezTo>
                    <a:pt x="11" y="275"/>
                    <a:pt x="0" y="177"/>
                    <a:pt x="7" y="155"/>
                  </a:cubicBezTo>
                  <a:cubicBezTo>
                    <a:pt x="15" y="133"/>
                    <a:pt x="73" y="54"/>
                    <a:pt x="136" y="30"/>
                  </a:cubicBezTo>
                  <a:cubicBezTo>
                    <a:pt x="136" y="50"/>
                    <a:pt x="136" y="50"/>
                    <a:pt x="136" y="50"/>
                  </a:cubicBezTo>
                  <a:cubicBezTo>
                    <a:pt x="136" y="50"/>
                    <a:pt x="162" y="20"/>
                    <a:pt x="221" y="12"/>
                  </a:cubicBezTo>
                  <a:cubicBezTo>
                    <a:pt x="221" y="25"/>
                    <a:pt x="221" y="25"/>
                    <a:pt x="221" y="25"/>
                  </a:cubicBezTo>
                  <a:cubicBezTo>
                    <a:pt x="221" y="25"/>
                    <a:pt x="274" y="0"/>
                    <a:pt x="321" y="12"/>
                  </a:cubicBezTo>
                  <a:cubicBezTo>
                    <a:pt x="318" y="27"/>
                    <a:pt x="318" y="27"/>
                    <a:pt x="318" y="27"/>
                  </a:cubicBezTo>
                  <a:cubicBezTo>
                    <a:pt x="318" y="27"/>
                    <a:pt x="387" y="33"/>
                    <a:pt x="412" y="62"/>
                  </a:cubicBezTo>
                  <a:cubicBezTo>
                    <a:pt x="404" y="73"/>
                    <a:pt x="404" y="73"/>
                    <a:pt x="404" y="73"/>
                  </a:cubicBezTo>
                  <a:cubicBezTo>
                    <a:pt x="404" y="73"/>
                    <a:pt x="453" y="96"/>
                    <a:pt x="462" y="123"/>
                  </a:cubicBezTo>
                  <a:cubicBezTo>
                    <a:pt x="454" y="146"/>
                    <a:pt x="454" y="146"/>
                    <a:pt x="454" y="146"/>
                  </a:cubicBezTo>
                  <a:cubicBezTo>
                    <a:pt x="454" y="146"/>
                    <a:pt x="469" y="155"/>
                    <a:pt x="471" y="180"/>
                  </a:cubicBezTo>
                  <a:cubicBezTo>
                    <a:pt x="461" y="198"/>
                    <a:pt x="461" y="198"/>
                    <a:pt x="461" y="198"/>
                  </a:cubicBezTo>
                  <a:cubicBezTo>
                    <a:pt x="461" y="198"/>
                    <a:pt x="466" y="210"/>
                    <a:pt x="465" y="227"/>
                  </a:cubicBezTo>
                  <a:cubicBezTo>
                    <a:pt x="465" y="227"/>
                    <a:pt x="426" y="227"/>
                    <a:pt x="421" y="238"/>
                  </a:cubicBezTo>
                  <a:cubicBezTo>
                    <a:pt x="404" y="275"/>
                    <a:pt x="404" y="275"/>
                    <a:pt x="404" y="275"/>
                  </a:cubicBezTo>
                  <a:lnTo>
                    <a:pt x="11" y="275"/>
                  </a:lnTo>
                  <a:close/>
                </a:path>
              </a:pathLst>
            </a:custGeom>
            <a:solidFill>
              <a:srgbClr val="3F3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382"/>
            <p:cNvSpPr>
              <a:spLocks/>
            </p:cNvSpPr>
            <p:nvPr/>
          </p:nvSpPr>
          <p:spPr bwMode="auto">
            <a:xfrm>
              <a:off x="-6805771" y="2009504"/>
              <a:ext cx="165463" cy="252548"/>
            </a:xfrm>
            <a:custGeom>
              <a:avLst/>
              <a:gdLst>
                <a:gd name="T0" fmla="*/ 60 w 64"/>
                <a:gd name="T1" fmla="*/ 16 h 98"/>
                <a:gd name="T2" fmla="*/ 24 w 64"/>
                <a:gd name="T3" fmla="*/ 9 h 98"/>
                <a:gd name="T4" fmla="*/ 64 w 64"/>
                <a:gd name="T5" fmla="*/ 98 h 98"/>
                <a:gd name="T6" fmla="*/ 60 w 64"/>
                <a:gd name="T7" fmla="*/ 16 h 98"/>
              </a:gdLst>
              <a:ahLst/>
              <a:cxnLst>
                <a:cxn ang="0">
                  <a:pos x="T0" y="T1"/>
                </a:cxn>
                <a:cxn ang="0">
                  <a:pos x="T2" y="T3"/>
                </a:cxn>
                <a:cxn ang="0">
                  <a:pos x="T4" y="T5"/>
                </a:cxn>
                <a:cxn ang="0">
                  <a:pos x="T6" y="T7"/>
                </a:cxn>
              </a:cxnLst>
              <a:rect l="0" t="0" r="r" b="b"/>
              <a:pathLst>
                <a:path w="64" h="98">
                  <a:moveTo>
                    <a:pt x="60" y="16"/>
                  </a:moveTo>
                  <a:cubicBezTo>
                    <a:pt x="60" y="16"/>
                    <a:pt x="47" y="0"/>
                    <a:pt x="24" y="9"/>
                  </a:cubicBezTo>
                  <a:cubicBezTo>
                    <a:pt x="0" y="19"/>
                    <a:pt x="19" y="97"/>
                    <a:pt x="64" y="98"/>
                  </a:cubicBezTo>
                  <a:lnTo>
                    <a:pt x="60" y="16"/>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383"/>
            <p:cNvSpPr>
              <a:spLocks/>
            </p:cNvSpPr>
            <p:nvPr/>
          </p:nvSpPr>
          <p:spPr bwMode="auto">
            <a:xfrm>
              <a:off x="-5859803" y="2009504"/>
              <a:ext cx="162197" cy="252548"/>
            </a:xfrm>
            <a:custGeom>
              <a:avLst/>
              <a:gdLst>
                <a:gd name="T0" fmla="*/ 4 w 63"/>
                <a:gd name="T1" fmla="*/ 16 h 98"/>
                <a:gd name="T2" fmla="*/ 40 w 63"/>
                <a:gd name="T3" fmla="*/ 9 h 98"/>
                <a:gd name="T4" fmla="*/ 0 w 63"/>
                <a:gd name="T5" fmla="*/ 98 h 98"/>
                <a:gd name="T6" fmla="*/ 4 w 63"/>
                <a:gd name="T7" fmla="*/ 16 h 98"/>
              </a:gdLst>
              <a:ahLst/>
              <a:cxnLst>
                <a:cxn ang="0">
                  <a:pos x="T0" y="T1"/>
                </a:cxn>
                <a:cxn ang="0">
                  <a:pos x="T2" y="T3"/>
                </a:cxn>
                <a:cxn ang="0">
                  <a:pos x="T4" y="T5"/>
                </a:cxn>
                <a:cxn ang="0">
                  <a:pos x="T6" y="T7"/>
                </a:cxn>
              </a:cxnLst>
              <a:rect l="0" t="0" r="r" b="b"/>
              <a:pathLst>
                <a:path w="63" h="98">
                  <a:moveTo>
                    <a:pt x="4" y="16"/>
                  </a:moveTo>
                  <a:cubicBezTo>
                    <a:pt x="4" y="16"/>
                    <a:pt x="16" y="0"/>
                    <a:pt x="40" y="9"/>
                  </a:cubicBezTo>
                  <a:cubicBezTo>
                    <a:pt x="63" y="19"/>
                    <a:pt x="44" y="97"/>
                    <a:pt x="0" y="98"/>
                  </a:cubicBezTo>
                  <a:lnTo>
                    <a:pt x="4" y="16"/>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384"/>
            <p:cNvSpPr>
              <a:spLocks/>
            </p:cNvSpPr>
            <p:nvPr/>
          </p:nvSpPr>
          <p:spPr bwMode="auto">
            <a:xfrm>
              <a:off x="-6681674" y="1927861"/>
              <a:ext cx="859972" cy="550817"/>
            </a:xfrm>
            <a:custGeom>
              <a:avLst/>
              <a:gdLst>
                <a:gd name="T0" fmla="*/ 219 w 334"/>
                <a:gd name="T1" fmla="*/ 214 h 214"/>
                <a:gd name="T2" fmla="*/ 115 w 334"/>
                <a:gd name="T3" fmla="*/ 214 h 214"/>
                <a:gd name="T4" fmla="*/ 0 w 334"/>
                <a:gd name="T5" fmla="*/ 98 h 214"/>
                <a:gd name="T6" fmla="*/ 0 w 334"/>
                <a:gd name="T7" fmla="*/ 36 h 214"/>
                <a:gd name="T8" fmla="*/ 36 w 334"/>
                <a:gd name="T9" fmla="*/ 0 h 214"/>
                <a:gd name="T10" fmla="*/ 298 w 334"/>
                <a:gd name="T11" fmla="*/ 0 h 214"/>
                <a:gd name="T12" fmla="*/ 334 w 334"/>
                <a:gd name="T13" fmla="*/ 36 h 214"/>
                <a:gd name="T14" fmla="*/ 334 w 334"/>
                <a:gd name="T15" fmla="*/ 98 h 214"/>
                <a:gd name="T16" fmla="*/ 219 w 334"/>
                <a:gd name="T17"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214">
                  <a:moveTo>
                    <a:pt x="219" y="214"/>
                  </a:moveTo>
                  <a:cubicBezTo>
                    <a:pt x="115" y="214"/>
                    <a:pt x="115" y="214"/>
                    <a:pt x="115" y="214"/>
                  </a:cubicBezTo>
                  <a:cubicBezTo>
                    <a:pt x="51" y="214"/>
                    <a:pt x="0" y="162"/>
                    <a:pt x="0" y="98"/>
                  </a:cubicBezTo>
                  <a:cubicBezTo>
                    <a:pt x="0" y="36"/>
                    <a:pt x="0" y="36"/>
                    <a:pt x="0" y="36"/>
                  </a:cubicBezTo>
                  <a:cubicBezTo>
                    <a:pt x="0" y="16"/>
                    <a:pt x="16" y="0"/>
                    <a:pt x="36" y="0"/>
                  </a:cubicBezTo>
                  <a:cubicBezTo>
                    <a:pt x="298" y="0"/>
                    <a:pt x="298" y="0"/>
                    <a:pt x="298" y="0"/>
                  </a:cubicBezTo>
                  <a:cubicBezTo>
                    <a:pt x="318" y="0"/>
                    <a:pt x="334" y="16"/>
                    <a:pt x="334" y="36"/>
                  </a:cubicBezTo>
                  <a:cubicBezTo>
                    <a:pt x="334" y="98"/>
                    <a:pt x="334" y="98"/>
                    <a:pt x="334" y="98"/>
                  </a:cubicBezTo>
                  <a:cubicBezTo>
                    <a:pt x="334" y="162"/>
                    <a:pt x="282" y="214"/>
                    <a:pt x="219" y="214"/>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Oval 385"/>
            <p:cNvSpPr>
              <a:spLocks noChangeArrowheads="1"/>
            </p:cNvSpPr>
            <p:nvPr/>
          </p:nvSpPr>
          <p:spPr bwMode="auto">
            <a:xfrm>
              <a:off x="-6583703" y="2090058"/>
              <a:ext cx="109946" cy="109946"/>
            </a:xfrm>
            <a:prstGeom prst="ellipse">
              <a:avLst/>
            </a:pr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386"/>
            <p:cNvSpPr>
              <a:spLocks/>
            </p:cNvSpPr>
            <p:nvPr/>
          </p:nvSpPr>
          <p:spPr bwMode="auto">
            <a:xfrm>
              <a:off x="-6563020" y="2094412"/>
              <a:ext cx="53340" cy="37011"/>
            </a:xfrm>
            <a:custGeom>
              <a:avLst/>
              <a:gdLst>
                <a:gd name="T0" fmla="*/ 20 w 21"/>
                <a:gd name="T1" fmla="*/ 5 h 14"/>
                <a:gd name="T2" fmla="*/ 12 w 21"/>
                <a:gd name="T3" fmla="*/ 13 h 14"/>
                <a:gd name="T4" fmla="*/ 1 w 21"/>
                <a:gd name="T5" fmla="*/ 9 h 14"/>
                <a:gd name="T6" fmla="*/ 9 w 21"/>
                <a:gd name="T7" fmla="*/ 1 h 14"/>
                <a:gd name="T8" fmla="*/ 20 w 21"/>
                <a:gd name="T9" fmla="*/ 5 h 14"/>
              </a:gdLst>
              <a:ahLst/>
              <a:cxnLst>
                <a:cxn ang="0">
                  <a:pos x="T0" y="T1"/>
                </a:cxn>
                <a:cxn ang="0">
                  <a:pos x="T2" y="T3"/>
                </a:cxn>
                <a:cxn ang="0">
                  <a:pos x="T4" y="T5"/>
                </a:cxn>
                <a:cxn ang="0">
                  <a:pos x="T6" y="T7"/>
                </a:cxn>
                <a:cxn ang="0">
                  <a:pos x="T8" y="T9"/>
                </a:cxn>
              </a:cxnLst>
              <a:rect l="0" t="0" r="r" b="b"/>
              <a:pathLst>
                <a:path w="21" h="14">
                  <a:moveTo>
                    <a:pt x="20" y="5"/>
                  </a:moveTo>
                  <a:cubicBezTo>
                    <a:pt x="21" y="8"/>
                    <a:pt x="17" y="11"/>
                    <a:pt x="12" y="13"/>
                  </a:cubicBezTo>
                  <a:cubicBezTo>
                    <a:pt x="6" y="14"/>
                    <a:pt x="1" y="12"/>
                    <a:pt x="1" y="9"/>
                  </a:cubicBezTo>
                  <a:cubicBezTo>
                    <a:pt x="0" y="6"/>
                    <a:pt x="4" y="2"/>
                    <a:pt x="9" y="1"/>
                  </a:cubicBezTo>
                  <a:cubicBezTo>
                    <a:pt x="15" y="0"/>
                    <a:pt x="19" y="2"/>
                    <a:pt x="20" y="5"/>
                  </a:cubicBezTo>
                  <a:close/>
                </a:path>
              </a:pathLst>
            </a:custGeom>
            <a:solidFill>
              <a:srgbClr val="E8D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387"/>
            <p:cNvSpPr>
              <a:spLocks/>
            </p:cNvSpPr>
            <p:nvPr/>
          </p:nvSpPr>
          <p:spPr bwMode="auto">
            <a:xfrm>
              <a:off x="-6615271" y="1940924"/>
              <a:ext cx="180703" cy="143691"/>
            </a:xfrm>
            <a:custGeom>
              <a:avLst/>
              <a:gdLst>
                <a:gd name="T0" fmla="*/ 1 w 70"/>
                <a:gd name="T1" fmla="*/ 17 h 56"/>
                <a:gd name="T2" fmla="*/ 63 w 70"/>
                <a:gd name="T3" fmla="*/ 56 h 56"/>
                <a:gd name="T4" fmla="*/ 70 w 70"/>
                <a:gd name="T5" fmla="*/ 38 h 56"/>
                <a:gd name="T6" fmla="*/ 5 w 70"/>
                <a:gd name="T7" fmla="*/ 0 h 56"/>
                <a:gd name="T8" fmla="*/ 1 w 70"/>
                <a:gd name="T9" fmla="*/ 17 h 56"/>
              </a:gdLst>
              <a:ahLst/>
              <a:cxnLst>
                <a:cxn ang="0">
                  <a:pos x="T0" y="T1"/>
                </a:cxn>
                <a:cxn ang="0">
                  <a:pos x="T2" y="T3"/>
                </a:cxn>
                <a:cxn ang="0">
                  <a:pos x="T4" y="T5"/>
                </a:cxn>
                <a:cxn ang="0">
                  <a:pos x="T6" y="T7"/>
                </a:cxn>
                <a:cxn ang="0">
                  <a:pos x="T8" y="T9"/>
                </a:cxn>
              </a:cxnLst>
              <a:rect l="0" t="0" r="r" b="b"/>
              <a:pathLst>
                <a:path w="70" h="56">
                  <a:moveTo>
                    <a:pt x="1" y="17"/>
                  </a:moveTo>
                  <a:cubicBezTo>
                    <a:pt x="1" y="17"/>
                    <a:pt x="42" y="30"/>
                    <a:pt x="63" y="56"/>
                  </a:cubicBezTo>
                  <a:cubicBezTo>
                    <a:pt x="63" y="56"/>
                    <a:pt x="70" y="50"/>
                    <a:pt x="70" y="38"/>
                  </a:cubicBezTo>
                  <a:cubicBezTo>
                    <a:pt x="70" y="38"/>
                    <a:pt x="53" y="13"/>
                    <a:pt x="5" y="0"/>
                  </a:cubicBezTo>
                  <a:cubicBezTo>
                    <a:pt x="5" y="0"/>
                    <a:pt x="0" y="6"/>
                    <a:pt x="1" y="17"/>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Oval 388"/>
            <p:cNvSpPr>
              <a:spLocks noChangeArrowheads="1"/>
            </p:cNvSpPr>
            <p:nvPr/>
          </p:nvSpPr>
          <p:spPr bwMode="auto">
            <a:xfrm>
              <a:off x="-6042683" y="2090058"/>
              <a:ext cx="109946" cy="109946"/>
            </a:xfrm>
            <a:prstGeom prst="ellipse">
              <a:avLst/>
            </a:pr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389"/>
            <p:cNvSpPr>
              <a:spLocks/>
            </p:cNvSpPr>
            <p:nvPr/>
          </p:nvSpPr>
          <p:spPr bwMode="auto">
            <a:xfrm>
              <a:off x="-6006760" y="2094412"/>
              <a:ext cx="53340" cy="37011"/>
            </a:xfrm>
            <a:custGeom>
              <a:avLst/>
              <a:gdLst>
                <a:gd name="T0" fmla="*/ 1 w 21"/>
                <a:gd name="T1" fmla="*/ 5 h 14"/>
                <a:gd name="T2" fmla="*/ 9 w 21"/>
                <a:gd name="T3" fmla="*/ 13 h 14"/>
                <a:gd name="T4" fmla="*/ 20 w 21"/>
                <a:gd name="T5" fmla="*/ 9 h 14"/>
                <a:gd name="T6" fmla="*/ 11 w 21"/>
                <a:gd name="T7" fmla="*/ 1 h 14"/>
                <a:gd name="T8" fmla="*/ 1 w 21"/>
                <a:gd name="T9" fmla="*/ 5 h 14"/>
              </a:gdLst>
              <a:ahLst/>
              <a:cxnLst>
                <a:cxn ang="0">
                  <a:pos x="T0" y="T1"/>
                </a:cxn>
                <a:cxn ang="0">
                  <a:pos x="T2" y="T3"/>
                </a:cxn>
                <a:cxn ang="0">
                  <a:pos x="T4" y="T5"/>
                </a:cxn>
                <a:cxn ang="0">
                  <a:pos x="T6" y="T7"/>
                </a:cxn>
                <a:cxn ang="0">
                  <a:pos x="T8" y="T9"/>
                </a:cxn>
              </a:cxnLst>
              <a:rect l="0" t="0" r="r" b="b"/>
              <a:pathLst>
                <a:path w="21" h="14">
                  <a:moveTo>
                    <a:pt x="1" y="5"/>
                  </a:moveTo>
                  <a:cubicBezTo>
                    <a:pt x="0" y="8"/>
                    <a:pt x="4" y="11"/>
                    <a:pt x="9" y="13"/>
                  </a:cubicBezTo>
                  <a:cubicBezTo>
                    <a:pt x="15" y="14"/>
                    <a:pt x="19" y="12"/>
                    <a:pt x="20" y="9"/>
                  </a:cubicBezTo>
                  <a:cubicBezTo>
                    <a:pt x="21" y="6"/>
                    <a:pt x="17" y="2"/>
                    <a:pt x="11" y="1"/>
                  </a:cubicBezTo>
                  <a:cubicBezTo>
                    <a:pt x="6" y="0"/>
                    <a:pt x="1" y="2"/>
                    <a:pt x="1" y="5"/>
                  </a:cubicBezTo>
                  <a:close/>
                </a:path>
              </a:pathLst>
            </a:custGeom>
            <a:solidFill>
              <a:srgbClr val="E8D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390"/>
            <p:cNvSpPr>
              <a:spLocks/>
            </p:cNvSpPr>
            <p:nvPr/>
          </p:nvSpPr>
          <p:spPr bwMode="auto">
            <a:xfrm>
              <a:off x="-6081871" y="1940924"/>
              <a:ext cx="180703" cy="143691"/>
            </a:xfrm>
            <a:custGeom>
              <a:avLst/>
              <a:gdLst>
                <a:gd name="T0" fmla="*/ 68 w 70"/>
                <a:gd name="T1" fmla="*/ 17 h 56"/>
                <a:gd name="T2" fmla="*/ 7 w 70"/>
                <a:gd name="T3" fmla="*/ 56 h 56"/>
                <a:gd name="T4" fmla="*/ 0 w 70"/>
                <a:gd name="T5" fmla="*/ 38 h 56"/>
                <a:gd name="T6" fmla="*/ 65 w 70"/>
                <a:gd name="T7" fmla="*/ 0 h 56"/>
                <a:gd name="T8" fmla="*/ 68 w 70"/>
                <a:gd name="T9" fmla="*/ 17 h 56"/>
              </a:gdLst>
              <a:ahLst/>
              <a:cxnLst>
                <a:cxn ang="0">
                  <a:pos x="T0" y="T1"/>
                </a:cxn>
                <a:cxn ang="0">
                  <a:pos x="T2" y="T3"/>
                </a:cxn>
                <a:cxn ang="0">
                  <a:pos x="T4" y="T5"/>
                </a:cxn>
                <a:cxn ang="0">
                  <a:pos x="T6" y="T7"/>
                </a:cxn>
                <a:cxn ang="0">
                  <a:pos x="T8" y="T9"/>
                </a:cxn>
              </a:cxnLst>
              <a:rect l="0" t="0" r="r" b="b"/>
              <a:pathLst>
                <a:path w="70" h="56">
                  <a:moveTo>
                    <a:pt x="68" y="17"/>
                  </a:moveTo>
                  <a:cubicBezTo>
                    <a:pt x="68" y="17"/>
                    <a:pt x="28" y="30"/>
                    <a:pt x="7" y="56"/>
                  </a:cubicBezTo>
                  <a:cubicBezTo>
                    <a:pt x="7" y="56"/>
                    <a:pt x="0" y="50"/>
                    <a:pt x="0" y="38"/>
                  </a:cubicBezTo>
                  <a:cubicBezTo>
                    <a:pt x="0" y="38"/>
                    <a:pt x="17" y="13"/>
                    <a:pt x="65" y="0"/>
                  </a:cubicBezTo>
                  <a:cubicBezTo>
                    <a:pt x="65" y="0"/>
                    <a:pt x="70" y="6"/>
                    <a:pt x="68" y="17"/>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391"/>
            <p:cNvSpPr>
              <a:spLocks/>
            </p:cNvSpPr>
            <p:nvPr/>
          </p:nvSpPr>
          <p:spPr bwMode="auto">
            <a:xfrm>
              <a:off x="-6326800" y="2184764"/>
              <a:ext cx="129540" cy="77289"/>
            </a:xfrm>
            <a:custGeom>
              <a:avLst/>
              <a:gdLst>
                <a:gd name="T0" fmla="*/ 0 w 50"/>
                <a:gd name="T1" fmla="*/ 30 h 30"/>
                <a:gd name="T2" fmla="*/ 25 w 50"/>
                <a:gd name="T3" fmla="*/ 6 h 30"/>
                <a:gd name="T4" fmla="*/ 50 w 50"/>
                <a:gd name="T5" fmla="*/ 30 h 30"/>
                <a:gd name="T6" fmla="*/ 25 w 50"/>
                <a:gd name="T7" fmla="*/ 0 h 30"/>
                <a:gd name="T8" fmla="*/ 0 w 50"/>
                <a:gd name="T9" fmla="*/ 30 h 30"/>
              </a:gdLst>
              <a:ahLst/>
              <a:cxnLst>
                <a:cxn ang="0">
                  <a:pos x="T0" y="T1"/>
                </a:cxn>
                <a:cxn ang="0">
                  <a:pos x="T2" y="T3"/>
                </a:cxn>
                <a:cxn ang="0">
                  <a:pos x="T4" y="T5"/>
                </a:cxn>
                <a:cxn ang="0">
                  <a:pos x="T6" y="T7"/>
                </a:cxn>
                <a:cxn ang="0">
                  <a:pos x="T8" y="T9"/>
                </a:cxn>
              </a:cxnLst>
              <a:rect l="0" t="0" r="r" b="b"/>
              <a:pathLst>
                <a:path w="50" h="30">
                  <a:moveTo>
                    <a:pt x="0" y="30"/>
                  </a:moveTo>
                  <a:cubicBezTo>
                    <a:pt x="0" y="30"/>
                    <a:pt x="15" y="6"/>
                    <a:pt x="25" y="6"/>
                  </a:cubicBezTo>
                  <a:cubicBezTo>
                    <a:pt x="36" y="5"/>
                    <a:pt x="50" y="30"/>
                    <a:pt x="50" y="30"/>
                  </a:cubicBezTo>
                  <a:cubicBezTo>
                    <a:pt x="50" y="30"/>
                    <a:pt x="41" y="0"/>
                    <a:pt x="25" y="0"/>
                  </a:cubicBezTo>
                  <a:cubicBezTo>
                    <a:pt x="9" y="0"/>
                    <a:pt x="0" y="30"/>
                    <a:pt x="0" y="30"/>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392"/>
            <p:cNvSpPr>
              <a:spLocks/>
            </p:cNvSpPr>
            <p:nvPr/>
          </p:nvSpPr>
          <p:spPr bwMode="auto">
            <a:xfrm>
              <a:off x="-6434568" y="2305595"/>
              <a:ext cx="371203" cy="129540"/>
            </a:xfrm>
            <a:custGeom>
              <a:avLst/>
              <a:gdLst>
                <a:gd name="T0" fmla="*/ 128 w 144"/>
                <a:gd name="T1" fmla="*/ 50 h 50"/>
                <a:gd name="T2" fmla="*/ 15 w 144"/>
                <a:gd name="T3" fmla="*/ 50 h 50"/>
                <a:gd name="T4" fmla="*/ 0 w 144"/>
                <a:gd name="T5" fmla="*/ 35 h 50"/>
                <a:gd name="T6" fmla="*/ 0 w 144"/>
                <a:gd name="T7" fmla="*/ 10 h 50"/>
                <a:gd name="T8" fmla="*/ 144 w 144"/>
                <a:gd name="T9" fmla="*/ 0 h 50"/>
                <a:gd name="T10" fmla="*/ 144 w 144"/>
                <a:gd name="T11" fmla="*/ 35 h 50"/>
                <a:gd name="T12" fmla="*/ 128 w 144"/>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44" h="50">
                  <a:moveTo>
                    <a:pt x="128" y="50"/>
                  </a:moveTo>
                  <a:cubicBezTo>
                    <a:pt x="15" y="50"/>
                    <a:pt x="15" y="50"/>
                    <a:pt x="15" y="50"/>
                  </a:cubicBezTo>
                  <a:cubicBezTo>
                    <a:pt x="7" y="50"/>
                    <a:pt x="0" y="43"/>
                    <a:pt x="0" y="35"/>
                  </a:cubicBezTo>
                  <a:cubicBezTo>
                    <a:pt x="0" y="10"/>
                    <a:pt x="0" y="10"/>
                    <a:pt x="0" y="10"/>
                  </a:cubicBezTo>
                  <a:cubicBezTo>
                    <a:pt x="46" y="15"/>
                    <a:pt x="106" y="12"/>
                    <a:pt x="144" y="0"/>
                  </a:cubicBezTo>
                  <a:cubicBezTo>
                    <a:pt x="144" y="35"/>
                    <a:pt x="144" y="35"/>
                    <a:pt x="144" y="35"/>
                  </a:cubicBezTo>
                  <a:cubicBezTo>
                    <a:pt x="144" y="43"/>
                    <a:pt x="137" y="50"/>
                    <a:pt x="128" y="50"/>
                  </a:cubicBezTo>
                  <a:close/>
                </a:path>
              </a:pathLst>
            </a:custGeom>
            <a:solidFill>
              <a:srgbClr val="49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393"/>
            <p:cNvSpPr>
              <a:spLocks/>
            </p:cNvSpPr>
            <p:nvPr/>
          </p:nvSpPr>
          <p:spPr bwMode="auto">
            <a:xfrm>
              <a:off x="-6370343" y="2354581"/>
              <a:ext cx="247106" cy="80554"/>
            </a:xfrm>
            <a:custGeom>
              <a:avLst/>
              <a:gdLst>
                <a:gd name="T0" fmla="*/ 0 w 96"/>
                <a:gd name="T1" fmla="*/ 31 h 31"/>
                <a:gd name="T2" fmla="*/ 96 w 96"/>
                <a:gd name="T3" fmla="*/ 31 h 31"/>
                <a:gd name="T4" fmla="*/ 48 w 96"/>
                <a:gd name="T5" fmla="*/ 0 h 31"/>
                <a:gd name="T6" fmla="*/ 0 w 96"/>
                <a:gd name="T7" fmla="*/ 31 h 31"/>
              </a:gdLst>
              <a:ahLst/>
              <a:cxnLst>
                <a:cxn ang="0">
                  <a:pos x="T0" y="T1"/>
                </a:cxn>
                <a:cxn ang="0">
                  <a:pos x="T2" y="T3"/>
                </a:cxn>
                <a:cxn ang="0">
                  <a:pos x="T4" y="T5"/>
                </a:cxn>
                <a:cxn ang="0">
                  <a:pos x="T6" y="T7"/>
                </a:cxn>
              </a:cxnLst>
              <a:rect l="0" t="0" r="r" b="b"/>
              <a:pathLst>
                <a:path w="96" h="31">
                  <a:moveTo>
                    <a:pt x="0" y="31"/>
                  </a:moveTo>
                  <a:cubicBezTo>
                    <a:pt x="96" y="31"/>
                    <a:pt x="96" y="31"/>
                    <a:pt x="96" y="31"/>
                  </a:cubicBezTo>
                  <a:cubicBezTo>
                    <a:pt x="92" y="13"/>
                    <a:pt x="72" y="0"/>
                    <a:pt x="48" y="0"/>
                  </a:cubicBezTo>
                  <a:cubicBezTo>
                    <a:pt x="24" y="0"/>
                    <a:pt x="4" y="13"/>
                    <a:pt x="0" y="31"/>
                  </a:cubicBezTo>
                  <a:close/>
                </a:path>
              </a:pathLst>
            </a:custGeom>
            <a:solidFill>
              <a:srgbClr val="C650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9" name="圆角矩形标注 58"/>
          <p:cNvSpPr/>
          <p:nvPr/>
        </p:nvSpPr>
        <p:spPr>
          <a:xfrm>
            <a:off x="4686137" y="3725321"/>
            <a:ext cx="3082002" cy="1035576"/>
          </a:xfrm>
          <a:prstGeom prst="wedgeRoundRectCallout">
            <a:avLst>
              <a:gd name="adj1" fmla="val 34600"/>
              <a:gd name="adj2" fmla="val 65072"/>
              <a:gd name="adj3" fmla="val 16667"/>
            </a:avLst>
          </a:prstGeom>
          <a:solidFill>
            <a:schemeClr val="bg1"/>
          </a:solidFill>
          <a:ln w="19050">
            <a:solidFill>
              <a:srgbClr val="2D3A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ED7D31"/>
              </a:buClr>
            </a:pPr>
            <a:r>
              <a:rPr lang="zh-CN" altLang="en-US" sz="1600" dirty="0">
                <a:solidFill>
                  <a:srgbClr val="2D3A4B"/>
                </a:solidFill>
                <a:latin typeface="微软雅黑" panose="020B0503020204020204" pitchFamily="34" charset="-122"/>
                <a:ea typeface="微软雅黑" panose="020B0503020204020204" pitchFamily="34" charset="-122"/>
              </a:rPr>
              <a:t>对香港特区与中央的</a:t>
            </a:r>
            <a:r>
              <a:rPr lang="zh-CN" altLang="en-US" sz="1600" dirty="0">
                <a:solidFill>
                  <a:srgbClr val="ED7D31"/>
                </a:solidFill>
                <a:latin typeface="微软雅黑" panose="020B0503020204020204" pitchFamily="34" charset="-122"/>
                <a:ea typeface="微软雅黑" panose="020B0503020204020204" pitchFamily="34" charset="-122"/>
              </a:rPr>
              <a:t>关系认知</a:t>
            </a:r>
            <a:r>
              <a:rPr lang="zh-CN" altLang="en-US" sz="1600" dirty="0" smtClean="0">
                <a:solidFill>
                  <a:srgbClr val="ED7D31"/>
                </a:solidFill>
                <a:latin typeface="微软雅黑" panose="020B0503020204020204" pitchFamily="34" charset="-122"/>
                <a:ea typeface="微软雅黑" panose="020B0503020204020204" pitchFamily="34" charset="-122"/>
              </a:rPr>
              <a:t>错误</a:t>
            </a:r>
            <a:r>
              <a:rPr lang="zh-CN" altLang="en-US" sz="1600" dirty="0" smtClean="0">
                <a:solidFill>
                  <a:srgbClr val="2D3A4B"/>
                </a:solidFill>
                <a:latin typeface="微软雅黑" panose="020B0503020204020204" pitchFamily="34" charset="-122"/>
                <a:ea typeface="微软雅黑" panose="020B0503020204020204" pitchFamily="34" charset="-122"/>
              </a:rPr>
              <a:t>，没有认识到香港</a:t>
            </a:r>
            <a:r>
              <a:rPr lang="zh-CN" altLang="en-US" sz="1600" dirty="0">
                <a:solidFill>
                  <a:srgbClr val="2D3A4B"/>
                </a:solidFill>
                <a:latin typeface="微软雅黑" panose="020B0503020204020204" pitchFamily="34" charset="-122"/>
                <a:ea typeface="微软雅黑" panose="020B0503020204020204" pitchFamily="34" charset="-122"/>
              </a:rPr>
              <a:t>的高度自治</a:t>
            </a:r>
            <a:r>
              <a:rPr lang="zh-CN" altLang="en-US" sz="1600" dirty="0">
                <a:solidFill>
                  <a:srgbClr val="ED7D31"/>
                </a:solidFill>
                <a:latin typeface="微软雅黑" panose="020B0503020204020204" pitchFamily="34" charset="-122"/>
                <a:ea typeface="微软雅黑" panose="020B0503020204020204" pitchFamily="34" charset="-122"/>
              </a:rPr>
              <a:t>来源于中央授权</a:t>
            </a:r>
          </a:p>
        </p:txBody>
      </p:sp>
      <p:grpSp>
        <p:nvGrpSpPr>
          <p:cNvPr id="292" name="组合 291"/>
          <p:cNvGrpSpPr/>
          <p:nvPr/>
        </p:nvGrpSpPr>
        <p:grpSpPr>
          <a:xfrm>
            <a:off x="7544338" y="3650242"/>
            <a:ext cx="1352294" cy="2875284"/>
            <a:chOff x="411163" y="515938"/>
            <a:chExt cx="1131888" cy="2406651"/>
          </a:xfrm>
        </p:grpSpPr>
        <p:sp>
          <p:nvSpPr>
            <p:cNvPr id="293" name="Freeform 209"/>
            <p:cNvSpPr>
              <a:spLocks/>
            </p:cNvSpPr>
            <p:nvPr/>
          </p:nvSpPr>
          <p:spPr bwMode="auto">
            <a:xfrm>
              <a:off x="1214438" y="2092326"/>
              <a:ext cx="152400" cy="288925"/>
            </a:xfrm>
            <a:custGeom>
              <a:avLst/>
              <a:gdLst>
                <a:gd name="T0" fmla="*/ 48 w 66"/>
                <a:gd name="T1" fmla="*/ 0 h 125"/>
                <a:gd name="T2" fmla="*/ 40 w 66"/>
                <a:gd name="T3" fmla="*/ 100 h 125"/>
                <a:gd name="T4" fmla="*/ 5 w 66"/>
                <a:gd name="T5" fmla="*/ 121 h 125"/>
                <a:gd name="T6" fmla="*/ 13 w 66"/>
                <a:gd name="T7" fmla="*/ 90 h 125"/>
                <a:gd name="T8" fmla="*/ 13 w 66"/>
                <a:gd name="T9" fmla="*/ 26 h 125"/>
                <a:gd name="T10" fmla="*/ 48 w 66"/>
                <a:gd name="T11" fmla="*/ 0 h 125"/>
              </a:gdLst>
              <a:ahLst/>
              <a:cxnLst>
                <a:cxn ang="0">
                  <a:pos x="T0" y="T1"/>
                </a:cxn>
                <a:cxn ang="0">
                  <a:pos x="T2" y="T3"/>
                </a:cxn>
                <a:cxn ang="0">
                  <a:pos x="T4" y="T5"/>
                </a:cxn>
                <a:cxn ang="0">
                  <a:pos x="T6" y="T7"/>
                </a:cxn>
                <a:cxn ang="0">
                  <a:pos x="T8" y="T9"/>
                </a:cxn>
                <a:cxn ang="0">
                  <a:pos x="T10" y="T11"/>
                </a:cxn>
              </a:cxnLst>
              <a:rect l="0" t="0" r="r" b="b"/>
              <a:pathLst>
                <a:path w="66" h="125">
                  <a:moveTo>
                    <a:pt x="48" y="0"/>
                  </a:moveTo>
                  <a:cubicBezTo>
                    <a:pt x="48" y="0"/>
                    <a:pt x="66" y="69"/>
                    <a:pt x="40" y="100"/>
                  </a:cubicBezTo>
                  <a:cubicBezTo>
                    <a:pt x="19" y="125"/>
                    <a:pt x="11" y="124"/>
                    <a:pt x="5" y="121"/>
                  </a:cubicBezTo>
                  <a:cubicBezTo>
                    <a:pt x="0" y="117"/>
                    <a:pt x="10" y="98"/>
                    <a:pt x="13" y="90"/>
                  </a:cubicBezTo>
                  <a:cubicBezTo>
                    <a:pt x="17" y="81"/>
                    <a:pt x="17" y="42"/>
                    <a:pt x="13" y="26"/>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210"/>
            <p:cNvSpPr>
              <a:spLocks/>
            </p:cNvSpPr>
            <p:nvPr/>
          </p:nvSpPr>
          <p:spPr bwMode="auto">
            <a:xfrm>
              <a:off x="1220788" y="2138363"/>
              <a:ext cx="76200" cy="155575"/>
            </a:xfrm>
            <a:custGeom>
              <a:avLst/>
              <a:gdLst>
                <a:gd name="T0" fmla="*/ 24 w 33"/>
                <a:gd name="T1" fmla="*/ 0 h 67"/>
                <a:gd name="T2" fmla="*/ 24 w 33"/>
                <a:gd name="T3" fmla="*/ 62 h 67"/>
                <a:gd name="T4" fmla="*/ 5 w 33"/>
                <a:gd name="T5" fmla="*/ 4 h 67"/>
                <a:gd name="T6" fmla="*/ 24 w 33"/>
                <a:gd name="T7" fmla="*/ 0 h 67"/>
              </a:gdLst>
              <a:ahLst/>
              <a:cxnLst>
                <a:cxn ang="0">
                  <a:pos x="T0" y="T1"/>
                </a:cxn>
                <a:cxn ang="0">
                  <a:pos x="T2" y="T3"/>
                </a:cxn>
                <a:cxn ang="0">
                  <a:pos x="T4" y="T5"/>
                </a:cxn>
                <a:cxn ang="0">
                  <a:pos x="T6" y="T7"/>
                </a:cxn>
              </a:cxnLst>
              <a:rect l="0" t="0" r="r" b="b"/>
              <a:pathLst>
                <a:path w="33" h="67">
                  <a:moveTo>
                    <a:pt x="24" y="0"/>
                  </a:moveTo>
                  <a:cubicBezTo>
                    <a:pt x="24" y="0"/>
                    <a:pt x="33" y="57"/>
                    <a:pt x="24" y="62"/>
                  </a:cubicBezTo>
                  <a:cubicBezTo>
                    <a:pt x="14" y="67"/>
                    <a:pt x="0" y="43"/>
                    <a:pt x="5" y="4"/>
                  </a:cubicBezTo>
                  <a:lnTo>
                    <a:pt x="24" y="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Rectangle 211"/>
            <p:cNvSpPr>
              <a:spLocks noChangeArrowheads="1"/>
            </p:cNvSpPr>
            <p:nvPr/>
          </p:nvSpPr>
          <p:spPr bwMode="auto">
            <a:xfrm>
              <a:off x="825501" y="1547813"/>
              <a:ext cx="323850" cy="63023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212"/>
            <p:cNvSpPr>
              <a:spLocks/>
            </p:cNvSpPr>
            <p:nvPr/>
          </p:nvSpPr>
          <p:spPr bwMode="auto">
            <a:xfrm>
              <a:off x="727076" y="2127251"/>
              <a:ext cx="534988" cy="749300"/>
            </a:xfrm>
            <a:custGeom>
              <a:avLst/>
              <a:gdLst>
                <a:gd name="T0" fmla="*/ 11 w 232"/>
                <a:gd name="T1" fmla="*/ 12 h 324"/>
                <a:gd name="T2" fmla="*/ 218 w 232"/>
                <a:gd name="T3" fmla="*/ 12 h 324"/>
                <a:gd name="T4" fmla="*/ 232 w 232"/>
                <a:gd name="T5" fmla="*/ 308 h 324"/>
                <a:gd name="T6" fmla="*/ 153 w 232"/>
                <a:gd name="T7" fmla="*/ 320 h 324"/>
                <a:gd name="T8" fmla="*/ 136 w 232"/>
                <a:gd name="T9" fmla="*/ 252 h 324"/>
                <a:gd name="T10" fmla="*/ 121 w 232"/>
                <a:gd name="T11" fmla="*/ 104 h 324"/>
                <a:gd name="T12" fmla="*/ 96 w 232"/>
                <a:gd name="T13" fmla="*/ 312 h 324"/>
                <a:gd name="T14" fmla="*/ 0 w 232"/>
                <a:gd name="T15" fmla="*/ 310 h 324"/>
                <a:gd name="T16" fmla="*/ 11 w 232"/>
                <a:gd name="T17" fmla="*/ 1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324">
                  <a:moveTo>
                    <a:pt x="11" y="12"/>
                  </a:moveTo>
                  <a:cubicBezTo>
                    <a:pt x="11" y="12"/>
                    <a:pt x="166" y="0"/>
                    <a:pt x="218" y="12"/>
                  </a:cubicBezTo>
                  <a:cubicBezTo>
                    <a:pt x="218" y="12"/>
                    <a:pt x="209" y="275"/>
                    <a:pt x="232" y="308"/>
                  </a:cubicBezTo>
                  <a:cubicBezTo>
                    <a:pt x="153" y="320"/>
                    <a:pt x="153" y="320"/>
                    <a:pt x="153" y="320"/>
                  </a:cubicBezTo>
                  <a:cubicBezTo>
                    <a:pt x="153" y="320"/>
                    <a:pt x="142" y="324"/>
                    <a:pt x="136" y="252"/>
                  </a:cubicBezTo>
                  <a:cubicBezTo>
                    <a:pt x="121" y="104"/>
                    <a:pt x="121" y="104"/>
                    <a:pt x="121" y="104"/>
                  </a:cubicBezTo>
                  <a:cubicBezTo>
                    <a:pt x="121" y="104"/>
                    <a:pt x="98" y="238"/>
                    <a:pt x="96" y="312"/>
                  </a:cubicBezTo>
                  <a:cubicBezTo>
                    <a:pt x="0" y="310"/>
                    <a:pt x="0" y="310"/>
                    <a:pt x="0" y="310"/>
                  </a:cubicBezTo>
                  <a:cubicBezTo>
                    <a:pt x="0" y="310"/>
                    <a:pt x="8" y="45"/>
                    <a:pt x="11" y="12"/>
                  </a:cubicBezTo>
                  <a:close/>
                </a:path>
              </a:pathLst>
            </a:cu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213"/>
            <p:cNvSpPr>
              <a:spLocks/>
            </p:cNvSpPr>
            <p:nvPr/>
          </p:nvSpPr>
          <p:spPr bwMode="auto">
            <a:xfrm>
              <a:off x="1058863" y="2736851"/>
              <a:ext cx="284163" cy="161925"/>
            </a:xfrm>
            <a:custGeom>
              <a:avLst/>
              <a:gdLst>
                <a:gd name="T0" fmla="*/ 7 w 123"/>
                <a:gd name="T1" fmla="*/ 49 h 70"/>
                <a:gd name="T2" fmla="*/ 82 w 123"/>
                <a:gd name="T3" fmla="*/ 15 h 70"/>
                <a:gd name="T4" fmla="*/ 98 w 123"/>
                <a:gd name="T5" fmla="*/ 25 h 70"/>
                <a:gd name="T6" fmla="*/ 78 w 123"/>
                <a:gd name="T7" fmla="*/ 65 h 70"/>
                <a:gd name="T8" fmla="*/ 7 w 123"/>
                <a:gd name="T9" fmla="*/ 49 h 70"/>
              </a:gdLst>
              <a:ahLst/>
              <a:cxnLst>
                <a:cxn ang="0">
                  <a:pos x="T0" y="T1"/>
                </a:cxn>
                <a:cxn ang="0">
                  <a:pos x="T2" y="T3"/>
                </a:cxn>
                <a:cxn ang="0">
                  <a:pos x="T4" y="T5"/>
                </a:cxn>
                <a:cxn ang="0">
                  <a:pos x="T6" y="T7"/>
                </a:cxn>
                <a:cxn ang="0">
                  <a:pos x="T8" y="T9"/>
                </a:cxn>
              </a:cxnLst>
              <a:rect l="0" t="0" r="r" b="b"/>
              <a:pathLst>
                <a:path w="123" h="70">
                  <a:moveTo>
                    <a:pt x="7" y="49"/>
                  </a:moveTo>
                  <a:cubicBezTo>
                    <a:pt x="7" y="49"/>
                    <a:pt x="17" y="0"/>
                    <a:pt x="82" y="15"/>
                  </a:cubicBezTo>
                  <a:cubicBezTo>
                    <a:pt x="82" y="15"/>
                    <a:pt x="90" y="17"/>
                    <a:pt x="98" y="25"/>
                  </a:cubicBezTo>
                  <a:cubicBezTo>
                    <a:pt x="112" y="39"/>
                    <a:pt x="123" y="64"/>
                    <a:pt x="78" y="65"/>
                  </a:cubicBezTo>
                  <a:cubicBezTo>
                    <a:pt x="78" y="65"/>
                    <a:pt x="0" y="70"/>
                    <a:pt x="7" y="49"/>
                  </a:cubicBezTo>
                  <a:close/>
                </a:path>
              </a:pathLst>
            </a:custGeom>
            <a:solidFill>
              <a:srgbClr val="2D29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214"/>
            <p:cNvSpPr>
              <a:spLocks/>
            </p:cNvSpPr>
            <p:nvPr/>
          </p:nvSpPr>
          <p:spPr bwMode="auto">
            <a:xfrm>
              <a:off x="715963" y="2784476"/>
              <a:ext cx="246063" cy="138113"/>
            </a:xfrm>
            <a:custGeom>
              <a:avLst/>
              <a:gdLst>
                <a:gd name="T0" fmla="*/ 107 w 107"/>
                <a:gd name="T1" fmla="*/ 46 h 60"/>
                <a:gd name="T2" fmla="*/ 54 w 107"/>
                <a:gd name="T3" fmla="*/ 59 h 60"/>
                <a:gd name="T4" fmla="*/ 0 w 107"/>
                <a:gd name="T5" fmla="*/ 46 h 60"/>
                <a:gd name="T6" fmla="*/ 54 w 107"/>
                <a:gd name="T7" fmla="*/ 0 h 60"/>
                <a:gd name="T8" fmla="*/ 107 w 107"/>
                <a:gd name="T9" fmla="*/ 46 h 60"/>
              </a:gdLst>
              <a:ahLst/>
              <a:cxnLst>
                <a:cxn ang="0">
                  <a:pos x="T0" y="T1"/>
                </a:cxn>
                <a:cxn ang="0">
                  <a:pos x="T2" y="T3"/>
                </a:cxn>
                <a:cxn ang="0">
                  <a:pos x="T4" y="T5"/>
                </a:cxn>
                <a:cxn ang="0">
                  <a:pos x="T6" y="T7"/>
                </a:cxn>
                <a:cxn ang="0">
                  <a:pos x="T8" y="T9"/>
                </a:cxn>
              </a:cxnLst>
              <a:rect l="0" t="0" r="r" b="b"/>
              <a:pathLst>
                <a:path w="107" h="60">
                  <a:moveTo>
                    <a:pt x="107" y="46"/>
                  </a:moveTo>
                  <a:cubicBezTo>
                    <a:pt x="107" y="60"/>
                    <a:pt x="83" y="59"/>
                    <a:pt x="54" y="59"/>
                  </a:cubicBezTo>
                  <a:cubicBezTo>
                    <a:pt x="24" y="59"/>
                    <a:pt x="0" y="60"/>
                    <a:pt x="0" y="46"/>
                  </a:cubicBezTo>
                  <a:cubicBezTo>
                    <a:pt x="0" y="20"/>
                    <a:pt x="24" y="0"/>
                    <a:pt x="54" y="0"/>
                  </a:cubicBezTo>
                  <a:cubicBezTo>
                    <a:pt x="83" y="0"/>
                    <a:pt x="107" y="20"/>
                    <a:pt x="107" y="46"/>
                  </a:cubicBezTo>
                  <a:close/>
                </a:path>
              </a:pathLst>
            </a:custGeom>
            <a:solidFill>
              <a:srgbClr val="2D29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215"/>
            <p:cNvSpPr>
              <a:spLocks/>
            </p:cNvSpPr>
            <p:nvPr/>
          </p:nvSpPr>
          <p:spPr bwMode="auto">
            <a:xfrm>
              <a:off x="874713" y="1619251"/>
              <a:ext cx="219075" cy="511175"/>
            </a:xfrm>
            <a:custGeom>
              <a:avLst/>
              <a:gdLst>
                <a:gd name="T0" fmla="*/ 55 w 138"/>
                <a:gd name="T1" fmla="*/ 0 h 322"/>
                <a:gd name="T2" fmla="*/ 0 w 138"/>
                <a:gd name="T3" fmla="*/ 230 h 322"/>
                <a:gd name="T4" fmla="*/ 64 w 138"/>
                <a:gd name="T5" fmla="*/ 322 h 322"/>
                <a:gd name="T6" fmla="*/ 138 w 138"/>
                <a:gd name="T7" fmla="*/ 237 h 322"/>
                <a:gd name="T8" fmla="*/ 81 w 138"/>
                <a:gd name="T9" fmla="*/ 0 h 322"/>
                <a:gd name="T10" fmla="*/ 55 w 138"/>
                <a:gd name="T11" fmla="*/ 0 h 322"/>
              </a:gdLst>
              <a:ahLst/>
              <a:cxnLst>
                <a:cxn ang="0">
                  <a:pos x="T0" y="T1"/>
                </a:cxn>
                <a:cxn ang="0">
                  <a:pos x="T2" y="T3"/>
                </a:cxn>
                <a:cxn ang="0">
                  <a:pos x="T4" y="T5"/>
                </a:cxn>
                <a:cxn ang="0">
                  <a:pos x="T6" y="T7"/>
                </a:cxn>
                <a:cxn ang="0">
                  <a:pos x="T8" y="T9"/>
                </a:cxn>
                <a:cxn ang="0">
                  <a:pos x="T10" y="T11"/>
                </a:cxn>
              </a:cxnLst>
              <a:rect l="0" t="0" r="r" b="b"/>
              <a:pathLst>
                <a:path w="138" h="322">
                  <a:moveTo>
                    <a:pt x="55" y="0"/>
                  </a:moveTo>
                  <a:lnTo>
                    <a:pt x="0" y="230"/>
                  </a:lnTo>
                  <a:lnTo>
                    <a:pt x="64" y="322"/>
                  </a:lnTo>
                  <a:lnTo>
                    <a:pt x="138" y="237"/>
                  </a:lnTo>
                  <a:lnTo>
                    <a:pt x="81" y="0"/>
                  </a:lnTo>
                  <a:lnTo>
                    <a:pt x="55" y="0"/>
                  </a:lnTo>
                  <a:close/>
                </a:path>
              </a:pathLst>
            </a:custGeom>
            <a:solidFill>
              <a:srgbClr val="423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216"/>
            <p:cNvSpPr>
              <a:spLocks/>
            </p:cNvSpPr>
            <p:nvPr/>
          </p:nvSpPr>
          <p:spPr bwMode="auto">
            <a:xfrm>
              <a:off x="941388" y="1570038"/>
              <a:ext cx="82550" cy="66675"/>
            </a:xfrm>
            <a:custGeom>
              <a:avLst/>
              <a:gdLst>
                <a:gd name="T0" fmla="*/ 26 w 36"/>
                <a:gd name="T1" fmla="*/ 29 h 29"/>
                <a:gd name="T2" fmla="*/ 10 w 36"/>
                <a:gd name="T3" fmla="*/ 29 h 29"/>
                <a:gd name="T4" fmla="*/ 0 w 36"/>
                <a:gd name="T5" fmla="*/ 19 h 29"/>
                <a:gd name="T6" fmla="*/ 0 w 36"/>
                <a:gd name="T7" fmla="*/ 10 h 29"/>
                <a:gd name="T8" fmla="*/ 10 w 36"/>
                <a:gd name="T9" fmla="*/ 0 h 29"/>
                <a:gd name="T10" fmla="*/ 26 w 36"/>
                <a:gd name="T11" fmla="*/ 0 h 29"/>
                <a:gd name="T12" fmla="*/ 36 w 36"/>
                <a:gd name="T13" fmla="*/ 10 h 29"/>
                <a:gd name="T14" fmla="*/ 36 w 36"/>
                <a:gd name="T15" fmla="*/ 19 h 29"/>
                <a:gd name="T16" fmla="*/ 26 w 36"/>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9">
                  <a:moveTo>
                    <a:pt x="26" y="29"/>
                  </a:moveTo>
                  <a:cubicBezTo>
                    <a:pt x="10" y="29"/>
                    <a:pt x="10" y="29"/>
                    <a:pt x="10" y="29"/>
                  </a:cubicBezTo>
                  <a:cubicBezTo>
                    <a:pt x="5" y="29"/>
                    <a:pt x="0" y="25"/>
                    <a:pt x="0" y="19"/>
                  </a:cubicBezTo>
                  <a:cubicBezTo>
                    <a:pt x="0" y="10"/>
                    <a:pt x="0" y="10"/>
                    <a:pt x="0" y="10"/>
                  </a:cubicBezTo>
                  <a:cubicBezTo>
                    <a:pt x="0" y="5"/>
                    <a:pt x="5" y="0"/>
                    <a:pt x="10" y="0"/>
                  </a:cubicBezTo>
                  <a:cubicBezTo>
                    <a:pt x="26" y="0"/>
                    <a:pt x="26" y="0"/>
                    <a:pt x="26" y="0"/>
                  </a:cubicBezTo>
                  <a:cubicBezTo>
                    <a:pt x="32" y="0"/>
                    <a:pt x="36" y="5"/>
                    <a:pt x="36" y="10"/>
                  </a:cubicBezTo>
                  <a:cubicBezTo>
                    <a:pt x="36" y="19"/>
                    <a:pt x="36" y="19"/>
                    <a:pt x="36" y="19"/>
                  </a:cubicBezTo>
                  <a:cubicBezTo>
                    <a:pt x="36" y="25"/>
                    <a:pt x="32" y="29"/>
                    <a:pt x="26" y="29"/>
                  </a:cubicBezTo>
                  <a:close/>
                </a:path>
              </a:pathLst>
            </a:custGeom>
            <a:solidFill>
              <a:srgbClr val="382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217"/>
            <p:cNvSpPr>
              <a:spLocks/>
            </p:cNvSpPr>
            <p:nvPr/>
          </p:nvSpPr>
          <p:spPr bwMode="auto">
            <a:xfrm>
              <a:off x="858838" y="1543051"/>
              <a:ext cx="249238" cy="142875"/>
            </a:xfrm>
            <a:custGeom>
              <a:avLst/>
              <a:gdLst>
                <a:gd name="T0" fmla="*/ 0 w 157"/>
                <a:gd name="T1" fmla="*/ 4 h 90"/>
                <a:gd name="T2" fmla="*/ 10 w 157"/>
                <a:gd name="T3" fmla="*/ 90 h 90"/>
                <a:gd name="T4" fmla="*/ 78 w 157"/>
                <a:gd name="T5" fmla="*/ 10 h 90"/>
                <a:gd name="T6" fmla="*/ 149 w 157"/>
                <a:gd name="T7" fmla="*/ 87 h 90"/>
                <a:gd name="T8" fmla="*/ 157 w 157"/>
                <a:gd name="T9" fmla="*/ 0 h 90"/>
                <a:gd name="T10" fmla="*/ 0 w 157"/>
                <a:gd name="T11" fmla="*/ 4 h 90"/>
              </a:gdLst>
              <a:ahLst/>
              <a:cxnLst>
                <a:cxn ang="0">
                  <a:pos x="T0" y="T1"/>
                </a:cxn>
                <a:cxn ang="0">
                  <a:pos x="T2" y="T3"/>
                </a:cxn>
                <a:cxn ang="0">
                  <a:pos x="T4" y="T5"/>
                </a:cxn>
                <a:cxn ang="0">
                  <a:pos x="T6" y="T7"/>
                </a:cxn>
                <a:cxn ang="0">
                  <a:pos x="T8" y="T9"/>
                </a:cxn>
                <a:cxn ang="0">
                  <a:pos x="T10" y="T11"/>
                </a:cxn>
              </a:cxnLst>
              <a:rect l="0" t="0" r="r" b="b"/>
              <a:pathLst>
                <a:path w="157" h="90">
                  <a:moveTo>
                    <a:pt x="0" y="4"/>
                  </a:moveTo>
                  <a:lnTo>
                    <a:pt x="10" y="90"/>
                  </a:lnTo>
                  <a:lnTo>
                    <a:pt x="78" y="10"/>
                  </a:lnTo>
                  <a:lnTo>
                    <a:pt x="149" y="87"/>
                  </a:lnTo>
                  <a:lnTo>
                    <a:pt x="157" y="0"/>
                  </a:lnTo>
                  <a:lnTo>
                    <a:pt x="0" y="4"/>
                  </a:lnTo>
                  <a:close/>
                </a:path>
              </a:pathLst>
            </a:custGeom>
            <a:solidFill>
              <a:srgbClr val="E2DC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218"/>
            <p:cNvSpPr>
              <a:spLocks/>
            </p:cNvSpPr>
            <p:nvPr/>
          </p:nvSpPr>
          <p:spPr bwMode="auto">
            <a:xfrm>
              <a:off x="1204913" y="1595438"/>
              <a:ext cx="165100" cy="568325"/>
            </a:xfrm>
            <a:custGeom>
              <a:avLst/>
              <a:gdLst>
                <a:gd name="T0" fmla="*/ 9 w 72"/>
                <a:gd name="T1" fmla="*/ 0 h 246"/>
                <a:gd name="T2" fmla="*/ 72 w 72"/>
                <a:gd name="T3" fmla="*/ 223 h 246"/>
                <a:gd name="T4" fmla="*/ 0 w 72"/>
                <a:gd name="T5" fmla="*/ 244 h 246"/>
                <a:gd name="T6" fmla="*/ 0 w 72"/>
                <a:gd name="T7" fmla="*/ 0 h 246"/>
                <a:gd name="T8" fmla="*/ 9 w 72"/>
                <a:gd name="T9" fmla="*/ 0 h 246"/>
              </a:gdLst>
              <a:ahLst/>
              <a:cxnLst>
                <a:cxn ang="0">
                  <a:pos x="T0" y="T1"/>
                </a:cxn>
                <a:cxn ang="0">
                  <a:pos x="T2" y="T3"/>
                </a:cxn>
                <a:cxn ang="0">
                  <a:pos x="T4" y="T5"/>
                </a:cxn>
                <a:cxn ang="0">
                  <a:pos x="T6" y="T7"/>
                </a:cxn>
                <a:cxn ang="0">
                  <a:pos x="T8" y="T9"/>
                </a:cxn>
              </a:cxnLst>
              <a:rect l="0" t="0" r="r" b="b"/>
              <a:pathLst>
                <a:path w="72" h="246">
                  <a:moveTo>
                    <a:pt x="9" y="0"/>
                  </a:moveTo>
                  <a:cubicBezTo>
                    <a:pt x="9" y="0"/>
                    <a:pt x="60" y="146"/>
                    <a:pt x="72" y="223"/>
                  </a:cubicBezTo>
                  <a:cubicBezTo>
                    <a:pt x="72" y="223"/>
                    <a:pt x="30" y="246"/>
                    <a:pt x="0" y="244"/>
                  </a:cubicBezTo>
                  <a:cubicBezTo>
                    <a:pt x="0" y="0"/>
                    <a:pt x="0" y="0"/>
                    <a:pt x="0" y="0"/>
                  </a:cubicBezTo>
                  <a:lnTo>
                    <a:pt x="9" y="0"/>
                  </a:lnTo>
                  <a:close/>
                </a:path>
              </a:pathLst>
            </a:cu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219"/>
            <p:cNvSpPr>
              <a:spLocks/>
            </p:cNvSpPr>
            <p:nvPr/>
          </p:nvSpPr>
          <p:spPr bwMode="auto">
            <a:xfrm>
              <a:off x="609601" y="1595438"/>
              <a:ext cx="165100" cy="563563"/>
            </a:xfrm>
            <a:custGeom>
              <a:avLst/>
              <a:gdLst>
                <a:gd name="T0" fmla="*/ 63 w 72"/>
                <a:gd name="T1" fmla="*/ 0 h 244"/>
                <a:gd name="T2" fmla="*/ 0 w 72"/>
                <a:gd name="T3" fmla="*/ 135 h 244"/>
                <a:gd name="T4" fmla="*/ 72 w 72"/>
                <a:gd name="T5" fmla="*/ 244 h 244"/>
                <a:gd name="T6" fmla="*/ 72 w 72"/>
                <a:gd name="T7" fmla="*/ 0 h 244"/>
                <a:gd name="T8" fmla="*/ 63 w 72"/>
                <a:gd name="T9" fmla="*/ 0 h 244"/>
              </a:gdLst>
              <a:ahLst/>
              <a:cxnLst>
                <a:cxn ang="0">
                  <a:pos x="T0" y="T1"/>
                </a:cxn>
                <a:cxn ang="0">
                  <a:pos x="T2" y="T3"/>
                </a:cxn>
                <a:cxn ang="0">
                  <a:pos x="T4" y="T5"/>
                </a:cxn>
                <a:cxn ang="0">
                  <a:pos x="T6" y="T7"/>
                </a:cxn>
                <a:cxn ang="0">
                  <a:pos x="T8" y="T9"/>
                </a:cxn>
              </a:cxnLst>
              <a:rect l="0" t="0" r="r" b="b"/>
              <a:pathLst>
                <a:path w="72" h="244">
                  <a:moveTo>
                    <a:pt x="63" y="0"/>
                  </a:moveTo>
                  <a:cubicBezTo>
                    <a:pt x="63" y="0"/>
                    <a:pt x="12" y="58"/>
                    <a:pt x="0" y="135"/>
                  </a:cubicBezTo>
                  <a:cubicBezTo>
                    <a:pt x="0" y="135"/>
                    <a:pt x="15" y="215"/>
                    <a:pt x="72" y="244"/>
                  </a:cubicBezTo>
                  <a:cubicBezTo>
                    <a:pt x="72" y="0"/>
                    <a:pt x="72" y="0"/>
                    <a:pt x="72" y="0"/>
                  </a:cubicBezTo>
                  <a:lnTo>
                    <a:pt x="63" y="0"/>
                  </a:lnTo>
                  <a:close/>
                </a:path>
              </a:pathLst>
            </a:cu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220"/>
            <p:cNvSpPr>
              <a:spLocks/>
            </p:cNvSpPr>
            <p:nvPr/>
          </p:nvSpPr>
          <p:spPr bwMode="auto">
            <a:xfrm>
              <a:off x="738188" y="1539876"/>
              <a:ext cx="279400" cy="750888"/>
            </a:xfrm>
            <a:custGeom>
              <a:avLst/>
              <a:gdLst>
                <a:gd name="T0" fmla="*/ 51 w 121"/>
                <a:gd name="T1" fmla="*/ 3 h 325"/>
                <a:gd name="T2" fmla="*/ 8 w 121"/>
                <a:gd name="T3" fmla="*/ 19 h 325"/>
                <a:gd name="T4" fmla="*/ 3 w 121"/>
                <a:gd name="T5" fmla="*/ 272 h 325"/>
                <a:gd name="T6" fmla="*/ 2 w 121"/>
                <a:gd name="T7" fmla="*/ 305 h 325"/>
                <a:gd name="T8" fmla="*/ 94 w 121"/>
                <a:gd name="T9" fmla="*/ 300 h 325"/>
                <a:gd name="T10" fmla="*/ 109 w 121"/>
                <a:gd name="T11" fmla="*/ 157 h 325"/>
                <a:gd name="T12" fmla="*/ 109 w 121"/>
                <a:gd name="T13" fmla="*/ 72 h 325"/>
                <a:gd name="T14" fmla="*/ 55 w 121"/>
                <a:gd name="T15" fmla="*/ 6 h 325"/>
                <a:gd name="T16" fmla="*/ 51 w 121"/>
                <a:gd name="T17" fmla="*/ 3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325">
                  <a:moveTo>
                    <a:pt x="51" y="3"/>
                  </a:moveTo>
                  <a:cubicBezTo>
                    <a:pt x="51" y="3"/>
                    <a:pt x="16" y="0"/>
                    <a:pt x="8" y="19"/>
                  </a:cubicBezTo>
                  <a:cubicBezTo>
                    <a:pt x="0" y="37"/>
                    <a:pt x="5" y="155"/>
                    <a:pt x="3" y="272"/>
                  </a:cubicBezTo>
                  <a:cubicBezTo>
                    <a:pt x="2" y="305"/>
                    <a:pt x="2" y="305"/>
                    <a:pt x="2" y="305"/>
                  </a:cubicBezTo>
                  <a:cubicBezTo>
                    <a:pt x="2" y="305"/>
                    <a:pt x="67" y="325"/>
                    <a:pt x="94" y="300"/>
                  </a:cubicBezTo>
                  <a:cubicBezTo>
                    <a:pt x="121" y="275"/>
                    <a:pt x="108" y="210"/>
                    <a:pt x="109" y="157"/>
                  </a:cubicBezTo>
                  <a:cubicBezTo>
                    <a:pt x="109" y="105"/>
                    <a:pt x="109" y="72"/>
                    <a:pt x="109" y="72"/>
                  </a:cubicBezTo>
                  <a:cubicBezTo>
                    <a:pt x="55" y="6"/>
                    <a:pt x="55" y="6"/>
                    <a:pt x="55" y="6"/>
                  </a:cubicBezTo>
                  <a:lnTo>
                    <a:pt x="51" y="3"/>
                  </a:lnTo>
                  <a:close/>
                </a:path>
              </a:pathLst>
            </a:custGeom>
            <a:solidFill>
              <a:srgbClr val="634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221"/>
            <p:cNvSpPr>
              <a:spLocks/>
            </p:cNvSpPr>
            <p:nvPr/>
          </p:nvSpPr>
          <p:spPr bwMode="auto">
            <a:xfrm>
              <a:off x="814388" y="1539876"/>
              <a:ext cx="176213" cy="166688"/>
            </a:xfrm>
            <a:custGeom>
              <a:avLst/>
              <a:gdLst>
                <a:gd name="T0" fmla="*/ 5 w 76"/>
                <a:gd name="T1" fmla="*/ 46 h 72"/>
                <a:gd name="T2" fmla="*/ 19 w 76"/>
                <a:gd name="T3" fmla="*/ 0 h 72"/>
                <a:gd name="T4" fmla="*/ 25 w 76"/>
                <a:gd name="T5" fmla="*/ 9 h 72"/>
                <a:gd name="T6" fmla="*/ 76 w 76"/>
                <a:gd name="T7" fmla="*/ 72 h 72"/>
                <a:gd name="T8" fmla="*/ 5 w 76"/>
                <a:gd name="T9" fmla="*/ 46 h 72"/>
              </a:gdLst>
              <a:ahLst/>
              <a:cxnLst>
                <a:cxn ang="0">
                  <a:pos x="T0" y="T1"/>
                </a:cxn>
                <a:cxn ang="0">
                  <a:pos x="T2" y="T3"/>
                </a:cxn>
                <a:cxn ang="0">
                  <a:pos x="T4" y="T5"/>
                </a:cxn>
                <a:cxn ang="0">
                  <a:pos x="T6" y="T7"/>
                </a:cxn>
                <a:cxn ang="0">
                  <a:pos x="T8" y="T9"/>
                </a:cxn>
              </a:cxnLst>
              <a:rect l="0" t="0" r="r" b="b"/>
              <a:pathLst>
                <a:path w="76" h="72">
                  <a:moveTo>
                    <a:pt x="5" y="46"/>
                  </a:moveTo>
                  <a:cubicBezTo>
                    <a:pt x="0" y="36"/>
                    <a:pt x="19" y="0"/>
                    <a:pt x="19" y="0"/>
                  </a:cubicBezTo>
                  <a:cubicBezTo>
                    <a:pt x="25" y="9"/>
                    <a:pt x="25" y="9"/>
                    <a:pt x="25" y="9"/>
                  </a:cubicBezTo>
                  <a:cubicBezTo>
                    <a:pt x="76" y="72"/>
                    <a:pt x="76" y="72"/>
                    <a:pt x="76" y="72"/>
                  </a:cubicBezTo>
                  <a:cubicBezTo>
                    <a:pt x="76" y="72"/>
                    <a:pt x="10" y="56"/>
                    <a:pt x="5" y="46"/>
                  </a:cubicBezTo>
                  <a:close/>
                </a:path>
              </a:pathLst>
            </a:custGeom>
            <a:solidFill>
              <a:srgbClr val="705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222"/>
            <p:cNvSpPr>
              <a:spLocks/>
            </p:cNvSpPr>
            <p:nvPr/>
          </p:nvSpPr>
          <p:spPr bwMode="auto">
            <a:xfrm>
              <a:off x="976313" y="1706563"/>
              <a:ext cx="14288" cy="457200"/>
            </a:xfrm>
            <a:custGeom>
              <a:avLst/>
              <a:gdLst>
                <a:gd name="T0" fmla="*/ 6 w 6"/>
                <a:gd name="T1" fmla="*/ 0 h 198"/>
                <a:gd name="T2" fmla="*/ 6 w 6"/>
                <a:gd name="T3" fmla="*/ 198 h 198"/>
                <a:gd name="T4" fmla="*/ 1 w 6"/>
                <a:gd name="T5" fmla="*/ 137 h 198"/>
                <a:gd name="T6" fmla="*/ 6 w 6"/>
                <a:gd name="T7" fmla="*/ 0 h 198"/>
              </a:gdLst>
              <a:ahLst/>
              <a:cxnLst>
                <a:cxn ang="0">
                  <a:pos x="T0" y="T1"/>
                </a:cxn>
                <a:cxn ang="0">
                  <a:pos x="T2" y="T3"/>
                </a:cxn>
                <a:cxn ang="0">
                  <a:pos x="T4" y="T5"/>
                </a:cxn>
                <a:cxn ang="0">
                  <a:pos x="T6" y="T7"/>
                </a:cxn>
              </a:cxnLst>
              <a:rect l="0" t="0" r="r" b="b"/>
              <a:pathLst>
                <a:path w="6" h="198">
                  <a:moveTo>
                    <a:pt x="6" y="0"/>
                  </a:moveTo>
                  <a:cubicBezTo>
                    <a:pt x="6" y="198"/>
                    <a:pt x="6" y="198"/>
                    <a:pt x="6" y="198"/>
                  </a:cubicBezTo>
                  <a:cubicBezTo>
                    <a:pt x="6" y="198"/>
                    <a:pt x="0" y="187"/>
                    <a:pt x="1" y="137"/>
                  </a:cubicBezTo>
                  <a:cubicBezTo>
                    <a:pt x="2" y="104"/>
                    <a:pt x="0" y="30"/>
                    <a:pt x="6" y="0"/>
                  </a:cubicBezTo>
                  <a:close/>
                </a:path>
              </a:pathLst>
            </a:cu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223"/>
            <p:cNvSpPr>
              <a:spLocks/>
            </p:cNvSpPr>
            <p:nvPr/>
          </p:nvSpPr>
          <p:spPr bwMode="auto">
            <a:xfrm>
              <a:off x="962026" y="1539876"/>
              <a:ext cx="279400" cy="750888"/>
            </a:xfrm>
            <a:custGeom>
              <a:avLst/>
              <a:gdLst>
                <a:gd name="T0" fmla="*/ 70 w 121"/>
                <a:gd name="T1" fmla="*/ 3 h 325"/>
                <a:gd name="T2" fmla="*/ 113 w 121"/>
                <a:gd name="T3" fmla="*/ 19 h 325"/>
                <a:gd name="T4" fmla="*/ 118 w 121"/>
                <a:gd name="T5" fmla="*/ 272 h 325"/>
                <a:gd name="T6" fmla="*/ 119 w 121"/>
                <a:gd name="T7" fmla="*/ 305 h 325"/>
                <a:gd name="T8" fmla="*/ 27 w 121"/>
                <a:gd name="T9" fmla="*/ 300 h 325"/>
                <a:gd name="T10" fmla="*/ 12 w 121"/>
                <a:gd name="T11" fmla="*/ 157 h 325"/>
                <a:gd name="T12" fmla="*/ 11 w 121"/>
                <a:gd name="T13" fmla="*/ 72 h 325"/>
                <a:gd name="T14" fmla="*/ 66 w 121"/>
                <a:gd name="T15" fmla="*/ 6 h 325"/>
                <a:gd name="T16" fmla="*/ 70 w 121"/>
                <a:gd name="T17" fmla="*/ 3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325">
                  <a:moveTo>
                    <a:pt x="70" y="3"/>
                  </a:moveTo>
                  <a:cubicBezTo>
                    <a:pt x="70" y="3"/>
                    <a:pt x="105" y="0"/>
                    <a:pt x="113" y="19"/>
                  </a:cubicBezTo>
                  <a:cubicBezTo>
                    <a:pt x="121" y="37"/>
                    <a:pt x="115" y="155"/>
                    <a:pt x="118" y="272"/>
                  </a:cubicBezTo>
                  <a:cubicBezTo>
                    <a:pt x="119" y="305"/>
                    <a:pt x="119" y="305"/>
                    <a:pt x="119" y="305"/>
                  </a:cubicBezTo>
                  <a:cubicBezTo>
                    <a:pt x="119" y="305"/>
                    <a:pt x="53" y="325"/>
                    <a:pt x="27" y="300"/>
                  </a:cubicBezTo>
                  <a:cubicBezTo>
                    <a:pt x="0" y="275"/>
                    <a:pt x="13" y="210"/>
                    <a:pt x="12" y="157"/>
                  </a:cubicBezTo>
                  <a:cubicBezTo>
                    <a:pt x="12" y="105"/>
                    <a:pt x="11" y="72"/>
                    <a:pt x="11" y="72"/>
                  </a:cubicBezTo>
                  <a:cubicBezTo>
                    <a:pt x="66" y="6"/>
                    <a:pt x="66" y="6"/>
                    <a:pt x="66" y="6"/>
                  </a:cubicBezTo>
                  <a:lnTo>
                    <a:pt x="70" y="3"/>
                  </a:lnTo>
                  <a:close/>
                </a:path>
              </a:pathLst>
            </a:custGeom>
            <a:solidFill>
              <a:srgbClr val="634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224"/>
            <p:cNvSpPr>
              <a:spLocks/>
            </p:cNvSpPr>
            <p:nvPr/>
          </p:nvSpPr>
          <p:spPr bwMode="auto">
            <a:xfrm>
              <a:off x="987426" y="1539876"/>
              <a:ext cx="177800" cy="166688"/>
            </a:xfrm>
            <a:custGeom>
              <a:avLst/>
              <a:gdLst>
                <a:gd name="T0" fmla="*/ 72 w 77"/>
                <a:gd name="T1" fmla="*/ 46 h 72"/>
                <a:gd name="T2" fmla="*/ 58 w 77"/>
                <a:gd name="T3" fmla="*/ 0 h 72"/>
                <a:gd name="T4" fmla="*/ 52 w 77"/>
                <a:gd name="T5" fmla="*/ 9 h 72"/>
                <a:gd name="T6" fmla="*/ 0 w 77"/>
                <a:gd name="T7" fmla="*/ 72 h 72"/>
                <a:gd name="T8" fmla="*/ 72 w 77"/>
                <a:gd name="T9" fmla="*/ 46 h 72"/>
              </a:gdLst>
              <a:ahLst/>
              <a:cxnLst>
                <a:cxn ang="0">
                  <a:pos x="T0" y="T1"/>
                </a:cxn>
                <a:cxn ang="0">
                  <a:pos x="T2" y="T3"/>
                </a:cxn>
                <a:cxn ang="0">
                  <a:pos x="T4" y="T5"/>
                </a:cxn>
                <a:cxn ang="0">
                  <a:pos x="T6" y="T7"/>
                </a:cxn>
                <a:cxn ang="0">
                  <a:pos x="T8" y="T9"/>
                </a:cxn>
              </a:cxnLst>
              <a:rect l="0" t="0" r="r" b="b"/>
              <a:pathLst>
                <a:path w="77" h="72">
                  <a:moveTo>
                    <a:pt x="72" y="46"/>
                  </a:moveTo>
                  <a:cubicBezTo>
                    <a:pt x="77" y="36"/>
                    <a:pt x="58" y="0"/>
                    <a:pt x="58" y="0"/>
                  </a:cubicBezTo>
                  <a:cubicBezTo>
                    <a:pt x="52" y="9"/>
                    <a:pt x="52" y="9"/>
                    <a:pt x="52" y="9"/>
                  </a:cubicBezTo>
                  <a:cubicBezTo>
                    <a:pt x="0" y="72"/>
                    <a:pt x="0" y="72"/>
                    <a:pt x="0" y="72"/>
                  </a:cubicBezTo>
                  <a:cubicBezTo>
                    <a:pt x="0" y="72"/>
                    <a:pt x="67" y="56"/>
                    <a:pt x="72" y="46"/>
                  </a:cubicBezTo>
                  <a:close/>
                </a:path>
              </a:pathLst>
            </a:custGeom>
            <a:solidFill>
              <a:srgbClr val="705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Oval 225"/>
            <p:cNvSpPr>
              <a:spLocks noChangeArrowheads="1"/>
            </p:cNvSpPr>
            <p:nvPr/>
          </p:nvSpPr>
          <p:spPr bwMode="auto">
            <a:xfrm>
              <a:off x="1003301" y="1773238"/>
              <a:ext cx="49213" cy="46038"/>
            </a:xfrm>
            <a:prstGeom prst="ellipse">
              <a:avLst/>
            </a:pr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Oval 226"/>
            <p:cNvSpPr>
              <a:spLocks noChangeArrowheads="1"/>
            </p:cNvSpPr>
            <p:nvPr/>
          </p:nvSpPr>
          <p:spPr bwMode="auto">
            <a:xfrm>
              <a:off x="1003301" y="1949451"/>
              <a:ext cx="49213" cy="46038"/>
            </a:xfrm>
            <a:prstGeom prst="ellipse">
              <a:avLst/>
            </a:pr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227"/>
            <p:cNvSpPr>
              <a:spLocks/>
            </p:cNvSpPr>
            <p:nvPr/>
          </p:nvSpPr>
          <p:spPr bwMode="auto">
            <a:xfrm>
              <a:off x="447676" y="515938"/>
              <a:ext cx="1042988" cy="628650"/>
            </a:xfrm>
            <a:custGeom>
              <a:avLst/>
              <a:gdLst>
                <a:gd name="T0" fmla="*/ 11 w 452"/>
                <a:gd name="T1" fmla="*/ 236 h 272"/>
                <a:gd name="T2" fmla="*/ 25 w 452"/>
                <a:gd name="T3" fmla="*/ 93 h 272"/>
                <a:gd name="T4" fmla="*/ 229 w 452"/>
                <a:gd name="T5" fmla="*/ 0 h 272"/>
                <a:gd name="T6" fmla="*/ 430 w 452"/>
                <a:gd name="T7" fmla="*/ 93 h 272"/>
                <a:gd name="T8" fmla="*/ 443 w 452"/>
                <a:gd name="T9" fmla="*/ 233 h 272"/>
                <a:gd name="T10" fmla="*/ 421 w 452"/>
                <a:gd name="T11" fmla="*/ 272 h 272"/>
                <a:gd name="T12" fmla="*/ 23 w 452"/>
                <a:gd name="T13" fmla="*/ 272 h 272"/>
                <a:gd name="T14" fmla="*/ 11 w 452"/>
                <a:gd name="T15" fmla="*/ 236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272">
                  <a:moveTo>
                    <a:pt x="11" y="236"/>
                  </a:moveTo>
                  <a:cubicBezTo>
                    <a:pt x="11" y="236"/>
                    <a:pt x="0" y="141"/>
                    <a:pt x="25" y="93"/>
                  </a:cubicBezTo>
                  <a:cubicBezTo>
                    <a:pt x="50" y="46"/>
                    <a:pt x="110" y="0"/>
                    <a:pt x="229" y="0"/>
                  </a:cubicBezTo>
                  <a:cubicBezTo>
                    <a:pt x="348" y="0"/>
                    <a:pt x="407" y="50"/>
                    <a:pt x="430" y="93"/>
                  </a:cubicBezTo>
                  <a:cubicBezTo>
                    <a:pt x="452" y="136"/>
                    <a:pt x="443" y="233"/>
                    <a:pt x="443" y="233"/>
                  </a:cubicBezTo>
                  <a:cubicBezTo>
                    <a:pt x="421" y="272"/>
                    <a:pt x="421" y="272"/>
                    <a:pt x="421" y="272"/>
                  </a:cubicBezTo>
                  <a:cubicBezTo>
                    <a:pt x="23" y="272"/>
                    <a:pt x="23" y="272"/>
                    <a:pt x="23" y="272"/>
                  </a:cubicBezTo>
                  <a:lnTo>
                    <a:pt x="11" y="236"/>
                  </a:lnTo>
                  <a:close/>
                </a:path>
              </a:pathLst>
            </a:custGeom>
            <a:solidFill>
              <a:srgbClr val="4C45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28"/>
            <p:cNvSpPr>
              <a:spLocks/>
            </p:cNvSpPr>
            <p:nvPr/>
          </p:nvSpPr>
          <p:spPr bwMode="auto">
            <a:xfrm>
              <a:off x="411163" y="1008063"/>
              <a:ext cx="190500" cy="347663"/>
            </a:xfrm>
            <a:custGeom>
              <a:avLst/>
              <a:gdLst>
                <a:gd name="T0" fmla="*/ 75 w 83"/>
                <a:gd name="T1" fmla="*/ 36 h 150"/>
                <a:gd name="T2" fmla="*/ 22 w 83"/>
                <a:gd name="T3" fmla="*/ 27 h 150"/>
                <a:gd name="T4" fmla="*/ 83 w 83"/>
                <a:gd name="T5" fmla="*/ 150 h 150"/>
                <a:gd name="T6" fmla="*/ 75 w 83"/>
                <a:gd name="T7" fmla="*/ 36 h 150"/>
              </a:gdLst>
              <a:ahLst/>
              <a:cxnLst>
                <a:cxn ang="0">
                  <a:pos x="T0" y="T1"/>
                </a:cxn>
                <a:cxn ang="0">
                  <a:pos x="T2" y="T3"/>
                </a:cxn>
                <a:cxn ang="0">
                  <a:pos x="T4" y="T5"/>
                </a:cxn>
                <a:cxn ang="0">
                  <a:pos x="T6" y="T7"/>
                </a:cxn>
              </a:cxnLst>
              <a:rect l="0" t="0" r="r" b="b"/>
              <a:pathLst>
                <a:path w="83" h="150">
                  <a:moveTo>
                    <a:pt x="75" y="36"/>
                  </a:moveTo>
                  <a:cubicBezTo>
                    <a:pt x="75" y="36"/>
                    <a:pt x="44" y="0"/>
                    <a:pt x="22" y="27"/>
                  </a:cubicBezTo>
                  <a:cubicBezTo>
                    <a:pt x="0" y="54"/>
                    <a:pt x="52" y="142"/>
                    <a:pt x="83" y="150"/>
                  </a:cubicBezTo>
                  <a:lnTo>
                    <a:pt x="75" y="36"/>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29"/>
            <p:cNvSpPr>
              <a:spLocks/>
            </p:cNvSpPr>
            <p:nvPr/>
          </p:nvSpPr>
          <p:spPr bwMode="auto">
            <a:xfrm>
              <a:off x="1349376" y="1008063"/>
              <a:ext cx="193675" cy="347663"/>
            </a:xfrm>
            <a:custGeom>
              <a:avLst/>
              <a:gdLst>
                <a:gd name="T0" fmla="*/ 8 w 84"/>
                <a:gd name="T1" fmla="*/ 36 h 150"/>
                <a:gd name="T2" fmla="*/ 61 w 84"/>
                <a:gd name="T3" fmla="*/ 27 h 150"/>
                <a:gd name="T4" fmla="*/ 0 w 84"/>
                <a:gd name="T5" fmla="*/ 150 h 150"/>
                <a:gd name="T6" fmla="*/ 8 w 84"/>
                <a:gd name="T7" fmla="*/ 36 h 150"/>
              </a:gdLst>
              <a:ahLst/>
              <a:cxnLst>
                <a:cxn ang="0">
                  <a:pos x="T0" y="T1"/>
                </a:cxn>
                <a:cxn ang="0">
                  <a:pos x="T2" y="T3"/>
                </a:cxn>
                <a:cxn ang="0">
                  <a:pos x="T4" y="T5"/>
                </a:cxn>
                <a:cxn ang="0">
                  <a:pos x="T6" y="T7"/>
                </a:cxn>
              </a:cxnLst>
              <a:rect l="0" t="0" r="r" b="b"/>
              <a:pathLst>
                <a:path w="84" h="150">
                  <a:moveTo>
                    <a:pt x="8" y="36"/>
                  </a:moveTo>
                  <a:cubicBezTo>
                    <a:pt x="8" y="36"/>
                    <a:pt x="39" y="0"/>
                    <a:pt x="61" y="27"/>
                  </a:cubicBezTo>
                  <a:cubicBezTo>
                    <a:pt x="84" y="54"/>
                    <a:pt x="32" y="142"/>
                    <a:pt x="0" y="150"/>
                  </a:cubicBezTo>
                  <a:lnTo>
                    <a:pt x="8" y="36"/>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30"/>
            <p:cNvSpPr>
              <a:spLocks/>
            </p:cNvSpPr>
            <p:nvPr/>
          </p:nvSpPr>
          <p:spPr bwMode="auto">
            <a:xfrm>
              <a:off x="554038" y="819151"/>
              <a:ext cx="841375" cy="750888"/>
            </a:xfrm>
            <a:custGeom>
              <a:avLst/>
              <a:gdLst>
                <a:gd name="T0" fmla="*/ 359 w 365"/>
                <a:gd name="T1" fmla="*/ 212 h 325"/>
                <a:gd name="T2" fmla="*/ 182 w 365"/>
                <a:gd name="T3" fmla="*/ 325 h 325"/>
                <a:gd name="T4" fmla="*/ 6 w 365"/>
                <a:gd name="T5" fmla="*/ 212 h 325"/>
                <a:gd name="T6" fmla="*/ 6 w 365"/>
                <a:gd name="T7" fmla="*/ 54 h 325"/>
                <a:gd name="T8" fmla="*/ 207 w 365"/>
                <a:gd name="T9" fmla="*/ 5 h 325"/>
                <a:gd name="T10" fmla="*/ 359 w 365"/>
                <a:gd name="T11" fmla="*/ 58 h 325"/>
                <a:gd name="T12" fmla="*/ 359 w 365"/>
                <a:gd name="T13" fmla="*/ 212 h 325"/>
              </a:gdLst>
              <a:ahLst/>
              <a:cxnLst>
                <a:cxn ang="0">
                  <a:pos x="T0" y="T1"/>
                </a:cxn>
                <a:cxn ang="0">
                  <a:pos x="T2" y="T3"/>
                </a:cxn>
                <a:cxn ang="0">
                  <a:pos x="T4" y="T5"/>
                </a:cxn>
                <a:cxn ang="0">
                  <a:pos x="T6" y="T7"/>
                </a:cxn>
                <a:cxn ang="0">
                  <a:pos x="T8" y="T9"/>
                </a:cxn>
                <a:cxn ang="0">
                  <a:pos x="T10" y="T11"/>
                </a:cxn>
                <a:cxn ang="0">
                  <a:pos x="T12" y="T13"/>
                </a:cxn>
              </a:cxnLst>
              <a:rect l="0" t="0" r="r" b="b"/>
              <a:pathLst>
                <a:path w="365" h="325">
                  <a:moveTo>
                    <a:pt x="359" y="212"/>
                  </a:moveTo>
                  <a:cubicBezTo>
                    <a:pt x="359" y="212"/>
                    <a:pt x="365" y="325"/>
                    <a:pt x="182" y="325"/>
                  </a:cubicBezTo>
                  <a:cubicBezTo>
                    <a:pt x="0" y="325"/>
                    <a:pt x="6" y="212"/>
                    <a:pt x="6" y="212"/>
                  </a:cubicBezTo>
                  <a:cubicBezTo>
                    <a:pt x="6" y="54"/>
                    <a:pt x="6" y="54"/>
                    <a:pt x="6" y="54"/>
                  </a:cubicBezTo>
                  <a:cubicBezTo>
                    <a:pt x="6" y="54"/>
                    <a:pt x="79" y="0"/>
                    <a:pt x="207" y="5"/>
                  </a:cubicBezTo>
                  <a:cubicBezTo>
                    <a:pt x="321" y="9"/>
                    <a:pt x="359" y="58"/>
                    <a:pt x="359" y="58"/>
                  </a:cubicBezTo>
                  <a:lnTo>
                    <a:pt x="359" y="21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Oval 231"/>
            <p:cNvSpPr>
              <a:spLocks noChangeArrowheads="1"/>
            </p:cNvSpPr>
            <p:nvPr/>
          </p:nvSpPr>
          <p:spPr bwMode="auto">
            <a:xfrm>
              <a:off x="698501" y="1108076"/>
              <a:ext cx="119063" cy="120650"/>
            </a:xfrm>
            <a:prstGeom prst="ellipse">
              <a:avLst/>
            </a:pr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32"/>
            <p:cNvSpPr>
              <a:spLocks/>
            </p:cNvSpPr>
            <p:nvPr/>
          </p:nvSpPr>
          <p:spPr bwMode="auto">
            <a:xfrm>
              <a:off x="722313" y="1114426"/>
              <a:ext cx="46038" cy="33338"/>
            </a:xfrm>
            <a:custGeom>
              <a:avLst/>
              <a:gdLst>
                <a:gd name="T0" fmla="*/ 20 w 20"/>
                <a:gd name="T1" fmla="*/ 5 h 14"/>
                <a:gd name="T2" fmla="*/ 11 w 20"/>
                <a:gd name="T3" fmla="*/ 13 h 14"/>
                <a:gd name="T4" fmla="*/ 0 w 20"/>
                <a:gd name="T5" fmla="*/ 9 h 14"/>
                <a:gd name="T6" fmla="*/ 9 w 20"/>
                <a:gd name="T7" fmla="*/ 1 h 14"/>
                <a:gd name="T8" fmla="*/ 20 w 20"/>
                <a:gd name="T9" fmla="*/ 5 h 14"/>
              </a:gdLst>
              <a:ahLst/>
              <a:cxnLst>
                <a:cxn ang="0">
                  <a:pos x="T0" y="T1"/>
                </a:cxn>
                <a:cxn ang="0">
                  <a:pos x="T2" y="T3"/>
                </a:cxn>
                <a:cxn ang="0">
                  <a:pos x="T4" y="T5"/>
                </a:cxn>
                <a:cxn ang="0">
                  <a:pos x="T6" y="T7"/>
                </a:cxn>
                <a:cxn ang="0">
                  <a:pos x="T8" y="T9"/>
                </a:cxn>
              </a:cxnLst>
              <a:rect l="0" t="0" r="r" b="b"/>
              <a:pathLst>
                <a:path w="20" h="14">
                  <a:moveTo>
                    <a:pt x="20" y="5"/>
                  </a:moveTo>
                  <a:cubicBezTo>
                    <a:pt x="20" y="8"/>
                    <a:pt x="16" y="11"/>
                    <a:pt x="11" y="13"/>
                  </a:cubicBezTo>
                  <a:cubicBezTo>
                    <a:pt x="6" y="14"/>
                    <a:pt x="1" y="12"/>
                    <a:pt x="0" y="9"/>
                  </a:cubicBezTo>
                  <a:cubicBezTo>
                    <a:pt x="0" y="6"/>
                    <a:pt x="3" y="2"/>
                    <a:pt x="9" y="1"/>
                  </a:cubicBezTo>
                  <a:cubicBezTo>
                    <a:pt x="14" y="0"/>
                    <a:pt x="19" y="2"/>
                    <a:pt x="20" y="5"/>
                  </a:cubicBezTo>
                  <a:close/>
                </a:path>
              </a:pathLst>
            </a:custGeom>
            <a:solidFill>
              <a:srgbClr val="E8D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Oval 233"/>
            <p:cNvSpPr>
              <a:spLocks noChangeArrowheads="1"/>
            </p:cNvSpPr>
            <p:nvPr/>
          </p:nvSpPr>
          <p:spPr bwMode="auto">
            <a:xfrm>
              <a:off x="1146176" y="1108076"/>
              <a:ext cx="120650" cy="120650"/>
            </a:xfrm>
            <a:prstGeom prst="ellipse">
              <a:avLst/>
            </a:pr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234"/>
            <p:cNvSpPr>
              <a:spLocks/>
            </p:cNvSpPr>
            <p:nvPr/>
          </p:nvSpPr>
          <p:spPr bwMode="auto">
            <a:xfrm>
              <a:off x="1169988" y="1114426"/>
              <a:ext cx="49213" cy="33338"/>
            </a:xfrm>
            <a:custGeom>
              <a:avLst/>
              <a:gdLst>
                <a:gd name="T0" fmla="*/ 20 w 21"/>
                <a:gd name="T1" fmla="*/ 5 h 14"/>
                <a:gd name="T2" fmla="*/ 12 w 21"/>
                <a:gd name="T3" fmla="*/ 13 h 14"/>
                <a:gd name="T4" fmla="*/ 1 w 21"/>
                <a:gd name="T5" fmla="*/ 9 h 14"/>
                <a:gd name="T6" fmla="*/ 10 w 21"/>
                <a:gd name="T7" fmla="*/ 1 h 14"/>
                <a:gd name="T8" fmla="*/ 20 w 21"/>
                <a:gd name="T9" fmla="*/ 5 h 14"/>
              </a:gdLst>
              <a:ahLst/>
              <a:cxnLst>
                <a:cxn ang="0">
                  <a:pos x="T0" y="T1"/>
                </a:cxn>
                <a:cxn ang="0">
                  <a:pos x="T2" y="T3"/>
                </a:cxn>
                <a:cxn ang="0">
                  <a:pos x="T4" y="T5"/>
                </a:cxn>
                <a:cxn ang="0">
                  <a:pos x="T6" y="T7"/>
                </a:cxn>
                <a:cxn ang="0">
                  <a:pos x="T8" y="T9"/>
                </a:cxn>
              </a:cxnLst>
              <a:rect l="0" t="0" r="r" b="b"/>
              <a:pathLst>
                <a:path w="21" h="14">
                  <a:moveTo>
                    <a:pt x="20" y="5"/>
                  </a:moveTo>
                  <a:cubicBezTo>
                    <a:pt x="21" y="8"/>
                    <a:pt x="17" y="11"/>
                    <a:pt x="12" y="13"/>
                  </a:cubicBezTo>
                  <a:cubicBezTo>
                    <a:pt x="6" y="14"/>
                    <a:pt x="2" y="12"/>
                    <a:pt x="1" y="9"/>
                  </a:cubicBezTo>
                  <a:cubicBezTo>
                    <a:pt x="0" y="6"/>
                    <a:pt x="4" y="2"/>
                    <a:pt x="10" y="1"/>
                  </a:cubicBezTo>
                  <a:cubicBezTo>
                    <a:pt x="15" y="0"/>
                    <a:pt x="20" y="2"/>
                    <a:pt x="20" y="5"/>
                  </a:cubicBezTo>
                  <a:close/>
                </a:path>
              </a:pathLst>
            </a:custGeom>
            <a:solidFill>
              <a:srgbClr val="E8D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235"/>
            <p:cNvSpPr>
              <a:spLocks/>
            </p:cNvSpPr>
            <p:nvPr/>
          </p:nvSpPr>
          <p:spPr bwMode="auto">
            <a:xfrm>
              <a:off x="676276" y="1022351"/>
              <a:ext cx="158750" cy="69850"/>
            </a:xfrm>
            <a:custGeom>
              <a:avLst/>
              <a:gdLst>
                <a:gd name="T0" fmla="*/ 61 w 69"/>
                <a:gd name="T1" fmla="*/ 29 h 30"/>
                <a:gd name="T2" fmla="*/ 6 w 69"/>
                <a:gd name="T3" fmla="*/ 22 h 30"/>
                <a:gd name="T4" fmla="*/ 0 w 69"/>
                <a:gd name="T5" fmla="*/ 13 h 30"/>
                <a:gd name="T6" fmla="*/ 1 w 69"/>
                <a:gd name="T7" fmla="*/ 8 h 30"/>
                <a:gd name="T8" fmla="*/ 9 w 69"/>
                <a:gd name="T9" fmla="*/ 1 h 30"/>
                <a:gd name="T10" fmla="*/ 63 w 69"/>
                <a:gd name="T11" fmla="*/ 8 h 30"/>
                <a:gd name="T12" fmla="*/ 69 w 69"/>
                <a:gd name="T13" fmla="*/ 17 h 30"/>
                <a:gd name="T14" fmla="*/ 68 w 69"/>
                <a:gd name="T15" fmla="*/ 22 h 30"/>
                <a:gd name="T16" fmla="*/ 61 w 69"/>
                <a:gd name="T1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30">
                  <a:moveTo>
                    <a:pt x="61" y="29"/>
                  </a:moveTo>
                  <a:cubicBezTo>
                    <a:pt x="6" y="22"/>
                    <a:pt x="6" y="22"/>
                    <a:pt x="6" y="22"/>
                  </a:cubicBezTo>
                  <a:cubicBezTo>
                    <a:pt x="2" y="22"/>
                    <a:pt x="0" y="18"/>
                    <a:pt x="0" y="13"/>
                  </a:cubicBezTo>
                  <a:cubicBezTo>
                    <a:pt x="1" y="8"/>
                    <a:pt x="1" y="8"/>
                    <a:pt x="1" y="8"/>
                  </a:cubicBezTo>
                  <a:cubicBezTo>
                    <a:pt x="2" y="4"/>
                    <a:pt x="5" y="0"/>
                    <a:pt x="9" y="1"/>
                  </a:cubicBezTo>
                  <a:cubicBezTo>
                    <a:pt x="63" y="8"/>
                    <a:pt x="63" y="8"/>
                    <a:pt x="63" y="8"/>
                  </a:cubicBezTo>
                  <a:cubicBezTo>
                    <a:pt x="67" y="9"/>
                    <a:pt x="69" y="13"/>
                    <a:pt x="69" y="17"/>
                  </a:cubicBezTo>
                  <a:cubicBezTo>
                    <a:pt x="68" y="22"/>
                    <a:pt x="68" y="22"/>
                    <a:pt x="68" y="22"/>
                  </a:cubicBezTo>
                  <a:cubicBezTo>
                    <a:pt x="68" y="27"/>
                    <a:pt x="64" y="30"/>
                    <a:pt x="61" y="29"/>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236"/>
            <p:cNvSpPr>
              <a:spLocks/>
            </p:cNvSpPr>
            <p:nvPr/>
          </p:nvSpPr>
          <p:spPr bwMode="auto">
            <a:xfrm>
              <a:off x="1130301" y="1022351"/>
              <a:ext cx="161925" cy="69850"/>
            </a:xfrm>
            <a:custGeom>
              <a:avLst/>
              <a:gdLst>
                <a:gd name="T0" fmla="*/ 9 w 70"/>
                <a:gd name="T1" fmla="*/ 30 h 30"/>
                <a:gd name="T2" fmla="*/ 64 w 70"/>
                <a:gd name="T3" fmla="*/ 22 h 30"/>
                <a:gd name="T4" fmla="*/ 69 w 70"/>
                <a:gd name="T5" fmla="*/ 13 h 30"/>
                <a:gd name="T6" fmla="*/ 68 w 70"/>
                <a:gd name="T7" fmla="*/ 8 h 30"/>
                <a:gd name="T8" fmla="*/ 61 w 70"/>
                <a:gd name="T9" fmla="*/ 0 h 30"/>
                <a:gd name="T10" fmla="*/ 6 w 70"/>
                <a:gd name="T11" fmla="*/ 9 h 30"/>
                <a:gd name="T12" fmla="*/ 1 w 70"/>
                <a:gd name="T13" fmla="*/ 18 h 30"/>
                <a:gd name="T14" fmla="*/ 2 w 70"/>
                <a:gd name="T15" fmla="*/ 23 h 30"/>
                <a:gd name="T16" fmla="*/ 9 w 70"/>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30">
                  <a:moveTo>
                    <a:pt x="9" y="30"/>
                  </a:moveTo>
                  <a:cubicBezTo>
                    <a:pt x="64" y="22"/>
                    <a:pt x="64" y="22"/>
                    <a:pt x="64" y="22"/>
                  </a:cubicBezTo>
                  <a:cubicBezTo>
                    <a:pt x="67" y="21"/>
                    <a:pt x="70" y="17"/>
                    <a:pt x="69" y="13"/>
                  </a:cubicBezTo>
                  <a:cubicBezTo>
                    <a:pt x="68" y="8"/>
                    <a:pt x="68" y="8"/>
                    <a:pt x="68" y="8"/>
                  </a:cubicBezTo>
                  <a:cubicBezTo>
                    <a:pt x="68" y="3"/>
                    <a:pt x="64" y="0"/>
                    <a:pt x="61" y="0"/>
                  </a:cubicBezTo>
                  <a:cubicBezTo>
                    <a:pt x="6" y="9"/>
                    <a:pt x="6" y="9"/>
                    <a:pt x="6" y="9"/>
                  </a:cubicBezTo>
                  <a:cubicBezTo>
                    <a:pt x="2" y="9"/>
                    <a:pt x="0" y="13"/>
                    <a:pt x="1" y="18"/>
                  </a:cubicBezTo>
                  <a:cubicBezTo>
                    <a:pt x="2" y="23"/>
                    <a:pt x="2" y="23"/>
                    <a:pt x="2" y="23"/>
                  </a:cubicBezTo>
                  <a:cubicBezTo>
                    <a:pt x="2" y="27"/>
                    <a:pt x="6" y="30"/>
                    <a:pt x="9" y="30"/>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237"/>
            <p:cNvSpPr>
              <a:spLocks/>
            </p:cNvSpPr>
            <p:nvPr/>
          </p:nvSpPr>
          <p:spPr bwMode="auto">
            <a:xfrm>
              <a:off x="858838" y="1300163"/>
              <a:ext cx="220663" cy="42863"/>
            </a:xfrm>
            <a:custGeom>
              <a:avLst/>
              <a:gdLst>
                <a:gd name="T0" fmla="*/ 0 w 96"/>
                <a:gd name="T1" fmla="*/ 5 h 19"/>
                <a:gd name="T2" fmla="*/ 47 w 96"/>
                <a:gd name="T3" fmla="*/ 18 h 19"/>
                <a:gd name="T4" fmla="*/ 96 w 96"/>
                <a:gd name="T5" fmla="*/ 0 h 19"/>
                <a:gd name="T6" fmla="*/ 23 w 96"/>
                <a:gd name="T7" fmla="*/ 12 h 19"/>
                <a:gd name="T8" fmla="*/ 0 w 96"/>
                <a:gd name="T9" fmla="*/ 5 h 19"/>
              </a:gdLst>
              <a:ahLst/>
              <a:cxnLst>
                <a:cxn ang="0">
                  <a:pos x="T0" y="T1"/>
                </a:cxn>
                <a:cxn ang="0">
                  <a:pos x="T2" y="T3"/>
                </a:cxn>
                <a:cxn ang="0">
                  <a:pos x="T4" y="T5"/>
                </a:cxn>
                <a:cxn ang="0">
                  <a:pos x="T6" y="T7"/>
                </a:cxn>
                <a:cxn ang="0">
                  <a:pos x="T8" y="T9"/>
                </a:cxn>
              </a:cxnLst>
              <a:rect l="0" t="0" r="r" b="b"/>
              <a:pathLst>
                <a:path w="96" h="19">
                  <a:moveTo>
                    <a:pt x="0" y="5"/>
                  </a:moveTo>
                  <a:cubicBezTo>
                    <a:pt x="0" y="5"/>
                    <a:pt x="16" y="19"/>
                    <a:pt x="47" y="18"/>
                  </a:cubicBezTo>
                  <a:cubicBezTo>
                    <a:pt x="78" y="17"/>
                    <a:pt x="86" y="17"/>
                    <a:pt x="96" y="0"/>
                  </a:cubicBezTo>
                  <a:cubicBezTo>
                    <a:pt x="96" y="0"/>
                    <a:pt x="81" y="19"/>
                    <a:pt x="23" y="12"/>
                  </a:cubicBezTo>
                  <a:cubicBezTo>
                    <a:pt x="15" y="11"/>
                    <a:pt x="7" y="8"/>
                    <a:pt x="0" y="5"/>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238"/>
            <p:cNvSpPr>
              <a:spLocks/>
            </p:cNvSpPr>
            <p:nvPr/>
          </p:nvSpPr>
          <p:spPr bwMode="auto">
            <a:xfrm>
              <a:off x="823913" y="1411288"/>
              <a:ext cx="355600" cy="57150"/>
            </a:xfrm>
            <a:custGeom>
              <a:avLst/>
              <a:gdLst>
                <a:gd name="T0" fmla="*/ 42 w 154"/>
                <a:gd name="T1" fmla="*/ 25 h 25"/>
                <a:gd name="T2" fmla="*/ 2 w 154"/>
                <a:gd name="T3" fmla="*/ 19 h 25"/>
                <a:gd name="T4" fmla="*/ 1 w 154"/>
                <a:gd name="T5" fmla="*/ 16 h 25"/>
                <a:gd name="T6" fmla="*/ 4 w 154"/>
                <a:gd name="T7" fmla="*/ 16 h 25"/>
                <a:gd name="T8" fmla="*/ 75 w 154"/>
                <a:gd name="T9" fmla="*/ 19 h 25"/>
                <a:gd name="T10" fmla="*/ 150 w 154"/>
                <a:gd name="T11" fmla="*/ 1 h 25"/>
                <a:gd name="T12" fmla="*/ 153 w 154"/>
                <a:gd name="T13" fmla="*/ 0 h 25"/>
                <a:gd name="T14" fmla="*/ 154 w 154"/>
                <a:gd name="T15" fmla="*/ 3 h 25"/>
                <a:gd name="T16" fmla="*/ 76 w 154"/>
                <a:gd name="T17" fmla="*/ 23 h 25"/>
                <a:gd name="T18" fmla="*/ 42 w 154"/>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5">
                  <a:moveTo>
                    <a:pt x="42" y="25"/>
                  </a:moveTo>
                  <a:cubicBezTo>
                    <a:pt x="13" y="25"/>
                    <a:pt x="2" y="20"/>
                    <a:pt x="2" y="19"/>
                  </a:cubicBezTo>
                  <a:cubicBezTo>
                    <a:pt x="1" y="19"/>
                    <a:pt x="0" y="17"/>
                    <a:pt x="1" y="16"/>
                  </a:cubicBezTo>
                  <a:cubicBezTo>
                    <a:pt x="1" y="15"/>
                    <a:pt x="3" y="15"/>
                    <a:pt x="4" y="16"/>
                  </a:cubicBezTo>
                  <a:cubicBezTo>
                    <a:pt x="4" y="16"/>
                    <a:pt x="23" y="25"/>
                    <a:pt x="75" y="19"/>
                  </a:cubicBezTo>
                  <a:cubicBezTo>
                    <a:pt x="127" y="13"/>
                    <a:pt x="146" y="9"/>
                    <a:pt x="150" y="1"/>
                  </a:cubicBezTo>
                  <a:cubicBezTo>
                    <a:pt x="150" y="0"/>
                    <a:pt x="152" y="0"/>
                    <a:pt x="153" y="0"/>
                  </a:cubicBezTo>
                  <a:cubicBezTo>
                    <a:pt x="154" y="1"/>
                    <a:pt x="154" y="2"/>
                    <a:pt x="154" y="3"/>
                  </a:cubicBezTo>
                  <a:cubicBezTo>
                    <a:pt x="149" y="13"/>
                    <a:pt x="131" y="17"/>
                    <a:pt x="76" y="23"/>
                  </a:cubicBezTo>
                  <a:cubicBezTo>
                    <a:pt x="63" y="24"/>
                    <a:pt x="51" y="25"/>
                    <a:pt x="42" y="25"/>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239"/>
            <p:cNvSpPr>
              <a:spLocks/>
            </p:cNvSpPr>
            <p:nvPr/>
          </p:nvSpPr>
          <p:spPr bwMode="auto">
            <a:xfrm>
              <a:off x="1158876" y="1377951"/>
              <a:ext cx="47625" cy="30163"/>
            </a:xfrm>
            <a:custGeom>
              <a:avLst/>
              <a:gdLst>
                <a:gd name="T0" fmla="*/ 19 w 21"/>
                <a:gd name="T1" fmla="*/ 13 h 13"/>
                <a:gd name="T2" fmla="*/ 17 w 21"/>
                <a:gd name="T3" fmla="*/ 11 h 13"/>
                <a:gd name="T4" fmla="*/ 11 w 21"/>
                <a:gd name="T5" fmla="*/ 6 h 13"/>
                <a:gd name="T6" fmla="*/ 4 w 21"/>
                <a:gd name="T7" fmla="*/ 8 h 13"/>
                <a:gd name="T8" fmla="*/ 2 w 21"/>
                <a:gd name="T9" fmla="*/ 9 h 13"/>
                <a:gd name="T10" fmla="*/ 1 w 21"/>
                <a:gd name="T11" fmla="*/ 6 h 13"/>
                <a:gd name="T12" fmla="*/ 12 w 21"/>
                <a:gd name="T13" fmla="*/ 2 h 13"/>
                <a:gd name="T14" fmla="*/ 21 w 21"/>
                <a:gd name="T15" fmla="*/ 11 h 13"/>
                <a:gd name="T16" fmla="*/ 19 w 21"/>
                <a:gd name="T17" fmla="*/ 13 h 13"/>
                <a:gd name="T18" fmla="*/ 19 w 21"/>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3">
                  <a:moveTo>
                    <a:pt x="19" y="13"/>
                  </a:moveTo>
                  <a:cubicBezTo>
                    <a:pt x="18" y="13"/>
                    <a:pt x="17" y="12"/>
                    <a:pt x="17" y="11"/>
                  </a:cubicBezTo>
                  <a:cubicBezTo>
                    <a:pt x="17" y="11"/>
                    <a:pt x="16" y="7"/>
                    <a:pt x="11" y="6"/>
                  </a:cubicBezTo>
                  <a:cubicBezTo>
                    <a:pt x="6" y="5"/>
                    <a:pt x="5" y="8"/>
                    <a:pt x="4" y="8"/>
                  </a:cubicBezTo>
                  <a:cubicBezTo>
                    <a:pt x="4" y="9"/>
                    <a:pt x="3" y="9"/>
                    <a:pt x="2" y="9"/>
                  </a:cubicBezTo>
                  <a:cubicBezTo>
                    <a:pt x="1" y="9"/>
                    <a:pt x="0" y="7"/>
                    <a:pt x="1" y="6"/>
                  </a:cubicBezTo>
                  <a:cubicBezTo>
                    <a:pt x="2" y="4"/>
                    <a:pt x="5" y="0"/>
                    <a:pt x="12" y="2"/>
                  </a:cubicBezTo>
                  <a:cubicBezTo>
                    <a:pt x="20" y="4"/>
                    <a:pt x="21" y="11"/>
                    <a:pt x="21" y="11"/>
                  </a:cubicBezTo>
                  <a:cubicBezTo>
                    <a:pt x="21" y="12"/>
                    <a:pt x="20" y="13"/>
                    <a:pt x="19" y="13"/>
                  </a:cubicBezTo>
                  <a:cubicBezTo>
                    <a:pt x="19" y="13"/>
                    <a:pt x="19" y="13"/>
                    <a:pt x="19" y="13"/>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240"/>
            <p:cNvSpPr>
              <a:spLocks/>
            </p:cNvSpPr>
            <p:nvPr/>
          </p:nvSpPr>
          <p:spPr bwMode="auto">
            <a:xfrm>
              <a:off x="568326" y="612776"/>
              <a:ext cx="844550" cy="339725"/>
            </a:xfrm>
            <a:custGeom>
              <a:avLst/>
              <a:gdLst>
                <a:gd name="T0" fmla="*/ 0 w 366"/>
                <a:gd name="T1" fmla="*/ 143 h 147"/>
                <a:gd name="T2" fmla="*/ 178 w 366"/>
                <a:gd name="T3" fmla="*/ 139 h 147"/>
                <a:gd name="T4" fmla="*/ 353 w 366"/>
                <a:gd name="T5" fmla="*/ 147 h 147"/>
                <a:gd name="T6" fmla="*/ 366 w 366"/>
                <a:gd name="T7" fmla="*/ 99 h 147"/>
                <a:gd name="T8" fmla="*/ 327 w 366"/>
                <a:gd name="T9" fmla="*/ 100 h 147"/>
                <a:gd name="T10" fmla="*/ 357 w 366"/>
                <a:gd name="T11" fmla="*/ 52 h 147"/>
                <a:gd name="T12" fmla="*/ 290 w 366"/>
                <a:gd name="T13" fmla="*/ 48 h 147"/>
                <a:gd name="T14" fmla="*/ 302 w 366"/>
                <a:gd name="T15" fmla="*/ 7 h 147"/>
                <a:gd name="T16" fmla="*/ 201 w 366"/>
                <a:gd name="T17" fmla="*/ 35 h 147"/>
                <a:gd name="T18" fmla="*/ 213 w 366"/>
                <a:gd name="T19" fmla="*/ 7 h 147"/>
                <a:gd name="T20" fmla="*/ 72 w 366"/>
                <a:gd name="T21" fmla="*/ 76 h 147"/>
                <a:gd name="T22" fmla="*/ 81 w 366"/>
                <a:gd name="T23" fmla="*/ 39 h 147"/>
                <a:gd name="T24" fmla="*/ 0 w 366"/>
                <a:gd name="T25" fmla="*/ 14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6" h="147">
                  <a:moveTo>
                    <a:pt x="0" y="143"/>
                  </a:moveTo>
                  <a:cubicBezTo>
                    <a:pt x="119" y="87"/>
                    <a:pt x="178" y="139"/>
                    <a:pt x="178" y="139"/>
                  </a:cubicBezTo>
                  <a:cubicBezTo>
                    <a:pt x="248" y="99"/>
                    <a:pt x="353" y="147"/>
                    <a:pt x="353" y="147"/>
                  </a:cubicBezTo>
                  <a:cubicBezTo>
                    <a:pt x="343" y="129"/>
                    <a:pt x="366" y="99"/>
                    <a:pt x="366" y="99"/>
                  </a:cubicBezTo>
                  <a:cubicBezTo>
                    <a:pt x="351" y="93"/>
                    <a:pt x="327" y="100"/>
                    <a:pt x="327" y="100"/>
                  </a:cubicBezTo>
                  <a:cubicBezTo>
                    <a:pt x="320" y="81"/>
                    <a:pt x="357" y="52"/>
                    <a:pt x="357" y="52"/>
                  </a:cubicBezTo>
                  <a:cubicBezTo>
                    <a:pt x="308" y="41"/>
                    <a:pt x="290" y="48"/>
                    <a:pt x="290" y="48"/>
                  </a:cubicBezTo>
                  <a:cubicBezTo>
                    <a:pt x="287" y="35"/>
                    <a:pt x="302" y="7"/>
                    <a:pt x="302" y="7"/>
                  </a:cubicBezTo>
                  <a:cubicBezTo>
                    <a:pt x="258" y="0"/>
                    <a:pt x="201" y="35"/>
                    <a:pt x="201" y="35"/>
                  </a:cubicBezTo>
                  <a:cubicBezTo>
                    <a:pt x="201" y="23"/>
                    <a:pt x="213" y="7"/>
                    <a:pt x="213" y="7"/>
                  </a:cubicBezTo>
                  <a:cubicBezTo>
                    <a:pt x="134" y="15"/>
                    <a:pt x="72" y="76"/>
                    <a:pt x="72" y="76"/>
                  </a:cubicBezTo>
                  <a:cubicBezTo>
                    <a:pt x="70" y="64"/>
                    <a:pt x="81" y="39"/>
                    <a:pt x="81" y="39"/>
                  </a:cubicBezTo>
                  <a:cubicBezTo>
                    <a:pt x="6" y="68"/>
                    <a:pt x="0" y="143"/>
                    <a:pt x="0" y="143"/>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 name="椭圆 8"/>
          <p:cNvSpPr/>
          <p:nvPr/>
        </p:nvSpPr>
        <p:spPr>
          <a:xfrm>
            <a:off x="7768139" y="941305"/>
            <a:ext cx="1418536" cy="1418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smtClean="0">
                <a:solidFill>
                  <a:schemeClr val="bg1"/>
                </a:solidFill>
                <a:latin typeface="微软雅黑" panose="020B0503020204020204" pitchFamily="34" charset="-122"/>
                <a:ea typeface="微软雅黑" panose="020B0503020204020204" pitchFamily="34" charset="-122"/>
              </a:rPr>
              <a:t>2007</a:t>
            </a:r>
            <a:r>
              <a:rPr kumimoji="1" lang="zh-CN" altLang="en-US" sz="1600" dirty="0" smtClean="0">
                <a:solidFill>
                  <a:schemeClr val="bg1"/>
                </a:solidFill>
                <a:latin typeface="微软雅黑" panose="020B0503020204020204" pitchFamily="34" charset="-122"/>
                <a:ea typeface="微软雅黑" panose="020B0503020204020204" pitchFamily="34" charset="-122"/>
              </a:rPr>
              <a:t>年以后的产生办法未明确</a:t>
            </a:r>
          </a:p>
        </p:txBody>
      </p:sp>
    </p:spTree>
    <p:extLst>
      <p:ext uri="{BB962C8B-B14F-4D97-AF65-F5344CB8AC3E}">
        <p14:creationId xmlns:p14="http://schemas.microsoft.com/office/powerpoint/2010/main" val="4263282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par>
                          <p:cTn id="9" fill="hold">
                            <p:stCondLst>
                              <p:cond delay="1500"/>
                            </p:stCondLst>
                            <p:childTnLst>
                              <p:par>
                                <p:cTn id="10" presetID="12" presetClass="entr" presetSubtype="8" fill="hold" grpId="0" nodeType="afterEffect">
                                  <p:stCondLst>
                                    <p:cond delay="5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ppt_x</p:attrName>
                                        </p:attrNameLst>
                                      </p:cBhvr>
                                      <p:tavLst>
                                        <p:tav tm="0">
                                          <p:val>
                                            <p:strVal val="#ppt_x-#ppt_w*1.125000"/>
                                          </p:val>
                                        </p:tav>
                                        <p:tav tm="100000">
                                          <p:val>
                                            <p:strVal val="#ppt_x"/>
                                          </p:val>
                                        </p:tav>
                                      </p:tavLst>
                                    </p:anim>
                                    <p:animEffect transition="in" filter="wipe(right)">
                                      <p:cBhvr>
                                        <p:cTn id="13" dur="500"/>
                                        <p:tgtEl>
                                          <p:spTgt spid="5"/>
                                        </p:tgtEl>
                                      </p:cBhvr>
                                    </p:animEffect>
                                  </p:childTnLst>
                                </p:cTn>
                              </p:par>
                            </p:childTnLst>
                          </p:cTn>
                        </p:par>
                        <p:par>
                          <p:cTn id="14" fill="hold">
                            <p:stCondLst>
                              <p:cond delay="2500"/>
                            </p:stCondLst>
                            <p:childTnLst>
                              <p:par>
                                <p:cTn id="15" presetID="12" presetClass="entr" presetSubtype="2" fill="hold" nodeType="afterEffect">
                                  <p:stCondLst>
                                    <p:cond delay="10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ppt_x</p:attrName>
                                        </p:attrNameLst>
                                      </p:cBhvr>
                                      <p:tavLst>
                                        <p:tav tm="0">
                                          <p:val>
                                            <p:strVal val="#ppt_x+#ppt_w*1.125000"/>
                                          </p:val>
                                        </p:tav>
                                        <p:tav tm="100000">
                                          <p:val>
                                            <p:strVal val="#ppt_x"/>
                                          </p:val>
                                        </p:tav>
                                      </p:tavLst>
                                    </p:anim>
                                    <p:animEffect transition="in" filter="wipe(left)">
                                      <p:cBhvr>
                                        <p:cTn id="18" dur="500"/>
                                        <p:tgtEl>
                                          <p:spTgt spid="7"/>
                                        </p:tgtEl>
                                      </p:cBhvr>
                                    </p:animEffect>
                                  </p:childTnLst>
                                </p:cTn>
                              </p:par>
                            </p:childTnLst>
                          </p:cTn>
                        </p:par>
                        <p:par>
                          <p:cTn id="19" fill="hold">
                            <p:stCondLst>
                              <p:cond delay="4000"/>
                            </p:stCondLst>
                            <p:childTnLst>
                              <p:par>
                                <p:cTn id="20" presetID="10" presetClass="entr" presetSubtype="0" fill="hold" nodeType="afterEffect">
                                  <p:stCondLst>
                                    <p:cond delay="4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8500"/>
                            </p:stCondLst>
                            <p:childTnLst>
                              <p:par>
                                <p:cTn id="24" presetID="53" presetClass="entr" presetSubtype="16" fill="hold" nodeType="afterEffect">
                                  <p:stCondLst>
                                    <p:cond delay="1000"/>
                                  </p:stCondLst>
                                  <p:childTnLst>
                                    <p:set>
                                      <p:cBhvr>
                                        <p:cTn id="25" dur="1" fill="hold">
                                          <p:stCondLst>
                                            <p:cond delay="0"/>
                                          </p:stCondLst>
                                        </p:cTn>
                                        <p:tgtEl>
                                          <p:spTgt spid="21"/>
                                        </p:tgtEl>
                                        <p:attrNameLst>
                                          <p:attrName>style.visibility</p:attrName>
                                        </p:attrNameLst>
                                      </p:cBhvr>
                                      <p:to>
                                        <p:strVal val="visible"/>
                                      </p:to>
                                    </p:set>
                                    <p:anim calcmode="lin" valueType="num">
                                      <p:cBhvr>
                                        <p:cTn id="26" dur="500" fill="hold"/>
                                        <p:tgtEl>
                                          <p:spTgt spid="21"/>
                                        </p:tgtEl>
                                        <p:attrNameLst>
                                          <p:attrName>ppt_w</p:attrName>
                                        </p:attrNameLst>
                                      </p:cBhvr>
                                      <p:tavLst>
                                        <p:tav tm="0">
                                          <p:val>
                                            <p:fltVal val="0"/>
                                          </p:val>
                                        </p:tav>
                                        <p:tav tm="100000">
                                          <p:val>
                                            <p:strVal val="#ppt_w"/>
                                          </p:val>
                                        </p:tav>
                                      </p:tavLst>
                                    </p:anim>
                                    <p:anim calcmode="lin" valueType="num">
                                      <p:cBhvr>
                                        <p:cTn id="27" dur="500" fill="hold"/>
                                        <p:tgtEl>
                                          <p:spTgt spid="21"/>
                                        </p:tgtEl>
                                        <p:attrNameLst>
                                          <p:attrName>ppt_h</p:attrName>
                                        </p:attrNameLst>
                                      </p:cBhvr>
                                      <p:tavLst>
                                        <p:tav tm="0">
                                          <p:val>
                                            <p:fltVal val="0"/>
                                          </p:val>
                                        </p:tav>
                                        <p:tav tm="100000">
                                          <p:val>
                                            <p:strVal val="#ppt_h"/>
                                          </p:val>
                                        </p:tav>
                                      </p:tavLst>
                                    </p:anim>
                                    <p:animEffect transition="in" filter="fade">
                                      <p:cBhvr>
                                        <p:cTn id="28" dur="500"/>
                                        <p:tgtEl>
                                          <p:spTgt spid="21"/>
                                        </p:tgtEl>
                                      </p:cBhvr>
                                    </p:animEffect>
                                  </p:childTnLst>
                                </p:cTn>
                              </p:par>
                            </p:childTnLst>
                          </p:cTn>
                        </p:par>
                        <p:par>
                          <p:cTn id="29" fill="hold">
                            <p:stCondLst>
                              <p:cond delay="10000"/>
                            </p:stCondLst>
                            <p:childTnLst>
                              <p:par>
                                <p:cTn id="30" presetID="22" presetClass="entr" presetSubtype="4" fill="hold" nodeType="afterEffect">
                                  <p:stCondLst>
                                    <p:cond delay="100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childTnLst>
                          </p:cTn>
                        </p:par>
                        <p:par>
                          <p:cTn id="33" fill="hold">
                            <p:stCondLst>
                              <p:cond delay="11500"/>
                            </p:stCondLst>
                            <p:childTnLst>
                              <p:par>
                                <p:cTn id="34" presetID="53" presetClass="entr" presetSubtype="16" fill="hold" grpId="0" nodeType="afterEffect">
                                  <p:stCondLst>
                                    <p:cond delay="1000"/>
                                  </p:st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fltVal val="0"/>
                                          </p:val>
                                        </p:tav>
                                        <p:tav tm="100000">
                                          <p:val>
                                            <p:strVal val="#ppt_w"/>
                                          </p:val>
                                        </p:tav>
                                      </p:tavLst>
                                    </p:anim>
                                    <p:anim calcmode="lin" valueType="num">
                                      <p:cBhvr>
                                        <p:cTn id="37" dur="500" fill="hold"/>
                                        <p:tgtEl>
                                          <p:spTgt spid="25"/>
                                        </p:tgtEl>
                                        <p:attrNameLst>
                                          <p:attrName>ppt_h</p:attrName>
                                        </p:attrNameLst>
                                      </p:cBhvr>
                                      <p:tavLst>
                                        <p:tav tm="0">
                                          <p:val>
                                            <p:fltVal val="0"/>
                                          </p:val>
                                        </p:tav>
                                        <p:tav tm="100000">
                                          <p:val>
                                            <p:strVal val="#ppt_h"/>
                                          </p:val>
                                        </p:tav>
                                      </p:tavLst>
                                    </p:anim>
                                    <p:animEffect transition="in" filter="fade">
                                      <p:cBhvr>
                                        <p:cTn id="38" dur="500"/>
                                        <p:tgtEl>
                                          <p:spTgt spid="25"/>
                                        </p:tgtEl>
                                      </p:cBhvr>
                                    </p:animEffect>
                                  </p:childTnLst>
                                </p:cTn>
                              </p:par>
                            </p:childTnLst>
                          </p:cTn>
                        </p:par>
                        <p:par>
                          <p:cTn id="39" fill="hold">
                            <p:stCondLst>
                              <p:cond delay="13000"/>
                            </p:stCondLst>
                            <p:childTnLst>
                              <p:par>
                                <p:cTn id="40" presetID="53" presetClass="entr" presetSubtype="16" fill="hold" grpId="0" nodeType="afterEffect">
                                  <p:stCondLst>
                                    <p:cond delay="1000"/>
                                  </p:stCondLst>
                                  <p:childTnLst>
                                    <p:set>
                                      <p:cBhvr>
                                        <p:cTn id="41" dur="1" fill="hold">
                                          <p:stCondLst>
                                            <p:cond delay="0"/>
                                          </p:stCondLst>
                                        </p:cTn>
                                        <p:tgtEl>
                                          <p:spTgt spid="100"/>
                                        </p:tgtEl>
                                        <p:attrNameLst>
                                          <p:attrName>style.visibility</p:attrName>
                                        </p:attrNameLst>
                                      </p:cBhvr>
                                      <p:to>
                                        <p:strVal val="visible"/>
                                      </p:to>
                                    </p:set>
                                    <p:anim calcmode="lin" valueType="num">
                                      <p:cBhvr>
                                        <p:cTn id="42" dur="500" fill="hold"/>
                                        <p:tgtEl>
                                          <p:spTgt spid="100"/>
                                        </p:tgtEl>
                                        <p:attrNameLst>
                                          <p:attrName>ppt_w</p:attrName>
                                        </p:attrNameLst>
                                      </p:cBhvr>
                                      <p:tavLst>
                                        <p:tav tm="0">
                                          <p:val>
                                            <p:fltVal val="0"/>
                                          </p:val>
                                        </p:tav>
                                        <p:tav tm="100000">
                                          <p:val>
                                            <p:strVal val="#ppt_w"/>
                                          </p:val>
                                        </p:tav>
                                      </p:tavLst>
                                    </p:anim>
                                    <p:anim calcmode="lin" valueType="num">
                                      <p:cBhvr>
                                        <p:cTn id="43" dur="500" fill="hold"/>
                                        <p:tgtEl>
                                          <p:spTgt spid="100"/>
                                        </p:tgtEl>
                                        <p:attrNameLst>
                                          <p:attrName>ppt_h</p:attrName>
                                        </p:attrNameLst>
                                      </p:cBhvr>
                                      <p:tavLst>
                                        <p:tav tm="0">
                                          <p:val>
                                            <p:fltVal val="0"/>
                                          </p:val>
                                        </p:tav>
                                        <p:tav tm="100000">
                                          <p:val>
                                            <p:strVal val="#ppt_h"/>
                                          </p:val>
                                        </p:tav>
                                      </p:tavLst>
                                    </p:anim>
                                    <p:animEffect transition="in" filter="fade">
                                      <p:cBhvr>
                                        <p:cTn id="44" dur="500"/>
                                        <p:tgtEl>
                                          <p:spTgt spid="100"/>
                                        </p:tgtEl>
                                      </p:cBhvr>
                                    </p:animEffect>
                                  </p:childTnLst>
                                </p:cTn>
                              </p:par>
                            </p:childTnLst>
                          </p:cTn>
                        </p:par>
                        <p:par>
                          <p:cTn id="45" fill="hold">
                            <p:stCondLst>
                              <p:cond delay="14500"/>
                            </p:stCondLst>
                            <p:childTnLst>
                              <p:par>
                                <p:cTn id="46" presetID="53" presetClass="entr" presetSubtype="16" fill="hold" grpId="0" nodeType="afterEffect">
                                  <p:stCondLst>
                                    <p:cond delay="1000"/>
                                  </p:stCondLst>
                                  <p:childTnLst>
                                    <p:set>
                                      <p:cBhvr>
                                        <p:cTn id="47" dur="1" fill="hold">
                                          <p:stCondLst>
                                            <p:cond delay="0"/>
                                          </p:stCondLst>
                                        </p:cTn>
                                        <p:tgtEl>
                                          <p:spTgt spid="99"/>
                                        </p:tgtEl>
                                        <p:attrNameLst>
                                          <p:attrName>style.visibility</p:attrName>
                                        </p:attrNameLst>
                                      </p:cBhvr>
                                      <p:to>
                                        <p:strVal val="visible"/>
                                      </p:to>
                                    </p:set>
                                    <p:anim calcmode="lin" valueType="num">
                                      <p:cBhvr>
                                        <p:cTn id="48" dur="500" fill="hold"/>
                                        <p:tgtEl>
                                          <p:spTgt spid="99"/>
                                        </p:tgtEl>
                                        <p:attrNameLst>
                                          <p:attrName>ppt_w</p:attrName>
                                        </p:attrNameLst>
                                      </p:cBhvr>
                                      <p:tavLst>
                                        <p:tav tm="0">
                                          <p:val>
                                            <p:fltVal val="0"/>
                                          </p:val>
                                        </p:tav>
                                        <p:tav tm="100000">
                                          <p:val>
                                            <p:strVal val="#ppt_w"/>
                                          </p:val>
                                        </p:tav>
                                      </p:tavLst>
                                    </p:anim>
                                    <p:anim calcmode="lin" valueType="num">
                                      <p:cBhvr>
                                        <p:cTn id="49" dur="500" fill="hold"/>
                                        <p:tgtEl>
                                          <p:spTgt spid="99"/>
                                        </p:tgtEl>
                                        <p:attrNameLst>
                                          <p:attrName>ppt_h</p:attrName>
                                        </p:attrNameLst>
                                      </p:cBhvr>
                                      <p:tavLst>
                                        <p:tav tm="0">
                                          <p:val>
                                            <p:fltVal val="0"/>
                                          </p:val>
                                        </p:tav>
                                        <p:tav tm="100000">
                                          <p:val>
                                            <p:strVal val="#ppt_h"/>
                                          </p:val>
                                        </p:tav>
                                      </p:tavLst>
                                    </p:anim>
                                    <p:animEffect transition="in" filter="fade">
                                      <p:cBhvr>
                                        <p:cTn id="50" dur="500"/>
                                        <p:tgtEl>
                                          <p:spTgt spid="99"/>
                                        </p:tgtEl>
                                      </p:cBhvr>
                                    </p:animEffect>
                                  </p:childTnLst>
                                </p:cTn>
                              </p:par>
                            </p:childTnLst>
                          </p:cTn>
                        </p:par>
                        <p:par>
                          <p:cTn id="51" fill="hold">
                            <p:stCondLst>
                              <p:cond delay="16000"/>
                            </p:stCondLst>
                            <p:childTnLst>
                              <p:par>
                                <p:cTn id="52" presetID="12" presetClass="exit" presetSubtype="2" fill="hold" nodeType="afterEffect">
                                  <p:stCondLst>
                                    <p:cond delay="1000"/>
                                  </p:stCondLst>
                                  <p:childTnLst>
                                    <p:anim calcmode="lin" valueType="num">
                                      <p:cBhvr additive="base">
                                        <p:cTn id="53" dur="500"/>
                                        <p:tgtEl>
                                          <p:spTgt spid="7"/>
                                        </p:tgtEl>
                                        <p:attrNameLst>
                                          <p:attrName>ppt_x</p:attrName>
                                        </p:attrNameLst>
                                      </p:cBhvr>
                                      <p:tavLst>
                                        <p:tav tm="0">
                                          <p:val>
                                            <p:strVal val="#ppt_x"/>
                                          </p:val>
                                        </p:tav>
                                        <p:tav tm="100000">
                                          <p:val>
                                            <p:strVal val="#ppt_x+#ppt_w*1.125000"/>
                                          </p:val>
                                        </p:tav>
                                      </p:tavLst>
                                    </p:anim>
                                    <p:animEffect transition="out" filter="wipe(right)">
                                      <p:cBhvr>
                                        <p:cTn id="54" dur="500"/>
                                        <p:tgtEl>
                                          <p:spTgt spid="7"/>
                                        </p:tgtEl>
                                      </p:cBhvr>
                                    </p:animEffect>
                                    <p:set>
                                      <p:cBhvr>
                                        <p:cTn id="55" dur="1" fill="hold">
                                          <p:stCondLst>
                                            <p:cond delay="499"/>
                                          </p:stCondLst>
                                        </p:cTn>
                                        <p:tgtEl>
                                          <p:spTgt spid="7"/>
                                        </p:tgtEl>
                                        <p:attrNameLst>
                                          <p:attrName>style.visibility</p:attrName>
                                        </p:attrNameLst>
                                      </p:cBhvr>
                                      <p:to>
                                        <p:strVal val="hidden"/>
                                      </p:to>
                                    </p:set>
                                  </p:childTnLst>
                                </p:cTn>
                              </p:par>
                            </p:childTnLst>
                          </p:cTn>
                        </p:par>
                        <p:par>
                          <p:cTn id="56" fill="hold">
                            <p:stCondLst>
                              <p:cond delay="17500"/>
                            </p:stCondLst>
                            <p:childTnLst>
                              <p:par>
                                <p:cTn id="57" presetID="10" presetClass="entr" presetSubtype="0" fill="hold" nodeType="afterEffect">
                                  <p:stCondLst>
                                    <p:cond delay="100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par>
                          <p:cTn id="60" fill="hold">
                            <p:stCondLst>
                              <p:cond delay="19000"/>
                            </p:stCondLst>
                            <p:childTnLst>
                              <p:par>
                                <p:cTn id="61" presetID="12" presetClass="entr" presetSubtype="8" fill="hold" nodeType="afterEffect">
                                  <p:stCondLst>
                                    <p:cond delay="500"/>
                                  </p:stCondLst>
                                  <p:childTnLst>
                                    <p:set>
                                      <p:cBhvr>
                                        <p:cTn id="62" dur="1" fill="hold">
                                          <p:stCondLst>
                                            <p:cond delay="0"/>
                                          </p:stCondLst>
                                        </p:cTn>
                                        <p:tgtEl>
                                          <p:spTgt spid="57"/>
                                        </p:tgtEl>
                                        <p:attrNameLst>
                                          <p:attrName>style.visibility</p:attrName>
                                        </p:attrNameLst>
                                      </p:cBhvr>
                                      <p:to>
                                        <p:strVal val="visible"/>
                                      </p:to>
                                    </p:set>
                                    <p:anim calcmode="lin" valueType="num">
                                      <p:cBhvr additive="base">
                                        <p:cTn id="63" dur="500"/>
                                        <p:tgtEl>
                                          <p:spTgt spid="57"/>
                                        </p:tgtEl>
                                        <p:attrNameLst>
                                          <p:attrName>ppt_x</p:attrName>
                                        </p:attrNameLst>
                                      </p:cBhvr>
                                      <p:tavLst>
                                        <p:tav tm="0">
                                          <p:val>
                                            <p:strVal val="#ppt_x-#ppt_w*1.125000"/>
                                          </p:val>
                                        </p:tav>
                                        <p:tav tm="100000">
                                          <p:val>
                                            <p:strVal val="#ppt_x"/>
                                          </p:val>
                                        </p:tav>
                                      </p:tavLst>
                                    </p:anim>
                                    <p:animEffect transition="in" filter="wipe(right)">
                                      <p:cBhvr>
                                        <p:cTn id="64" dur="500"/>
                                        <p:tgtEl>
                                          <p:spTgt spid="57"/>
                                        </p:tgtEl>
                                      </p:cBhvr>
                                    </p:animEffect>
                                  </p:childTnLst>
                                </p:cTn>
                              </p:par>
                            </p:childTnLst>
                          </p:cTn>
                        </p:par>
                        <p:par>
                          <p:cTn id="65" fill="hold">
                            <p:stCondLst>
                              <p:cond delay="20000"/>
                            </p:stCondLst>
                            <p:childTnLst>
                              <p:par>
                                <p:cTn id="66" presetID="23" presetClass="entr" presetSubtype="16" fill="hold" grpId="0" nodeType="afterEffect">
                                  <p:stCondLst>
                                    <p:cond delay="5000"/>
                                  </p:stCondLst>
                                  <p:childTnLst>
                                    <p:set>
                                      <p:cBhvr>
                                        <p:cTn id="67" dur="1" fill="hold">
                                          <p:stCondLst>
                                            <p:cond delay="0"/>
                                          </p:stCondLst>
                                        </p:cTn>
                                        <p:tgtEl>
                                          <p:spTgt spid="9"/>
                                        </p:tgtEl>
                                        <p:attrNameLst>
                                          <p:attrName>style.visibility</p:attrName>
                                        </p:attrNameLst>
                                      </p:cBhvr>
                                      <p:to>
                                        <p:strVal val="visible"/>
                                      </p:to>
                                    </p:set>
                                    <p:anim calcmode="lin" valueType="num">
                                      <p:cBhvr>
                                        <p:cTn id="68" dur="500" fill="hold"/>
                                        <p:tgtEl>
                                          <p:spTgt spid="9"/>
                                        </p:tgtEl>
                                        <p:attrNameLst>
                                          <p:attrName>ppt_w</p:attrName>
                                        </p:attrNameLst>
                                      </p:cBhvr>
                                      <p:tavLst>
                                        <p:tav tm="0">
                                          <p:val>
                                            <p:fltVal val="0"/>
                                          </p:val>
                                        </p:tav>
                                        <p:tav tm="100000">
                                          <p:val>
                                            <p:strVal val="#ppt_w"/>
                                          </p:val>
                                        </p:tav>
                                      </p:tavLst>
                                    </p:anim>
                                    <p:anim calcmode="lin" valueType="num">
                                      <p:cBhvr>
                                        <p:cTn id="69" dur="500" fill="hold"/>
                                        <p:tgtEl>
                                          <p:spTgt spid="9"/>
                                        </p:tgtEl>
                                        <p:attrNameLst>
                                          <p:attrName>ppt_h</p:attrName>
                                        </p:attrNameLst>
                                      </p:cBhvr>
                                      <p:tavLst>
                                        <p:tav tm="0">
                                          <p:val>
                                            <p:fltVal val="0"/>
                                          </p:val>
                                        </p:tav>
                                        <p:tav tm="100000">
                                          <p:val>
                                            <p:strVal val="#ppt_h"/>
                                          </p:val>
                                        </p:tav>
                                      </p:tavLst>
                                    </p:anim>
                                  </p:childTnLst>
                                </p:cTn>
                              </p:par>
                            </p:childTnLst>
                          </p:cTn>
                        </p:par>
                        <p:par>
                          <p:cTn id="70" fill="hold">
                            <p:stCondLst>
                              <p:cond delay="25500"/>
                            </p:stCondLst>
                            <p:childTnLst>
                              <p:par>
                                <p:cTn id="71" presetID="10" presetClass="entr" presetSubtype="0" fill="hold" nodeType="afterEffect">
                                  <p:stCondLst>
                                    <p:cond delay="5000"/>
                                  </p:stCondLst>
                                  <p:childTnLst>
                                    <p:set>
                                      <p:cBhvr>
                                        <p:cTn id="72" dur="1" fill="hold">
                                          <p:stCondLst>
                                            <p:cond delay="0"/>
                                          </p:stCondLst>
                                        </p:cTn>
                                        <p:tgtEl>
                                          <p:spTgt spid="229"/>
                                        </p:tgtEl>
                                        <p:attrNameLst>
                                          <p:attrName>style.visibility</p:attrName>
                                        </p:attrNameLst>
                                      </p:cBhvr>
                                      <p:to>
                                        <p:strVal val="visible"/>
                                      </p:to>
                                    </p:set>
                                    <p:animEffect transition="in" filter="fade">
                                      <p:cBhvr>
                                        <p:cTn id="73" dur="500"/>
                                        <p:tgtEl>
                                          <p:spTgt spid="229"/>
                                        </p:tgtEl>
                                      </p:cBhvr>
                                    </p:animEffect>
                                  </p:childTnLst>
                                </p:cTn>
                              </p:par>
                            </p:childTnLst>
                          </p:cTn>
                        </p:par>
                        <p:par>
                          <p:cTn id="74" fill="hold">
                            <p:stCondLst>
                              <p:cond delay="31000"/>
                            </p:stCondLst>
                            <p:childTnLst>
                              <p:par>
                                <p:cTn id="75" presetID="10" presetClass="entr" presetSubtype="0" fill="hold" nodeType="afterEffect">
                                  <p:stCondLst>
                                    <p:cond delay="500"/>
                                  </p:stCondLst>
                                  <p:childTnLst>
                                    <p:set>
                                      <p:cBhvr>
                                        <p:cTn id="76" dur="1" fill="hold">
                                          <p:stCondLst>
                                            <p:cond delay="0"/>
                                          </p:stCondLst>
                                        </p:cTn>
                                        <p:tgtEl>
                                          <p:spTgt spid="189"/>
                                        </p:tgtEl>
                                        <p:attrNameLst>
                                          <p:attrName>style.visibility</p:attrName>
                                        </p:attrNameLst>
                                      </p:cBhvr>
                                      <p:to>
                                        <p:strVal val="visible"/>
                                      </p:to>
                                    </p:set>
                                    <p:animEffect transition="in" filter="fade">
                                      <p:cBhvr>
                                        <p:cTn id="77" dur="500"/>
                                        <p:tgtEl>
                                          <p:spTgt spid="189"/>
                                        </p:tgtEl>
                                      </p:cBhvr>
                                    </p:animEffect>
                                  </p:childTnLst>
                                </p:cTn>
                              </p:par>
                            </p:childTnLst>
                          </p:cTn>
                        </p:par>
                        <p:par>
                          <p:cTn id="78" fill="hold">
                            <p:stCondLst>
                              <p:cond delay="32000"/>
                            </p:stCondLst>
                            <p:childTnLst>
                              <p:par>
                                <p:cTn id="79" presetID="10" presetClass="entr" presetSubtype="0" fill="hold" nodeType="afterEffect">
                                  <p:stCondLst>
                                    <p:cond delay="500"/>
                                  </p:stCondLst>
                                  <p:childTnLst>
                                    <p:set>
                                      <p:cBhvr>
                                        <p:cTn id="80" dur="1" fill="hold">
                                          <p:stCondLst>
                                            <p:cond delay="0"/>
                                          </p:stCondLst>
                                        </p:cTn>
                                        <p:tgtEl>
                                          <p:spTgt spid="261"/>
                                        </p:tgtEl>
                                        <p:attrNameLst>
                                          <p:attrName>style.visibility</p:attrName>
                                        </p:attrNameLst>
                                      </p:cBhvr>
                                      <p:to>
                                        <p:strVal val="visible"/>
                                      </p:to>
                                    </p:set>
                                    <p:animEffect transition="in" filter="fade">
                                      <p:cBhvr>
                                        <p:cTn id="81" dur="500"/>
                                        <p:tgtEl>
                                          <p:spTgt spid="261"/>
                                        </p:tgtEl>
                                      </p:cBhvr>
                                    </p:animEffect>
                                  </p:childTnLst>
                                </p:cTn>
                              </p:par>
                            </p:childTnLst>
                          </p:cTn>
                        </p:par>
                        <p:par>
                          <p:cTn id="82" fill="hold">
                            <p:stCondLst>
                              <p:cond delay="33000"/>
                            </p:stCondLst>
                            <p:childTnLst>
                              <p:par>
                                <p:cTn id="83" presetID="1" presetClass="entr" presetSubtype="0" fill="hold" grpId="0" nodeType="afterEffect">
                                  <p:stCondLst>
                                    <p:cond delay="1000"/>
                                  </p:stCondLst>
                                  <p:childTnLst>
                                    <p:set>
                                      <p:cBhvr>
                                        <p:cTn id="84" dur="1" fill="hold">
                                          <p:stCondLst>
                                            <p:cond delay="0"/>
                                          </p:stCondLst>
                                        </p:cTn>
                                        <p:tgtEl>
                                          <p:spTgt spid="58"/>
                                        </p:tgtEl>
                                        <p:attrNameLst>
                                          <p:attrName>style.visibility</p:attrName>
                                        </p:attrNameLst>
                                      </p:cBhvr>
                                      <p:to>
                                        <p:strVal val="visible"/>
                                      </p:to>
                                    </p:set>
                                  </p:childTnLst>
                                </p:cTn>
                              </p:par>
                            </p:childTnLst>
                          </p:cTn>
                        </p:par>
                        <p:par>
                          <p:cTn id="85" fill="hold">
                            <p:stCondLst>
                              <p:cond delay="34000"/>
                            </p:stCondLst>
                            <p:childTnLst>
                              <p:par>
                                <p:cTn id="86" presetID="26" presetClass="emph" presetSubtype="0" fill="hold" grpId="1" nodeType="afterEffect">
                                  <p:stCondLst>
                                    <p:cond delay="0"/>
                                  </p:stCondLst>
                                  <p:childTnLst>
                                    <p:animEffect transition="out" filter="fade">
                                      <p:cBhvr>
                                        <p:cTn id="87" dur="500" tmFilter="0, 0; .2, .5; .8, .5; 1, 0"/>
                                        <p:tgtEl>
                                          <p:spTgt spid="58"/>
                                        </p:tgtEl>
                                      </p:cBhvr>
                                    </p:animEffect>
                                    <p:animScale>
                                      <p:cBhvr>
                                        <p:cTn id="88" dur="250" autoRev="1" fill="hold"/>
                                        <p:tgtEl>
                                          <p:spTgt spid="58"/>
                                        </p:tgtEl>
                                      </p:cBhvr>
                                      <p:by x="105000" y="105000"/>
                                    </p:animScale>
                                  </p:childTnLst>
                                </p:cTn>
                              </p:par>
                            </p:childTnLst>
                          </p:cTn>
                        </p:par>
                        <p:par>
                          <p:cTn id="89" fill="hold">
                            <p:stCondLst>
                              <p:cond delay="34500"/>
                            </p:stCondLst>
                            <p:childTnLst>
                              <p:par>
                                <p:cTn id="90" presetID="1" presetClass="entr" presetSubtype="0" fill="hold" grpId="0" nodeType="afterEffect">
                                  <p:stCondLst>
                                    <p:cond delay="3000"/>
                                  </p:stCondLst>
                                  <p:childTnLst>
                                    <p:set>
                                      <p:cBhvr>
                                        <p:cTn id="91" dur="1" fill="hold">
                                          <p:stCondLst>
                                            <p:cond delay="0"/>
                                          </p:stCondLst>
                                        </p:cTn>
                                        <p:tgtEl>
                                          <p:spTgt spid="228"/>
                                        </p:tgtEl>
                                        <p:attrNameLst>
                                          <p:attrName>style.visibility</p:attrName>
                                        </p:attrNameLst>
                                      </p:cBhvr>
                                      <p:to>
                                        <p:strVal val="visible"/>
                                      </p:to>
                                    </p:set>
                                  </p:childTnLst>
                                </p:cTn>
                              </p:par>
                            </p:childTnLst>
                          </p:cTn>
                        </p:par>
                        <p:par>
                          <p:cTn id="92" fill="hold">
                            <p:stCondLst>
                              <p:cond delay="37500"/>
                            </p:stCondLst>
                            <p:childTnLst>
                              <p:par>
                                <p:cTn id="93" presetID="26" presetClass="emph" presetSubtype="0" fill="hold" grpId="1" nodeType="afterEffect">
                                  <p:stCondLst>
                                    <p:cond delay="0"/>
                                  </p:stCondLst>
                                  <p:childTnLst>
                                    <p:animEffect transition="out" filter="fade">
                                      <p:cBhvr>
                                        <p:cTn id="94" dur="500" tmFilter="0, 0; .2, .5; .8, .5; 1, 0"/>
                                        <p:tgtEl>
                                          <p:spTgt spid="228"/>
                                        </p:tgtEl>
                                      </p:cBhvr>
                                    </p:animEffect>
                                    <p:animScale>
                                      <p:cBhvr>
                                        <p:cTn id="95" dur="250" autoRev="1" fill="hold"/>
                                        <p:tgtEl>
                                          <p:spTgt spid="228"/>
                                        </p:tgtEl>
                                      </p:cBhvr>
                                      <p:by x="105000" y="105000"/>
                                    </p:animScale>
                                  </p:childTnLst>
                                </p:cTn>
                              </p:par>
                            </p:childTnLst>
                          </p:cTn>
                        </p:par>
                        <p:par>
                          <p:cTn id="96" fill="hold">
                            <p:stCondLst>
                              <p:cond delay="38000"/>
                            </p:stCondLst>
                            <p:childTnLst>
                              <p:par>
                                <p:cTn id="97" presetID="2" presetClass="entr" presetSubtype="2" fill="hold" nodeType="afterEffect">
                                  <p:stCondLst>
                                    <p:cond delay="4000"/>
                                  </p:stCondLst>
                                  <p:childTnLst>
                                    <p:set>
                                      <p:cBhvr>
                                        <p:cTn id="98" dur="1" fill="hold">
                                          <p:stCondLst>
                                            <p:cond delay="0"/>
                                          </p:stCondLst>
                                        </p:cTn>
                                        <p:tgtEl>
                                          <p:spTgt spid="292"/>
                                        </p:tgtEl>
                                        <p:attrNameLst>
                                          <p:attrName>style.visibility</p:attrName>
                                        </p:attrNameLst>
                                      </p:cBhvr>
                                      <p:to>
                                        <p:strVal val="visible"/>
                                      </p:to>
                                    </p:set>
                                    <p:anim calcmode="lin" valueType="num">
                                      <p:cBhvr additive="base">
                                        <p:cTn id="99" dur="500" fill="hold"/>
                                        <p:tgtEl>
                                          <p:spTgt spid="292"/>
                                        </p:tgtEl>
                                        <p:attrNameLst>
                                          <p:attrName>ppt_x</p:attrName>
                                        </p:attrNameLst>
                                      </p:cBhvr>
                                      <p:tavLst>
                                        <p:tav tm="0">
                                          <p:val>
                                            <p:strVal val="1+#ppt_w/2"/>
                                          </p:val>
                                        </p:tav>
                                        <p:tav tm="100000">
                                          <p:val>
                                            <p:strVal val="#ppt_x"/>
                                          </p:val>
                                        </p:tav>
                                      </p:tavLst>
                                    </p:anim>
                                    <p:anim calcmode="lin" valueType="num">
                                      <p:cBhvr additive="base">
                                        <p:cTn id="100" dur="500" fill="hold"/>
                                        <p:tgtEl>
                                          <p:spTgt spid="292"/>
                                        </p:tgtEl>
                                        <p:attrNameLst>
                                          <p:attrName>ppt_y</p:attrName>
                                        </p:attrNameLst>
                                      </p:cBhvr>
                                      <p:tavLst>
                                        <p:tav tm="0">
                                          <p:val>
                                            <p:strVal val="#ppt_y"/>
                                          </p:val>
                                        </p:tav>
                                        <p:tav tm="100000">
                                          <p:val>
                                            <p:strVal val="#ppt_y"/>
                                          </p:val>
                                        </p:tav>
                                      </p:tavLst>
                                    </p:anim>
                                  </p:childTnLst>
                                </p:cTn>
                              </p:par>
                            </p:childTnLst>
                          </p:cTn>
                        </p:par>
                        <p:par>
                          <p:cTn id="101" fill="hold">
                            <p:stCondLst>
                              <p:cond delay="42500"/>
                            </p:stCondLst>
                            <p:childTnLst>
                              <p:par>
                                <p:cTn id="102" presetID="10" presetClass="exit" presetSubtype="0" fill="hold" grpId="2" nodeType="afterEffect">
                                  <p:stCondLst>
                                    <p:cond delay="1000"/>
                                  </p:stCondLst>
                                  <p:childTnLst>
                                    <p:animEffect transition="out" filter="fade">
                                      <p:cBhvr>
                                        <p:cTn id="103" dur="500"/>
                                        <p:tgtEl>
                                          <p:spTgt spid="58"/>
                                        </p:tgtEl>
                                      </p:cBhvr>
                                    </p:animEffect>
                                    <p:set>
                                      <p:cBhvr>
                                        <p:cTn id="104" dur="1" fill="hold">
                                          <p:stCondLst>
                                            <p:cond delay="499"/>
                                          </p:stCondLst>
                                        </p:cTn>
                                        <p:tgtEl>
                                          <p:spTgt spid="58"/>
                                        </p:tgtEl>
                                        <p:attrNameLst>
                                          <p:attrName>style.visibility</p:attrName>
                                        </p:attrNameLst>
                                      </p:cBhvr>
                                      <p:to>
                                        <p:strVal val="hidden"/>
                                      </p:to>
                                    </p:set>
                                  </p:childTnLst>
                                </p:cTn>
                              </p:par>
                              <p:par>
                                <p:cTn id="105" presetID="10" presetClass="exit" presetSubtype="0" fill="hold" grpId="2" nodeType="withEffect">
                                  <p:stCondLst>
                                    <p:cond delay="1000"/>
                                  </p:stCondLst>
                                  <p:childTnLst>
                                    <p:animEffect transition="out" filter="fade">
                                      <p:cBhvr>
                                        <p:cTn id="106" dur="500"/>
                                        <p:tgtEl>
                                          <p:spTgt spid="228"/>
                                        </p:tgtEl>
                                      </p:cBhvr>
                                    </p:animEffect>
                                    <p:set>
                                      <p:cBhvr>
                                        <p:cTn id="107" dur="1" fill="hold">
                                          <p:stCondLst>
                                            <p:cond delay="499"/>
                                          </p:stCondLst>
                                        </p:cTn>
                                        <p:tgtEl>
                                          <p:spTgt spid="228"/>
                                        </p:tgtEl>
                                        <p:attrNameLst>
                                          <p:attrName>style.visibility</p:attrName>
                                        </p:attrNameLst>
                                      </p:cBhvr>
                                      <p:to>
                                        <p:strVal val="hidden"/>
                                      </p:to>
                                    </p:set>
                                  </p:childTnLst>
                                </p:cTn>
                              </p:par>
                            </p:childTnLst>
                          </p:cTn>
                        </p:par>
                        <p:par>
                          <p:cTn id="108" fill="hold">
                            <p:stCondLst>
                              <p:cond delay="44000"/>
                            </p:stCondLst>
                            <p:childTnLst>
                              <p:par>
                                <p:cTn id="109" presetID="1" presetClass="entr" presetSubtype="0" fill="hold" grpId="0" nodeType="afterEffect">
                                  <p:stCondLst>
                                    <p:cond delay="500"/>
                                  </p:stCondLst>
                                  <p:childTnLst>
                                    <p:set>
                                      <p:cBhvr>
                                        <p:cTn id="110" dur="1" fill="hold">
                                          <p:stCondLst>
                                            <p:cond delay="0"/>
                                          </p:stCondLst>
                                        </p:cTn>
                                        <p:tgtEl>
                                          <p:spTgt spid="59"/>
                                        </p:tgtEl>
                                        <p:attrNameLst>
                                          <p:attrName>style.visibility</p:attrName>
                                        </p:attrNameLst>
                                      </p:cBhvr>
                                      <p:to>
                                        <p:strVal val="visible"/>
                                      </p:to>
                                    </p:set>
                                  </p:childTnLst>
                                </p:cTn>
                              </p:par>
                            </p:childTnLst>
                          </p:cTn>
                        </p:par>
                        <p:par>
                          <p:cTn id="111" fill="hold">
                            <p:stCondLst>
                              <p:cond delay="44500"/>
                            </p:stCondLst>
                            <p:childTnLst>
                              <p:par>
                                <p:cTn id="112" presetID="26" presetClass="emph" presetSubtype="0" repeatCount="3000" fill="hold" grpId="1" nodeType="afterEffect">
                                  <p:stCondLst>
                                    <p:cond delay="1000"/>
                                  </p:stCondLst>
                                  <p:childTnLst>
                                    <p:animEffect transition="out" filter="fade">
                                      <p:cBhvr>
                                        <p:cTn id="113" dur="500" tmFilter="0, 0; .2, .5; .8, .5; 1, 0"/>
                                        <p:tgtEl>
                                          <p:spTgt spid="59"/>
                                        </p:tgtEl>
                                      </p:cBhvr>
                                    </p:animEffect>
                                    <p:animScale>
                                      <p:cBhvr>
                                        <p:cTn id="114" dur="250" autoRev="1" fill="hold"/>
                                        <p:tgtEl>
                                          <p:spTgt spid="59"/>
                                        </p:tgtEl>
                                      </p:cBhvr>
                                      <p:by x="105000" y="105000"/>
                                    </p:animScale>
                                  </p:childTnLst>
                                </p:cTn>
                              </p:par>
                            </p:childTnLst>
                          </p:cTn>
                        </p:par>
                        <p:par>
                          <p:cTn id="115" fill="hold">
                            <p:stCondLst>
                              <p:cond delay="47000"/>
                            </p:stCondLst>
                            <p:childTnLst>
                              <p:par>
                                <p:cTn id="116" presetID="53" presetClass="entr" presetSubtype="16" fill="hold" grpId="0" nodeType="afterEffect">
                                  <p:stCondLst>
                                    <p:cond delay="2000"/>
                                  </p:stCondLst>
                                  <p:childTnLst>
                                    <p:set>
                                      <p:cBhvr>
                                        <p:cTn id="117" dur="1" fill="hold">
                                          <p:stCondLst>
                                            <p:cond delay="0"/>
                                          </p:stCondLst>
                                        </p:cTn>
                                        <p:tgtEl>
                                          <p:spTgt spid="26"/>
                                        </p:tgtEl>
                                        <p:attrNameLst>
                                          <p:attrName>style.visibility</p:attrName>
                                        </p:attrNameLst>
                                      </p:cBhvr>
                                      <p:to>
                                        <p:strVal val="visible"/>
                                      </p:to>
                                    </p:set>
                                    <p:anim calcmode="lin" valueType="num">
                                      <p:cBhvr>
                                        <p:cTn id="118" dur="500" fill="hold"/>
                                        <p:tgtEl>
                                          <p:spTgt spid="26"/>
                                        </p:tgtEl>
                                        <p:attrNameLst>
                                          <p:attrName>ppt_w</p:attrName>
                                        </p:attrNameLst>
                                      </p:cBhvr>
                                      <p:tavLst>
                                        <p:tav tm="0">
                                          <p:val>
                                            <p:fltVal val="0"/>
                                          </p:val>
                                        </p:tav>
                                        <p:tav tm="100000">
                                          <p:val>
                                            <p:strVal val="#ppt_w"/>
                                          </p:val>
                                        </p:tav>
                                      </p:tavLst>
                                    </p:anim>
                                    <p:anim calcmode="lin" valueType="num">
                                      <p:cBhvr>
                                        <p:cTn id="119" dur="500" fill="hold"/>
                                        <p:tgtEl>
                                          <p:spTgt spid="26"/>
                                        </p:tgtEl>
                                        <p:attrNameLst>
                                          <p:attrName>ppt_h</p:attrName>
                                        </p:attrNameLst>
                                      </p:cBhvr>
                                      <p:tavLst>
                                        <p:tav tm="0">
                                          <p:val>
                                            <p:fltVal val="0"/>
                                          </p:val>
                                        </p:tav>
                                        <p:tav tm="100000">
                                          <p:val>
                                            <p:strVal val="#ppt_h"/>
                                          </p:val>
                                        </p:tav>
                                      </p:tavLst>
                                    </p:anim>
                                    <p:animEffect transition="in" filter="fade">
                                      <p:cBhvr>
                                        <p:cTn id="120" dur="500"/>
                                        <p:tgtEl>
                                          <p:spTgt spid="26"/>
                                        </p:tgtEl>
                                      </p:cBhvr>
                                    </p:animEffect>
                                  </p:childTnLst>
                                </p:cTn>
                              </p:par>
                            </p:childTnLst>
                          </p:cTn>
                        </p:par>
                        <p:par>
                          <p:cTn id="121" fill="hold">
                            <p:stCondLst>
                              <p:cond delay="49500"/>
                            </p:stCondLst>
                            <p:childTnLst>
                              <p:par>
                                <p:cTn id="122" presetID="53" presetClass="entr" presetSubtype="16" fill="hold" grpId="0" nodeType="afterEffect">
                                  <p:stCondLst>
                                    <p:cond delay="1000"/>
                                  </p:stCondLst>
                                  <p:childTnLst>
                                    <p:set>
                                      <p:cBhvr>
                                        <p:cTn id="123" dur="1" fill="hold">
                                          <p:stCondLst>
                                            <p:cond delay="0"/>
                                          </p:stCondLst>
                                        </p:cTn>
                                        <p:tgtEl>
                                          <p:spTgt spid="102"/>
                                        </p:tgtEl>
                                        <p:attrNameLst>
                                          <p:attrName>style.visibility</p:attrName>
                                        </p:attrNameLst>
                                      </p:cBhvr>
                                      <p:to>
                                        <p:strVal val="visible"/>
                                      </p:to>
                                    </p:set>
                                    <p:anim calcmode="lin" valueType="num">
                                      <p:cBhvr>
                                        <p:cTn id="124" dur="500" fill="hold"/>
                                        <p:tgtEl>
                                          <p:spTgt spid="102"/>
                                        </p:tgtEl>
                                        <p:attrNameLst>
                                          <p:attrName>ppt_w</p:attrName>
                                        </p:attrNameLst>
                                      </p:cBhvr>
                                      <p:tavLst>
                                        <p:tav tm="0">
                                          <p:val>
                                            <p:fltVal val="0"/>
                                          </p:val>
                                        </p:tav>
                                        <p:tav tm="100000">
                                          <p:val>
                                            <p:strVal val="#ppt_w"/>
                                          </p:val>
                                        </p:tav>
                                      </p:tavLst>
                                    </p:anim>
                                    <p:anim calcmode="lin" valueType="num">
                                      <p:cBhvr>
                                        <p:cTn id="125" dur="500" fill="hold"/>
                                        <p:tgtEl>
                                          <p:spTgt spid="102"/>
                                        </p:tgtEl>
                                        <p:attrNameLst>
                                          <p:attrName>ppt_h</p:attrName>
                                        </p:attrNameLst>
                                      </p:cBhvr>
                                      <p:tavLst>
                                        <p:tav tm="0">
                                          <p:val>
                                            <p:fltVal val="0"/>
                                          </p:val>
                                        </p:tav>
                                        <p:tav tm="100000">
                                          <p:val>
                                            <p:strVal val="#ppt_h"/>
                                          </p:val>
                                        </p:tav>
                                      </p:tavLst>
                                    </p:anim>
                                    <p:animEffect transition="in" filter="fade">
                                      <p:cBhvr>
                                        <p:cTn id="126" dur="500"/>
                                        <p:tgtEl>
                                          <p:spTgt spid="102"/>
                                        </p:tgtEl>
                                      </p:cBhvr>
                                    </p:animEffect>
                                  </p:childTnLst>
                                </p:cTn>
                              </p:par>
                            </p:childTnLst>
                          </p:cTn>
                        </p:par>
                        <p:par>
                          <p:cTn id="127" fill="hold">
                            <p:stCondLst>
                              <p:cond delay="51000"/>
                            </p:stCondLst>
                            <p:childTnLst>
                              <p:par>
                                <p:cTn id="128" presetID="22" presetClass="entr" presetSubtype="8" fill="hold" nodeType="afterEffect">
                                  <p:stCondLst>
                                    <p:cond delay="1000"/>
                                  </p:stCondLst>
                                  <p:childTnLst>
                                    <p:set>
                                      <p:cBhvr>
                                        <p:cTn id="129" dur="1" fill="hold">
                                          <p:stCondLst>
                                            <p:cond delay="0"/>
                                          </p:stCondLst>
                                        </p:cTn>
                                        <p:tgtEl>
                                          <p:spTgt spid="45"/>
                                        </p:tgtEl>
                                        <p:attrNameLst>
                                          <p:attrName>style.visibility</p:attrName>
                                        </p:attrNameLst>
                                      </p:cBhvr>
                                      <p:to>
                                        <p:strVal val="visible"/>
                                      </p:to>
                                    </p:set>
                                    <p:animEffect transition="in" filter="wipe(left)">
                                      <p:cBhvr>
                                        <p:cTn id="130" dur="500"/>
                                        <p:tgtEl>
                                          <p:spTgt spid="45"/>
                                        </p:tgtEl>
                                      </p:cBhvr>
                                    </p:animEffect>
                                  </p:childTnLst>
                                </p:cTn>
                              </p:par>
                            </p:childTnLst>
                          </p:cTn>
                        </p:par>
                        <p:par>
                          <p:cTn id="131" fill="hold">
                            <p:stCondLst>
                              <p:cond delay="52500"/>
                            </p:stCondLst>
                            <p:childTnLst>
                              <p:par>
                                <p:cTn id="132" presetID="53" presetClass="entr" presetSubtype="16" fill="hold" grpId="0" nodeType="afterEffect">
                                  <p:stCondLst>
                                    <p:cond delay="500"/>
                                  </p:stCondLst>
                                  <p:childTnLst>
                                    <p:set>
                                      <p:cBhvr>
                                        <p:cTn id="133" dur="1" fill="hold">
                                          <p:stCondLst>
                                            <p:cond delay="0"/>
                                          </p:stCondLst>
                                        </p:cTn>
                                        <p:tgtEl>
                                          <p:spTgt spid="103"/>
                                        </p:tgtEl>
                                        <p:attrNameLst>
                                          <p:attrName>style.visibility</p:attrName>
                                        </p:attrNameLst>
                                      </p:cBhvr>
                                      <p:to>
                                        <p:strVal val="visible"/>
                                      </p:to>
                                    </p:set>
                                    <p:anim calcmode="lin" valueType="num">
                                      <p:cBhvr>
                                        <p:cTn id="134" dur="500" fill="hold"/>
                                        <p:tgtEl>
                                          <p:spTgt spid="103"/>
                                        </p:tgtEl>
                                        <p:attrNameLst>
                                          <p:attrName>ppt_w</p:attrName>
                                        </p:attrNameLst>
                                      </p:cBhvr>
                                      <p:tavLst>
                                        <p:tav tm="0">
                                          <p:val>
                                            <p:fltVal val="0"/>
                                          </p:val>
                                        </p:tav>
                                        <p:tav tm="100000">
                                          <p:val>
                                            <p:strVal val="#ppt_w"/>
                                          </p:val>
                                        </p:tav>
                                      </p:tavLst>
                                    </p:anim>
                                    <p:anim calcmode="lin" valueType="num">
                                      <p:cBhvr>
                                        <p:cTn id="135" dur="500" fill="hold"/>
                                        <p:tgtEl>
                                          <p:spTgt spid="103"/>
                                        </p:tgtEl>
                                        <p:attrNameLst>
                                          <p:attrName>ppt_h</p:attrName>
                                        </p:attrNameLst>
                                      </p:cBhvr>
                                      <p:tavLst>
                                        <p:tav tm="0">
                                          <p:val>
                                            <p:fltVal val="0"/>
                                          </p:val>
                                        </p:tav>
                                        <p:tav tm="100000">
                                          <p:val>
                                            <p:strVal val="#ppt_h"/>
                                          </p:val>
                                        </p:tav>
                                      </p:tavLst>
                                    </p:anim>
                                    <p:animEffect transition="in" filter="fade">
                                      <p:cBhvr>
                                        <p:cTn id="136"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25" grpId="0" animBg="1"/>
      <p:bldP spid="99" grpId="0" animBg="1"/>
      <p:bldP spid="100" grpId="0" animBg="1"/>
      <p:bldP spid="26" grpId="0" animBg="1"/>
      <p:bldP spid="102" grpId="0" animBg="1"/>
      <p:bldP spid="103" grpId="0" animBg="1"/>
      <p:bldP spid="58" grpId="0" animBg="1"/>
      <p:bldP spid="58" grpId="1" animBg="1"/>
      <p:bldP spid="58" grpId="2" animBg="1"/>
      <p:bldP spid="228" grpId="0" animBg="1"/>
      <p:bldP spid="228" grpId="1" animBg="1"/>
      <p:bldP spid="228" grpId="2" animBg="1"/>
      <p:bldP spid="59" grpId="0" animBg="1"/>
      <p:bldP spid="59" grpId="1"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en-US" altLang="zh-CN" dirty="0" smtClean="0">
                <a:solidFill>
                  <a:srgbClr val="EB4538"/>
                </a:solidFill>
              </a:rPr>
              <a:t>2   </a:t>
            </a:r>
            <a:r>
              <a:rPr lang="zh-CN" altLang="en-US" dirty="0" smtClean="0"/>
              <a:t>全国人大常委会五次释法</a:t>
            </a:r>
            <a:endParaRPr lang="zh-CN" altLang="en-US" dirty="0">
              <a:solidFill>
                <a:srgbClr val="EB4538"/>
              </a:solidFill>
            </a:endParaRPr>
          </a:p>
        </p:txBody>
      </p:sp>
      <p:sp>
        <p:nvSpPr>
          <p:cNvPr id="6" name="燕尾形 5"/>
          <p:cNvSpPr/>
          <p:nvPr/>
        </p:nvSpPr>
        <p:spPr>
          <a:xfrm>
            <a:off x="35496" y="2060848"/>
            <a:ext cx="1631032" cy="403102"/>
          </a:xfrm>
          <a:prstGeom prst="chevron">
            <a:avLst/>
          </a:prstGeom>
          <a:solidFill>
            <a:srgbClr val="2D3A4B"/>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smtClean="0">
                <a:latin typeface="Microsoft YaHei" charset="-122"/>
                <a:ea typeface="Microsoft YaHei" charset="-122"/>
                <a:cs typeface="Microsoft YaHei" charset="-122"/>
              </a:rPr>
              <a:t>第二次释法</a:t>
            </a:r>
            <a:endParaRPr kumimoji="1" lang="zh-CN" altLang="en-US" sz="1600" dirty="0">
              <a:latin typeface="Microsoft YaHei" charset="-122"/>
              <a:ea typeface="Microsoft YaHei" charset="-122"/>
              <a:cs typeface="Microsoft YaHei" charset="-122"/>
            </a:endParaRPr>
          </a:p>
        </p:txBody>
      </p:sp>
      <p:sp>
        <p:nvSpPr>
          <p:cNvPr id="5" name="燕尾形 4"/>
          <p:cNvSpPr/>
          <p:nvPr/>
        </p:nvSpPr>
        <p:spPr>
          <a:xfrm>
            <a:off x="1547664" y="2060848"/>
            <a:ext cx="2664296" cy="403102"/>
          </a:xfrm>
          <a:prstGeom prst="chevron">
            <a:avLst/>
          </a:prstGeom>
          <a:solidFill>
            <a:srgbClr val="ED7D3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a:latin typeface="Microsoft YaHei" charset="-122"/>
                <a:ea typeface="Microsoft YaHei" charset="-122"/>
                <a:cs typeface="Microsoft YaHei" charset="-122"/>
              </a:rPr>
              <a:t>厘清香港政制发展程序</a:t>
            </a:r>
            <a:endParaRPr kumimoji="1" lang="zh-CN" altLang="en-US" sz="1600" dirty="0">
              <a:latin typeface="Microsoft YaHei" charset="-122"/>
              <a:ea typeface="Microsoft YaHei" charset="-122"/>
              <a:cs typeface="Microsoft YaHei" charset="-122"/>
            </a:endParaRPr>
          </a:p>
        </p:txBody>
      </p:sp>
      <p:sp>
        <p:nvSpPr>
          <p:cNvPr id="26" name="矩形 25"/>
          <p:cNvSpPr/>
          <p:nvPr/>
        </p:nvSpPr>
        <p:spPr>
          <a:xfrm>
            <a:off x="410146" y="5774083"/>
            <a:ext cx="998066" cy="353098"/>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社会稳定</a:t>
            </a:r>
          </a:p>
        </p:txBody>
      </p:sp>
      <p:sp>
        <p:nvSpPr>
          <p:cNvPr id="102" name="矩形 101"/>
          <p:cNvSpPr/>
          <p:nvPr/>
        </p:nvSpPr>
        <p:spPr>
          <a:xfrm>
            <a:off x="410146" y="6203174"/>
            <a:ext cx="998066" cy="353098"/>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经济发展</a:t>
            </a:r>
            <a:endParaRPr lang="zh-CN" altLang="en-US" sz="1600" dirty="0">
              <a:latin typeface="微软雅黑" panose="020B0503020204020204" pitchFamily="34" charset="-122"/>
              <a:ea typeface="微软雅黑" panose="020B0503020204020204" pitchFamily="34" charset="-122"/>
            </a:endParaRPr>
          </a:p>
        </p:txBody>
      </p:sp>
      <p:sp>
        <p:nvSpPr>
          <p:cNvPr id="103" name="矩形 102"/>
          <p:cNvSpPr/>
          <p:nvPr/>
        </p:nvSpPr>
        <p:spPr>
          <a:xfrm>
            <a:off x="2034643" y="5787964"/>
            <a:ext cx="1373310" cy="768307"/>
          </a:xfrm>
          <a:prstGeom prst="rect">
            <a:avLst/>
          </a:prstGeom>
          <a:solidFill>
            <a:srgbClr val="ED7D3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推动香港民主政制发展</a:t>
            </a:r>
            <a:endParaRPr lang="zh-CN" altLang="en-US" sz="1600" dirty="0">
              <a:latin typeface="微软雅黑" panose="020B0503020204020204" pitchFamily="34" charset="-122"/>
              <a:ea typeface="微软雅黑" panose="020B0503020204020204" pitchFamily="34" charset="-122"/>
            </a:endParaRPr>
          </a:p>
        </p:txBody>
      </p:sp>
      <p:grpSp>
        <p:nvGrpSpPr>
          <p:cNvPr id="45" name="组合 44"/>
          <p:cNvGrpSpPr/>
          <p:nvPr/>
        </p:nvGrpSpPr>
        <p:grpSpPr>
          <a:xfrm>
            <a:off x="1408212" y="5949280"/>
            <a:ext cx="626431" cy="430443"/>
            <a:chOff x="1408212" y="5949280"/>
            <a:chExt cx="626431" cy="430443"/>
          </a:xfrm>
        </p:grpSpPr>
        <p:grpSp>
          <p:nvGrpSpPr>
            <p:cNvPr id="42" name="组合 41"/>
            <p:cNvGrpSpPr/>
            <p:nvPr/>
          </p:nvGrpSpPr>
          <p:grpSpPr>
            <a:xfrm>
              <a:off x="1408212" y="5949280"/>
              <a:ext cx="258316" cy="430443"/>
              <a:chOff x="1408212" y="5949280"/>
              <a:chExt cx="258316" cy="430443"/>
            </a:xfrm>
          </p:grpSpPr>
          <p:cxnSp>
            <p:nvCxnSpPr>
              <p:cNvPr id="37" name="直接连接符 36"/>
              <p:cNvCxnSpPr>
                <a:stCxn id="26" idx="3"/>
              </p:cNvCxnSpPr>
              <p:nvPr/>
            </p:nvCxnSpPr>
            <p:spPr>
              <a:xfrm flipV="1">
                <a:off x="1408212" y="5949280"/>
                <a:ext cx="258316" cy="1352"/>
              </a:xfrm>
              <a:prstGeom prst="line">
                <a:avLst/>
              </a:prstGeom>
              <a:ln w="19050">
                <a:solidFill>
                  <a:srgbClr val="2D3A4B"/>
                </a:solidFill>
                <a:prstDash val="sysDot"/>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1410449" y="6379723"/>
                <a:ext cx="254997" cy="0"/>
              </a:xfrm>
              <a:prstGeom prst="line">
                <a:avLst/>
              </a:prstGeom>
              <a:ln w="19050">
                <a:solidFill>
                  <a:srgbClr val="2D3A4B"/>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1665446" y="5949280"/>
                <a:ext cx="0" cy="430443"/>
              </a:xfrm>
              <a:prstGeom prst="line">
                <a:avLst/>
              </a:prstGeom>
              <a:ln w="19050">
                <a:solidFill>
                  <a:srgbClr val="2D3A4B"/>
                </a:solidFill>
                <a:prstDash val="sysDot"/>
              </a:ln>
            </p:spPr>
            <p:style>
              <a:lnRef idx="1">
                <a:schemeClr val="accent1"/>
              </a:lnRef>
              <a:fillRef idx="0">
                <a:schemeClr val="accent1"/>
              </a:fillRef>
              <a:effectRef idx="0">
                <a:schemeClr val="accent1"/>
              </a:effectRef>
              <a:fontRef idx="minor">
                <a:schemeClr val="tx1"/>
              </a:fontRef>
            </p:style>
          </p:cxnSp>
        </p:grpSp>
        <p:cxnSp>
          <p:nvCxnSpPr>
            <p:cNvPr id="44" name="直接连接符 43"/>
            <p:cNvCxnSpPr>
              <a:endCxn id="103" idx="1"/>
            </p:cNvCxnSpPr>
            <p:nvPr/>
          </p:nvCxnSpPr>
          <p:spPr>
            <a:xfrm>
              <a:off x="1665446" y="6172117"/>
              <a:ext cx="369197" cy="1"/>
            </a:xfrm>
            <a:prstGeom prst="line">
              <a:avLst/>
            </a:prstGeom>
            <a:ln w="19050">
              <a:solidFill>
                <a:srgbClr val="ED7D3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7" name="任意多边形 16"/>
          <p:cNvSpPr/>
          <p:nvPr/>
        </p:nvSpPr>
        <p:spPr>
          <a:xfrm>
            <a:off x="3407953" y="4293096"/>
            <a:ext cx="5556535" cy="1846946"/>
          </a:xfrm>
          <a:custGeom>
            <a:avLst/>
            <a:gdLst>
              <a:gd name="connsiteX0" fmla="*/ 0 w 4261449"/>
              <a:gd name="connsiteY0" fmla="*/ 1061049 h 1061049"/>
              <a:gd name="connsiteX1" fmla="*/ 3200400 w 4261449"/>
              <a:gd name="connsiteY1" fmla="*/ 836763 h 1061049"/>
              <a:gd name="connsiteX2" fmla="*/ 4261449 w 4261449"/>
              <a:gd name="connsiteY2" fmla="*/ 0 h 1061049"/>
            </a:gdLst>
            <a:ahLst/>
            <a:cxnLst>
              <a:cxn ang="0">
                <a:pos x="connsiteX0" y="connsiteY0"/>
              </a:cxn>
              <a:cxn ang="0">
                <a:pos x="connsiteX1" y="connsiteY1"/>
              </a:cxn>
              <a:cxn ang="0">
                <a:pos x="connsiteX2" y="connsiteY2"/>
              </a:cxn>
            </a:cxnLst>
            <a:rect l="l" t="t" r="r" b="b"/>
            <a:pathLst>
              <a:path w="4261449" h="1061049">
                <a:moveTo>
                  <a:pt x="0" y="1061049"/>
                </a:moveTo>
                <a:cubicBezTo>
                  <a:pt x="1245079" y="1037326"/>
                  <a:pt x="2490159" y="1013604"/>
                  <a:pt x="3200400" y="836763"/>
                </a:cubicBezTo>
                <a:cubicBezTo>
                  <a:pt x="3910641" y="659922"/>
                  <a:pt x="4157932" y="102079"/>
                  <a:pt x="4261449" y="0"/>
                </a:cubicBezTo>
              </a:path>
            </a:pathLst>
          </a:custGeom>
          <a:noFill/>
          <a:ln w="38100">
            <a:solidFill>
              <a:srgbClr val="ED7D3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타원 73"/>
          <p:cNvSpPr/>
          <p:nvPr/>
        </p:nvSpPr>
        <p:spPr>
          <a:xfrm>
            <a:off x="4814851" y="5442915"/>
            <a:ext cx="1043942" cy="1100691"/>
          </a:xfrm>
          <a:prstGeom prst="ellipse">
            <a:avLst/>
          </a:prstGeom>
          <a:solidFill>
            <a:srgbClr val="2D3A4B"/>
          </a:solidFill>
          <a:ln w="19050">
            <a:solidFill>
              <a:srgbClr val="FD5A27"/>
            </a:solidFill>
          </a:ln>
          <a:effectLst>
            <a:outerShdw blurRad="177800" dist="165100" dir="5400000" sx="98000" sy="98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ED7D31"/>
                </a:solidFill>
                <a:latin typeface="微软雅黑" panose="020B0503020204020204" pitchFamily="34" charset="-122"/>
                <a:ea typeface="微软雅黑" panose="020B0503020204020204" pitchFamily="34" charset="-122"/>
              </a:rPr>
              <a:t>一国</a:t>
            </a:r>
            <a:endParaRPr lang="en-US" altLang="zh-CN" sz="2000" dirty="0" smtClean="0">
              <a:solidFill>
                <a:srgbClr val="ED7D31"/>
              </a:solidFill>
              <a:latin typeface="微软雅黑" panose="020B0503020204020204" pitchFamily="34" charset="-122"/>
              <a:ea typeface="微软雅黑" panose="020B0503020204020204" pitchFamily="34" charset="-122"/>
            </a:endParaRPr>
          </a:p>
          <a:p>
            <a:pPr algn="ctr"/>
            <a:r>
              <a:rPr lang="zh-CN" altLang="en-US" sz="2000" dirty="0" smtClean="0">
                <a:solidFill>
                  <a:srgbClr val="ED7D31"/>
                </a:solidFill>
                <a:latin typeface="微软雅黑" panose="020B0503020204020204" pitchFamily="34" charset="-122"/>
                <a:ea typeface="微软雅黑" panose="020B0503020204020204" pitchFamily="34" charset="-122"/>
              </a:rPr>
              <a:t>两制</a:t>
            </a:r>
            <a:endParaRPr lang="ko-KR" altLang="en-US" sz="2000" dirty="0">
              <a:solidFill>
                <a:schemeClr val="bg1"/>
              </a:solidFill>
              <a:latin typeface="微软雅黑" panose="020B0503020204020204" pitchFamily="34" charset="-122"/>
            </a:endParaRPr>
          </a:p>
        </p:txBody>
      </p:sp>
      <p:sp>
        <p:nvSpPr>
          <p:cNvPr id="181" name="타원 73"/>
          <p:cNvSpPr/>
          <p:nvPr/>
        </p:nvSpPr>
        <p:spPr>
          <a:xfrm>
            <a:off x="3652123" y="5599053"/>
            <a:ext cx="908543" cy="957932"/>
          </a:xfrm>
          <a:prstGeom prst="ellipse">
            <a:avLst/>
          </a:prstGeom>
          <a:solidFill>
            <a:srgbClr val="2D3A4B"/>
          </a:solidFill>
          <a:ln w="19050">
            <a:solidFill>
              <a:srgbClr val="FD5A27"/>
            </a:solidFill>
          </a:ln>
          <a:effectLst>
            <a:outerShdw blurRad="177800" dist="165100" dir="5400000" sx="98000" sy="98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ED7D31"/>
                </a:solidFill>
                <a:latin typeface="微软雅黑" panose="020B0503020204020204" pitchFamily="34" charset="-122"/>
                <a:ea typeface="微软雅黑" panose="020B0503020204020204" pitchFamily="34" charset="-122"/>
              </a:rPr>
              <a:t>基本法</a:t>
            </a:r>
            <a:endParaRPr lang="ko-KR" altLang="en-US" dirty="0">
              <a:solidFill>
                <a:schemeClr val="bg1"/>
              </a:solidFill>
              <a:latin typeface="微软雅黑" panose="020B0503020204020204" pitchFamily="34" charset="-122"/>
            </a:endParaRPr>
          </a:p>
        </p:txBody>
      </p:sp>
      <p:sp>
        <p:nvSpPr>
          <p:cNvPr id="183" name="타원 73"/>
          <p:cNvSpPr/>
          <p:nvPr/>
        </p:nvSpPr>
        <p:spPr>
          <a:xfrm>
            <a:off x="6112978" y="5154761"/>
            <a:ext cx="1201114" cy="1266406"/>
          </a:xfrm>
          <a:prstGeom prst="ellipse">
            <a:avLst/>
          </a:prstGeom>
          <a:solidFill>
            <a:srgbClr val="2D3A4B"/>
          </a:solidFill>
          <a:ln w="19050">
            <a:solidFill>
              <a:srgbClr val="FD5A27"/>
            </a:solidFill>
          </a:ln>
          <a:effectLst>
            <a:outerShdw blurRad="177800" dist="165100" dir="5400000" sx="98000" sy="98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ED7D31"/>
                </a:solidFill>
                <a:latin typeface="微软雅黑" panose="020B0503020204020204" pitchFamily="34" charset="-122"/>
                <a:ea typeface="微软雅黑" panose="020B0503020204020204" pitchFamily="34" charset="-122"/>
              </a:rPr>
              <a:t>各方利益</a:t>
            </a:r>
            <a:endParaRPr lang="ko-KR" altLang="en-US" sz="2400" dirty="0">
              <a:solidFill>
                <a:schemeClr val="bg1"/>
              </a:solidFill>
              <a:latin typeface="微软雅黑" panose="020B0503020204020204" pitchFamily="34" charset="-122"/>
            </a:endParaRPr>
          </a:p>
        </p:txBody>
      </p:sp>
      <p:sp>
        <p:nvSpPr>
          <p:cNvPr id="184" name="타원 73"/>
          <p:cNvSpPr/>
          <p:nvPr/>
        </p:nvSpPr>
        <p:spPr>
          <a:xfrm>
            <a:off x="7568277" y="4524984"/>
            <a:ext cx="1392576" cy="1468276"/>
          </a:xfrm>
          <a:prstGeom prst="ellipse">
            <a:avLst/>
          </a:prstGeom>
          <a:solidFill>
            <a:srgbClr val="2D3A4B"/>
          </a:solidFill>
          <a:ln w="19050">
            <a:solidFill>
              <a:srgbClr val="FD5A27"/>
            </a:solidFill>
          </a:ln>
          <a:effectLst>
            <a:outerShdw blurRad="177800" dist="165100" dir="5400000" sx="98000" sy="98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ED7D31"/>
                </a:solidFill>
                <a:latin typeface="微软雅黑" panose="020B0503020204020204" pitchFamily="34" charset="-122"/>
                <a:ea typeface="微软雅黑" panose="020B0503020204020204" pitchFamily="34" charset="-122"/>
              </a:rPr>
              <a:t>长期繁荣稳定</a:t>
            </a:r>
            <a:endParaRPr lang="ko-KR" altLang="en-US" sz="2400" dirty="0">
              <a:solidFill>
                <a:schemeClr val="bg1"/>
              </a:solidFill>
              <a:latin typeface="微软雅黑" panose="020B0503020204020204" pitchFamily="34" charset="-122"/>
            </a:endParaRPr>
          </a:p>
        </p:txBody>
      </p:sp>
      <p:grpSp>
        <p:nvGrpSpPr>
          <p:cNvPr id="185" name="组合 184"/>
          <p:cNvGrpSpPr/>
          <p:nvPr/>
        </p:nvGrpSpPr>
        <p:grpSpPr>
          <a:xfrm>
            <a:off x="419621" y="2924759"/>
            <a:ext cx="5304507" cy="1146852"/>
            <a:chOff x="2843808" y="3032340"/>
            <a:chExt cx="5976664" cy="1476780"/>
          </a:xfrm>
        </p:grpSpPr>
        <p:pic>
          <p:nvPicPr>
            <p:cNvPr id="186" name="图片 185"/>
            <p:cNvPicPr>
              <a:picLocks noChangeAspect="1"/>
            </p:cNvPicPr>
            <p:nvPr/>
          </p:nvPicPr>
          <p:blipFill rotWithShape="1">
            <a:blip r:embed="rId2">
              <a:extLst>
                <a:ext uri="{28A0092B-C50C-407E-A947-70E740481C1C}">
                  <a14:useLocalDpi xmlns:a14="http://schemas.microsoft.com/office/drawing/2010/main" val="0"/>
                </a:ext>
              </a:extLst>
            </a:blip>
            <a:srcRect l="42" t="960" r="42" b="960"/>
            <a:stretch/>
          </p:blipFill>
          <p:spPr>
            <a:xfrm>
              <a:off x="2843808" y="3032340"/>
              <a:ext cx="5976664" cy="1476780"/>
            </a:xfrm>
            <a:prstGeom prst="rect">
              <a:avLst/>
            </a:prstGeom>
            <a:ln w="28575">
              <a:solidFill>
                <a:srgbClr val="ED7D31"/>
              </a:solidFill>
            </a:ln>
            <a:effectLst>
              <a:outerShdw blurRad="190500" algn="tl" rotWithShape="0">
                <a:srgbClr val="000000">
                  <a:alpha val="70000"/>
                </a:srgbClr>
              </a:outerShdw>
            </a:effectLst>
          </p:spPr>
        </p:pic>
        <p:sp>
          <p:nvSpPr>
            <p:cNvPr id="187" name="矩形 186"/>
            <p:cNvSpPr/>
            <p:nvPr/>
          </p:nvSpPr>
          <p:spPr>
            <a:xfrm>
              <a:off x="2843808" y="3032340"/>
              <a:ext cx="5976664" cy="147678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Clr>
                  <a:srgbClr val="2E2F39"/>
                </a:buClr>
                <a:buFont typeface="Arial" panose="020B0604020202020204" pitchFamily="34" charset="0"/>
                <a:buChar char="•"/>
              </a:pPr>
              <a:endParaRPr lang="en-US" altLang="zh-CN" sz="400" dirty="0" smtClean="0">
                <a:solidFill>
                  <a:srgbClr val="2E2F39"/>
                </a:solidFill>
                <a:latin typeface="微软雅黑" panose="020B0503020204020204" pitchFamily="34" charset="-122"/>
                <a:ea typeface="微软雅黑" panose="020B0503020204020204" pitchFamily="34" charset="-122"/>
              </a:endParaRPr>
            </a:p>
            <a:p>
              <a:pPr marL="285750" indent="-285750">
                <a:lnSpc>
                  <a:spcPct val="150000"/>
                </a:lnSpc>
                <a:buClr>
                  <a:srgbClr val="2E2F39"/>
                </a:buClr>
                <a:buFont typeface="Arial" panose="020B0604020202020204" pitchFamily="34" charset="0"/>
                <a:buChar char="•"/>
              </a:pPr>
              <a:r>
                <a:rPr lang="zh-CN" altLang="en-US" dirty="0" smtClean="0">
                  <a:solidFill>
                    <a:srgbClr val="2E2F39"/>
                  </a:solidFill>
                  <a:latin typeface="微软雅黑" panose="020B0503020204020204" pitchFamily="34" charset="-122"/>
                  <a:ea typeface="微软雅黑" panose="020B0503020204020204" pitchFamily="34" charset="-122"/>
                </a:rPr>
                <a:t>明确香港</a:t>
              </a:r>
              <a:r>
                <a:rPr lang="zh-CN" altLang="en-US" dirty="0">
                  <a:solidFill>
                    <a:srgbClr val="2E2F39"/>
                  </a:solidFill>
                  <a:latin typeface="微软雅黑" panose="020B0503020204020204" pitchFamily="34" charset="-122"/>
                  <a:ea typeface="微软雅黑" panose="020B0503020204020204" pitchFamily="34" charset="-122"/>
                </a:rPr>
                <a:t>政治</a:t>
              </a:r>
              <a:r>
                <a:rPr lang="zh-CN" altLang="en-US" dirty="0" smtClean="0">
                  <a:solidFill>
                    <a:srgbClr val="2E2F39"/>
                  </a:solidFill>
                  <a:latin typeface="微软雅黑" panose="020B0503020204020204" pitchFamily="34" charset="-122"/>
                  <a:ea typeface="微软雅黑" panose="020B0503020204020204" pitchFamily="34" charset="-122"/>
                </a:rPr>
                <a:t>体制</a:t>
              </a:r>
              <a:r>
                <a:rPr lang="zh-CN" altLang="en-US" dirty="0" smtClean="0">
                  <a:solidFill>
                    <a:srgbClr val="ED7D31"/>
                  </a:solidFill>
                  <a:latin typeface="微软雅黑" panose="020B0503020204020204" pitchFamily="34" charset="-122"/>
                  <a:ea typeface="微软雅黑" panose="020B0503020204020204" pitchFamily="34" charset="-122"/>
                </a:rPr>
                <a:t>由</a:t>
              </a:r>
              <a:r>
                <a:rPr lang="zh-CN" altLang="en-US" dirty="0">
                  <a:solidFill>
                    <a:srgbClr val="ED7D31"/>
                  </a:solidFill>
                  <a:latin typeface="微软雅黑" panose="020B0503020204020204" pitchFamily="34" charset="-122"/>
                  <a:ea typeface="微软雅黑" panose="020B0503020204020204" pitchFamily="34" charset="-122"/>
                </a:rPr>
                <a:t>全国人大制定的基本法</a:t>
              </a:r>
              <a:r>
                <a:rPr lang="zh-CN" altLang="en-US" dirty="0" smtClean="0">
                  <a:solidFill>
                    <a:srgbClr val="2D3A4B"/>
                  </a:solidFill>
                  <a:latin typeface="微软雅黑" panose="020B0503020204020204" pitchFamily="34" charset="-122"/>
                  <a:ea typeface="微软雅黑" panose="020B0503020204020204" pitchFamily="34" charset="-122"/>
                </a:rPr>
                <a:t>规定</a:t>
              </a:r>
              <a:endParaRPr lang="en-US" altLang="zh-CN" dirty="0" smtClean="0">
                <a:solidFill>
                  <a:srgbClr val="2D3A4B"/>
                </a:solidFill>
                <a:latin typeface="微软雅黑" panose="020B0503020204020204" pitchFamily="34" charset="-122"/>
                <a:ea typeface="微软雅黑" panose="020B0503020204020204" pitchFamily="34" charset="-122"/>
              </a:endParaRPr>
            </a:p>
            <a:p>
              <a:pPr marL="285750" indent="-285750">
                <a:lnSpc>
                  <a:spcPct val="150000"/>
                </a:lnSpc>
                <a:buClr>
                  <a:srgbClr val="2E2F39"/>
                </a:buClr>
                <a:buFont typeface="Arial" panose="020B0604020202020204" pitchFamily="34" charset="0"/>
                <a:buChar char="•"/>
              </a:pPr>
              <a:r>
                <a:rPr lang="zh-CN" altLang="en-US" dirty="0" smtClean="0">
                  <a:solidFill>
                    <a:srgbClr val="2E2F39"/>
                  </a:solidFill>
                  <a:latin typeface="微软雅黑" panose="020B0503020204020204" pitchFamily="34" charset="-122"/>
                  <a:ea typeface="微软雅黑" panose="020B0503020204020204" pitchFamily="34" charset="-122"/>
                </a:rPr>
                <a:t>坚持</a:t>
              </a:r>
              <a:r>
                <a:rPr lang="zh-CN" altLang="en-US" dirty="0" smtClean="0">
                  <a:solidFill>
                    <a:srgbClr val="ED7D31"/>
                  </a:solidFill>
                  <a:latin typeface="微软雅黑" panose="020B0503020204020204" pitchFamily="34" charset="-122"/>
                  <a:ea typeface="微软雅黑" panose="020B0503020204020204" pitchFamily="34" charset="-122"/>
                </a:rPr>
                <a:t>循序渐进</a:t>
              </a:r>
              <a:r>
                <a:rPr lang="zh-CN" altLang="en-US" dirty="0">
                  <a:solidFill>
                    <a:srgbClr val="ED7D31"/>
                  </a:solidFill>
                  <a:latin typeface="微软雅黑" panose="020B0503020204020204" pitchFamily="34" charset="-122"/>
                  <a:ea typeface="微软雅黑" panose="020B0503020204020204" pitchFamily="34" charset="-122"/>
                </a:rPr>
                <a:t>发展香港政制</a:t>
              </a:r>
              <a:r>
                <a:rPr lang="zh-CN" altLang="en-US" dirty="0">
                  <a:solidFill>
                    <a:srgbClr val="2E2F39"/>
                  </a:solidFill>
                  <a:latin typeface="微软雅黑" panose="020B0503020204020204" pitchFamily="34" charset="-122"/>
                  <a:ea typeface="微软雅黑" panose="020B0503020204020204" pitchFamily="34" charset="-122"/>
                </a:rPr>
                <a:t>的原则</a:t>
              </a:r>
            </a:p>
          </p:txBody>
        </p:sp>
      </p:grpSp>
      <p:sp>
        <p:nvSpPr>
          <p:cNvPr id="188" name="文本框 187"/>
          <p:cNvSpPr txBox="1"/>
          <p:nvPr/>
        </p:nvSpPr>
        <p:spPr>
          <a:xfrm>
            <a:off x="562118" y="2691490"/>
            <a:ext cx="1692188" cy="403102"/>
          </a:xfrm>
          <a:prstGeom prst="rect">
            <a:avLst/>
          </a:prstGeom>
          <a:solidFill>
            <a:srgbClr val="ED7D3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defPPr>
              <a:defRPr lang="ko-KR"/>
            </a:defPPr>
            <a:lvl1pPr algn="ctr">
              <a:defRPr kumimoji="1" sz="1600">
                <a:solidFill>
                  <a:schemeClr val="lt1"/>
                </a:solidFill>
                <a:latin typeface="Microsoft YaHei" charset="-122"/>
                <a:ea typeface="Microsoft YaHei" charset="-122"/>
                <a:cs typeface="Microsoft YaHei"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全国人大常委会</a:t>
            </a:r>
          </a:p>
        </p:txBody>
      </p:sp>
      <p:grpSp>
        <p:nvGrpSpPr>
          <p:cNvPr id="27" name="组合 26"/>
          <p:cNvGrpSpPr/>
          <p:nvPr/>
        </p:nvGrpSpPr>
        <p:grpSpPr>
          <a:xfrm>
            <a:off x="5652120" y="2592960"/>
            <a:ext cx="2986815" cy="1629608"/>
            <a:chOff x="5652120" y="2592960"/>
            <a:chExt cx="2986815" cy="1629608"/>
          </a:xfrm>
        </p:grpSpPr>
        <p:sp>
          <p:nvSpPr>
            <p:cNvPr id="18" name="右箭头 17"/>
            <p:cNvSpPr/>
            <p:nvPr/>
          </p:nvSpPr>
          <p:spPr>
            <a:xfrm>
              <a:off x="5652120" y="3178127"/>
              <a:ext cx="350689" cy="360040"/>
            </a:xfrm>
            <a:prstGeom prst="rightArrow">
              <a:avLst/>
            </a:prstGeom>
            <a:solidFill>
              <a:srgbClr val="2D3A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6" name="组合 325"/>
            <p:cNvGrpSpPr/>
            <p:nvPr/>
          </p:nvGrpSpPr>
          <p:grpSpPr>
            <a:xfrm>
              <a:off x="6156270" y="2592960"/>
              <a:ext cx="766432" cy="1629608"/>
              <a:chOff x="411163" y="515938"/>
              <a:chExt cx="1131888" cy="2406651"/>
            </a:xfrm>
          </p:grpSpPr>
          <p:sp>
            <p:nvSpPr>
              <p:cNvPr id="327" name="Freeform 209"/>
              <p:cNvSpPr>
                <a:spLocks/>
              </p:cNvSpPr>
              <p:nvPr/>
            </p:nvSpPr>
            <p:spPr bwMode="auto">
              <a:xfrm>
                <a:off x="1214438" y="2092326"/>
                <a:ext cx="152400" cy="288925"/>
              </a:xfrm>
              <a:custGeom>
                <a:avLst/>
                <a:gdLst>
                  <a:gd name="T0" fmla="*/ 48 w 66"/>
                  <a:gd name="T1" fmla="*/ 0 h 125"/>
                  <a:gd name="T2" fmla="*/ 40 w 66"/>
                  <a:gd name="T3" fmla="*/ 100 h 125"/>
                  <a:gd name="T4" fmla="*/ 5 w 66"/>
                  <a:gd name="T5" fmla="*/ 121 h 125"/>
                  <a:gd name="T6" fmla="*/ 13 w 66"/>
                  <a:gd name="T7" fmla="*/ 90 h 125"/>
                  <a:gd name="T8" fmla="*/ 13 w 66"/>
                  <a:gd name="T9" fmla="*/ 26 h 125"/>
                  <a:gd name="T10" fmla="*/ 48 w 66"/>
                  <a:gd name="T11" fmla="*/ 0 h 125"/>
                </a:gdLst>
                <a:ahLst/>
                <a:cxnLst>
                  <a:cxn ang="0">
                    <a:pos x="T0" y="T1"/>
                  </a:cxn>
                  <a:cxn ang="0">
                    <a:pos x="T2" y="T3"/>
                  </a:cxn>
                  <a:cxn ang="0">
                    <a:pos x="T4" y="T5"/>
                  </a:cxn>
                  <a:cxn ang="0">
                    <a:pos x="T6" y="T7"/>
                  </a:cxn>
                  <a:cxn ang="0">
                    <a:pos x="T8" y="T9"/>
                  </a:cxn>
                  <a:cxn ang="0">
                    <a:pos x="T10" y="T11"/>
                  </a:cxn>
                </a:cxnLst>
                <a:rect l="0" t="0" r="r" b="b"/>
                <a:pathLst>
                  <a:path w="66" h="125">
                    <a:moveTo>
                      <a:pt x="48" y="0"/>
                    </a:moveTo>
                    <a:cubicBezTo>
                      <a:pt x="48" y="0"/>
                      <a:pt x="66" y="69"/>
                      <a:pt x="40" y="100"/>
                    </a:cubicBezTo>
                    <a:cubicBezTo>
                      <a:pt x="19" y="125"/>
                      <a:pt x="11" y="124"/>
                      <a:pt x="5" y="121"/>
                    </a:cubicBezTo>
                    <a:cubicBezTo>
                      <a:pt x="0" y="117"/>
                      <a:pt x="10" y="98"/>
                      <a:pt x="13" y="90"/>
                    </a:cubicBezTo>
                    <a:cubicBezTo>
                      <a:pt x="17" y="81"/>
                      <a:pt x="17" y="42"/>
                      <a:pt x="13" y="26"/>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210"/>
              <p:cNvSpPr>
                <a:spLocks/>
              </p:cNvSpPr>
              <p:nvPr/>
            </p:nvSpPr>
            <p:spPr bwMode="auto">
              <a:xfrm>
                <a:off x="1220788" y="2138363"/>
                <a:ext cx="76200" cy="155575"/>
              </a:xfrm>
              <a:custGeom>
                <a:avLst/>
                <a:gdLst>
                  <a:gd name="T0" fmla="*/ 24 w 33"/>
                  <a:gd name="T1" fmla="*/ 0 h 67"/>
                  <a:gd name="T2" fmla="*/ 24 w 33"/>
                  <a:gd name="T3" fmla="*/ 62 h 67"/>
                  <a:gd name="T4" fmla="*/ 5 w 33"/>
                  <a:gd name="T5" fmla="*/ 4 h 67"/>
                  <a:gd name="T6" fmla="*/ 24 w 33"/>
                  <a:gd name="T7" fmla="*/ 0 h 67"/>
                </a:gdLst>
                <a:ahLst/>
                <a:cxnLst>
                  <a:cxn ang="0">
                    <a:pos x="T0" y="T1"/>
                  </a:cxn>
                  <a:cxn ang="0">
                    <a:pos x="T2" y="T3"/>
                  </a:cxn>
                  <a:cxn ang="0">
                    <a:pos x="T4" y="T5"/>
                  </a:cxn>
                  <a:cxn ang="0">
                    <a:pos x="T6" y="T7"/>
                  </a:cxn>
                </a:cxnLst>
                <a:rect l="0" t="0" r="r" b="b"/>
                <a:pathLst>
                  <a:path w="33" h="67">
                    <a:moveTo>
                      <a:pt x="24" y="0"/>
                    </a:moveTo>
                    <a:cubicBezTo>
                      <a:pt x="24" y="0"/>
                      <a:pt x="33" y="57"/>
                      <a:pt x="24" y="62"/>
                    </a:cubicBezTo>
                    <a:cubicBezTo>
                      <a:pt x="14" y="67"/>
                      <a:pt x="0" y="43"/>
                      <a:pt x="5" y="4"/>
                    </a:cubicBezTo>
                    <a:lnTo>
                      <a:pt x="24" y="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Rectangle 211"/>
              <p:cNvSpPr>
                <a:spLocks noChangeArrowheads="1"/>
              </p:cNvSpPr>
              <p:nvPr/>
            </p:nvSpPr>
            <p:spPr bwMode="auto">
              <a:xfrm>
                <a:off x="825501" y="1547813"/>
                <a:ext cx="323850" cy="63023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212"/>
              <p:cNvSpPr>
                <a:spLocks/>
              </p:cNvSpPr>
              <p:nvPr/>
            </p:nvSpPr>
            <p:spPr bwMode="auto">
              <a:xfrm>
                <a:off x="727076" y="2127251"/>
                <a:ext cx="534988" cy="749300"/>
              </a:xfrm>
              <a:custGeom>
                <a:avLst/>
                <a:gdLst>
                  <a:gd name="T0" fmla="*/ 11 w 232"/>
                  <a:gd name="T1" fmla="*/ 12 h 324"/>
                  <a:gd name="T2" fmla="*/ 218 w 232"/>
                  <a:gd name="T3" fmla="*/ 12 h 324"/>
                  <a:gd name="T4" fmla="*/ 232 w 232"/>
                  <a:gd name="T5" fmla="*/ 308 h 324"/>
                  <a:gd name="T6" fmla="*/ 153 w 232"/>
                  <a:gd name="T7" fmla="*/ 320 h 324"/>
                  <a:gd name="T8" fmla="*/ 136 w 232"/>
                  <a:gd name="T9" fmla="*/ 252 h 324"/>
                  <a:gd name="T10" fmla="*/ 121 w 232"/>
                  <a:gd name="T11" fmla="*/ 104 h 324"/>
                  <a:gd name="T12" fmla="*/ 96 w 232"/>
                  <a:gd name="T13" fmla="*/ 312 h 324"/>
                  <a:gd name="T14" fmla="*/ 0 w 232"/>
                  <a:gd name="T15" fmla="*/ 310 h 324"/>
                  <a:gd name="T16" fmla="*/ 11 w 232"/>
                  <a:gd name="T17" fmla="*/ 1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324">
                    <a:moveTo>
                      <a:pt x="11" y="12"/>
                    </a:moveTo>
                    <a:cubicBezTo>
                      <a:pt x="11" y="12"/>
                      <a:pt x="166" y="0"/>
                      <a:pt x="218" y="12"/>
                    </a:cubicBezTo>
                    <a:cubicBezTo>
                      <a:pt x="218" y="12"/>
                      <a:pt x="209" y="275"/>
                      <a:pt x="232" y="308"/>
                    </a:cubicBezTo>
                    <a:cubicBezTo>
                      <a:pt x="153" y="320"/>
                      <a:pt x="153" y="320"/>
                      <a:pt x="153" y="320"/>
                    </a:cubicBezTo>
                    <a:cubicBezTo>
                      <a:pt x="153" y="320"/>
                      <a:pt x="142" y="324"/>
                      <a:pt x="136" y="252"/>
                    </a:cubicBezTo>
                    <a:cubicBezTo>
                      <a:pt x="121" y="104"/>
                      <a:pt x="121" y="104"/>
                      <a:pt x="121" y="104"/>
                    </a:cubicBezTo>
                    <a:cubicBezTo>
                      <a:pt x="121" y="104"/>
                      <a:pt x="98" y="238"/>
                      <a:pt x="96" y="312"/>
                    </a:cubicBezTo>
                    <a:cubicBezTo>
                      <a:pt x="0" y="310"/>
                      <a:pt x="0" y="310"/>
                      <a:pt x="0" y="310"/>
                    </a:cubicBezTo>
                    <a:cubicBezTo>
                      <a:pt x="0" y="310"/>
                      <a:pt x="8" y="45"/>
                      <a:pt x="11" y="12"/>
                    </a:cubicBezTo>
                    <a:close/>
                  </a:path>
                </a:pathLst>
              </a:cu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213"/>
              <p:cNvSpPr>
                <a:spLocks/>
              </p:cNvSpPr>
              <p:nvPr/>
            </p:nvSpPr>
            <p:spPr bwMode="auto">
              <a:xfrm>
                <a:off x="1058863" y="2736851"/>
                <a:ext cx="284163" cy="161925"/>
              </a:xfrm>
              <a:custGeom>
                <a:avLst/>
                <a:gdLst>
                  <a:gd name="T0" fmla="*/ 7 w 123"/>
                  <a:gd name="T1" fmla="*/ 49 h 70"/>
                  <a:gd name="T2" fmla="*/ 82 w 123"/>
                  <a:gd name="T3" fmla="*/ 15 h 70"/>
                  <a:gd name="T4" fmla="*/ 98 w 123"/>
                  <a:gd name="T5" fmla="*/ 25 h 70"/>
                  <a:gd name="T6" fmla="*/ 78 w 123"/>
                  <a:gd name="T7" fmla="*/ 65 h 70"/>
                  <a:gd name="T8" fmla="*/ 7 w 123"/>
                  <a:gd name="T9" fmla="*/ 49 h 70"/>
                </a:gdLst>
                <a:ahLst/>
                <a:cxnLst>
                  <a:cxn ang="0">
                    <a:pos x="T0" y="T1"/>
                  </a:cxn>
                  <a:cxn ang="0">
                    <a:pos x="T2" y="T3"/>
                  </a:cxn>
                  <a:cxn ang="0">
                    <a:pos x="T4" y="T5"/>
                  </a:cxn>
                  <a:cxn ang="0">
                    <a:pos x="T6" y="T7"/>
                  </a:cxn>
                  <a:cxn ang="0">
                    <a:pos x="T8" y="T9"/>
                  </a:cxn>
                </a:cxnLst>
                <a:rect l="0" t="0" r="r" b="b"/>
                <a:pathLst>
                  <a:path w="123" h="70">
                    <a:moveTo>
                      <a:pt x="7" y="49"/>
                    </a:moveTo>
                    <a:cubicBezTo>
                      <a:pt x="7" y="49"/>
                      <a:pt x="17" y="0"/>
                      <a:pt x="82" y="15"/>
                    </a:cubicBezTo>
                    <a:cubicBezTo>
                      <a:pt x="82" y="15"/>
                      <a:pt x="90" y="17"/>
                      <a:pt x="98" y="25"/>
                    </a:cubicBezTo>
                    <a:cubicBezTo>
                      <a:pt x="112" y="39"/>
                      <a:pt x="123" y="64"/>
                      <a:pt x="78" y="65"/>
                    </a:cubicBezTo>
                    <a:cubicBezTo>
                      <a:pt x="78" y="65"/>
                      <a:pt x="0" y="70"/>
                      <a:pt x="7" y="49"/>
                    </a:cubicBezTo>
                    <a:close/>
                  </a:path>
                </a:pathLst>
              </a:custGeom>
              <a:solidFill>
                <a:srgbClr val="2D29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214"/>
              <p:cNvSpPr>
                <a:spLocks/>
              </p:cNvSpPr>
              <p:nvPr/>
            </p:nvSpPr>
            <p:spPr bwMode="auto">
              <a:xfrm>
                <a:off x="715963" y="2784476"/>
                <a:ext cx="246063" cy="138113"/>
              </a:xfrm>
              <a:custGeom>
                <a:avLst/>
                <a:gdLst>
                  <a:gd name="T0" fmla="*/ 107 w 107"/>
                  <a:gd name="T1" fmla="*/ 46 h 60"/>
                  <a:gd name="T2" fmla="*/ 54 w 107"/>
                  <a:gd name="T3" fmla="*/ 59 h 60"/>
                  <a:gd name="T4" fmla="*/ 0 w 107"/>
                  <a:gd name="T5" fmla="*/ 46 h 60"/>
                  <a:gd name="T6" fmla="*/ 54 w 107"/>
                  <a:gd name="T7" fmla="*/ 0 h 60"/>
                  <a:gd name="T8" fmla="*/ 107 w 107"/>
                  <a:gd name="T9" fmla="*/ 46 h 60"/>
                </a:gdLst>
                <a:ahLst/>
                <a:cxnLst>
                  <a:cxn ang="0">
                    <a:pos x="T0" y="T1"/>
                  </a:cxn>
                  <a:cxn ang="0">
                    <a:pos x="T2" y="T3"/>
                  </a:cxn>
                  <a:cxn ang="0">
                    <a:pos x="T4" y="T5"/>
                  </a:cxn>
                  <a:cxn ang="0">
                    <a:pos x="T6" y="T7"/>
                  </a:cxn>
                  <a:cxn ang="0">
                    <a:pos x="T8" y="T9"/>
                  </a:cxn>
                </a:cxnLst>
                <a:rect l="0" t="0" r="r" b="b"/>
                <a:pathLst>
                  <a:path w="107" h="60">
                    <a:moveTo>
                      <a:pt x="107" y="46"/>
                    </a:moveTo>
                    <a:cubicBezTo>
                      <a:pt x="107" y="60"/>
                      <a:pt x="83" y="59"/>
                      <a:pt x="54" y="59"/>
                    </a:cubicBezTo>
                    <a:cubicBezTo>
                      <a:pt x="24" y="59"/>
                      <a:pt x="0" y="60"/>
                      <a:pt x="0" y="46"/>
                    </a:cubicBezTo>
                    <a:cubicBezTo>
                      <a:pt x="0" y="20"/>
                      <a:pt x="24" y="0"/>
                      <a:pt x="54" y="0"/>
                    </a:cubicBezTo>
                    <a:cubicBezTo>
                      <a:pt x="83" y="0"/>
                      <a:pt x="107" y="20"/>
                      <a:pt x="107" y="46"/>
                    </a:cubicBezTo>
                    <a:close/>
                  </a:path>
                </a:pathLst>
              </a:custGeom>
              <a:solidFill>
                <a:srgbClr val="2D29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215"/>
              <p:cNvSpPr>
                <a:spLocks/>
              </p:cNvSpPr>
              <p:nvPr/>
            </p:nvSpPr>
            <p:spPr bwMode="auto">
              <a:xfrm>
                <a:off x="874713" y="1619251"/>
                <a:ext cx="219075" cy="511175"/>
              </a:xfrm>
              <a:custGeom>
                <a:avLst/>
                <a:gdLst>
                  <a:gd name="T0" fmla="*/ 55 w 138"/>
                  <a:gd name="T1" fmla="*/ 0 h 322"/>
                  <a:gd name="T2" fmla="*/ 0 w 138"/>
                  <a:gd name="T3" fmla="*/ 230 h 322"/>
                  <a:gd name="T4" fmla="*/ 64 w 138"/>
                  <a:gd name="T5" fmla="*/ 322 h 322"/>
                  <a:gd name="T6" fmla="*/ 138 w 138"/>
                  <a:gd name="T7" fmla="*/ 237 h 322"/>
                  <a:gd name="T8" fmla="*/ 81 w 138"/>
                  <a:gd name="T9" fmla="*/ 0 h 322"/>
                  <a:gd name="T10" fmla="*/ 55 w 138"/>
                  <a:gd name="T11" fmla="*/ 0 h 322"/>
                </a:gdLst>
                <a:ahLst/>
                <a:cxnLst>
                  <a:cxn ang="0">
                    <a:pos x="T0" y="T1"/>
                  </a:cxn>
                  <a:cxn ang="0">
                    <a:pos x="T2" y="T3"/>
                  </a:cxn>
                  <a:cxn ang="0">
                    <a:pos x="T4" y="T5"/>
                  </a:cxn>
                  <a:cxn ang="0">
                    <a:pos x="T6" y="T7"/>
                  </a:cxn>
                  <a:cxn ang="0">
                    <a:pos x="T8" y="T9"/>
                  </a:cxn>
                  <a:cxn ang="0">
                    <a:pos x="T10" y="T11"/>
                  </a:cxn>
                </a:cxnLst>
                <a:rect l="0" t="0" r="r" b="b"/>
                <a:pathLst>
                  <a:path w="138" h="322">
                    <a:moveTo>
                      <a:pt x="55" y="0"/>
                    </a:moveTo>
                    <a:lnTo>
                      <a:pt x="0" y="230"/>
                    </a:lnTo>
                    <a:lnTo>
                      <a:pt x="64" y="322"/>
                    </a:lnTo>
                    <a:lnTo>
                      <a:pt x="138" y="237"/>
                    </a:lnTo>
                    <a:lnTo>
                      <a:pt x="81" y="0"/>
                    </a:lnTo>
                    <a:lnTo>
                      <a:pt x="55" y="0"/>
                    </a:lnTo>
                    <a:close/>
                  </a:path>
                </a:pathLst>
              </a:custGeom>
              <a:solidFill>
                <a:srgbClr val="423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216"/>
              <p:cNvSpPr>
                <a:spLocks/>
              </p:cNvSpPr>
              <p:nvPr/>
            </p:nvSpPr>
            <p:spPr bwMode="auto">
              <a:xfrm>
                <a:off x="941388" y="1570038"/>
                <a:ext cx="82550" cy="66675"/>
              </a:xfrm>
              <a:custGeom>
                <a:avLst/>
                <a:gdLst>
                  <a:gd name="T0" fmla="*/ 26 w 36"/>
                  <a:gd name="T1" fmla="*/ 29 h 29"/>
                  <a:gd name="T2" fmla="*/ 10 w 36"/>
                  <a:gd name="T3" fmla="*/ 29 h 29"/>
                  <a:gd name="T4" fmla="*/ 0 w 36"/>
                  <a:gd name="T5" fmla="*/ 19 h 29"/>
                  <a:gd name="T6" fmla="*/ 0 w 36"/>
                  <a:gd name="T7" fmla="*/ 10 h 29"/>
                  <a:gd name="T8" fmla="*/ 10 w 36"/>
                  <a:gd name="T9" fmla="*/ 0 h 29"/>
                  <a:gd name="T10" fmla="*/ 26 w 36"/>
                  <a:gd name="T11" fmla="*/ 0 h 29"/>
                  <a:gd name="T12" fmla="*/ 36 w 36"/>
                  <a:gd name="T13" fmla="*/ 10 h 29"/>
                  <a:gd name="T14" fmla="*/ 36 w 36"/>
                  <a:gd name="T15" fmla="*/ 19 h 29"/>
                  <a:gd name="T16" fmla="*/ 26 w 36"/>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9">
                    <a:moveTo>
                      <a:pt x="26" y="29"/>
                    </a:moveTo>
                    <a:cubicBezTo>
                      <a:pt x="10" y="29"/>
                      <a:pt x="10" y="29"/>
                      <a:pt x="10" y="29"/>
                    </a:cubicBezTo>
                    <a:cubicBezTo>
                      <a:pt x="5" y="29"/>
                      <a:pt x="0" y="25"/>
                      <a:pt x="0" y="19"/>
                    </a:cubicBezTo>
                    <a:cubicBezTo>
                      <a:pt x="0" y="10"/>
                      <a:pt x="0" y="10"/>
                      <a:pt x="0" y="10"/>
                    </a:cubicBezTo>
                    <a:cubicBezTo>
                      <a:pt x="0" y="5"/>
                      <a:pt x="5" y="0"/>
                      <a:pt x="10" y="0"/>
                    </a:cubicBezTo>
                    <a:cubicBezTo>
                      <a:pt x="26" y="0"/>
                      <a:pt x="26" y="0"/>
                      <a:pt x="26" y="0"/>
                    </a:cubicBezTo>
                    <a:cubicBezTo>
                      <a:pt x="32" y="0"/>
                      <a:pt x="36" y="5"/>
                      <a:pt x="36" y="10"/>
                    </a:cubicBezTo>
                    <a:cubicBezTo>
                      <a:pt x="36" y="19"/>
                      <a:pt x="36" y="19"/>
                      <a:pt x="36" y="19"/>
                    </a:cubicBezTo>
                    <a:cubicBezTo>
                      <a:pt x="36" y="25"/>
                      <a:pt x="32" y="29"/>
                      <a:pt x="26" y="29"/>
                    </a:cubicBezTo>
                    <a:close/>
                  </a:path>
                </a:pathLst>
              </a:custGeom>
              <a:solidFill>
                <a:srgbClr val="382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217"/>
              <p:cNvSpPr>
                <a:spLocks/>
              </p:cNvSpPr>
              <p:nvPr/>
            </p:nvSpPr>
            <p:spPr bwMode="auto">
              <a:xfrm>
                <a:off x="858838" y="1543051"/>
                <a:ext cx="249238" cy="142875"/>
              </a:xfrm>
              <a:custGeom>
                <a:avLst/>
                <a:gdLst>
                  <a:gd name="T0" fmla="*/ 0 w 157"/>
                  <a:gd name="T1" fmla="*/ 4 h 90"/>
                  <a:gd name="T2" fmla="*/ 10 w 157"/>
                  <a:gd name="T3" fmla="*/ 90 h 90"/>
                  <a:gd name="T4" fmla="*/ 78 w 157"/>
                  <a:gd name="T5" fmla="*/ 10 h 90"/>
                  <a:gd name="T6" fmla="*/ 149 w 157"/>
                  <a:gd name="T7" fmla="*/ 87 h 90"/>
                  <a:gd name="T8" fmla="*/ 157 w 157"/>
                  <a:gd name="T9" fmla="*/ 0 h 90"/>
                  <a:gd name="T10" fmla="*/ 0 w 157"/>
                  <a:gd name="T11" fmla="*/ 4 h 90"/>
                </a:gdLst>
                <a:ahLst/>
                <a:cxnLst>
                  <a:cxn ang="0">
                    <a:pos x="T0" y="T1"/>
                  </a:cxn>
                  <a:cxn ang="0">
                    <a:pos x="T2" y="T3"/>
                  </a:cxn>
                  <a:cxn ang="0">
                    <a:pos x="T4" y="T5"/>
                  </a:cxn>
                  <a:cxn ang="0">
                    <a:pos x="T6" y="T7"/>
                  </a:cxn>
                  <a:cxn ang="0">
                    <a:pos x="T8" y="T9"/>
                  </a:cxn>
                  <a:cxn ang="0">
                    <a:pos x="T10" y="T11"/>
                  </a:cxn>
                </a:cxnLst>
                <a:rect l="0" t="0" r="r" b="b"/>
                <a:pathLst>
                  <a:path w="157" h="90">
                    <a:moveTo>
                      <a:pt x="0" y="4"/>
                    </a:moveTo>
                    <a:lnTo>
                      <a:pt x="10" y="90"/>
                    </a:lnTo>
                    <a:lnTo>
                      <a:pt x="78" y="10"/>
                    </a:lnTo>
                    <a:lnTo>
                      <a:pt x="149" y="87"/>
                    </a:lnTo>
                    <a:lnTo>
                      <a:pt x="157" y="0"/>
                    </a:lnTo>
                    <a:lnTo>
                      <a:pt x="0" y="4"/>
                    </a:lnTo>
                    <a:close/>
                  </a:path>
                </a:pathLst>
              </a:custGeom>
              <a:solidFill>
                <a:srgbClr val="E2DC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218"/>
              <p:cNvSpPr>
                <a:spLocks/>
              </p:cNvSpPr>
              <p:nvPr/>
            </p:nvSpPr>
            <p:spPr bwMode="auto">
              <a:xfrm>
                <a:off x="1204913" y="1595438"/>
                <a:ext cx="165100" cy="568325"/>
              </a:xfrm>
              <a:custGeom>
                <a:avLst/>
                <a:gdLst>
                  <a:gd name="T0" fmla="*/ 9 w 72"/>
                  <a:gd name="T1" fmla="*/ 0 h 246"/>
                  <a:gd name="T2" fmla="*/ 72 w 72"/>
                  <a:gd name="T3" fmla="*/ 223 h 246"/>
                  <a:gd name="T4" fmla="*/ 0 w 72"/>
                  <a:gd name="T5" fmla="*/ 244 h 246"/>
                  <a:gd name="T6" fmla="*/ 0 w 72"/>
                  <a:gd name="T7" fmla="*/ 0 h 246"/>
                  <a:gd name="T8" fmla="*/ 9 w 72"/>
                  <a:gd name="T9" fmla="*/ 0 h 246"/>
                </a:gdLst>
                <a:ahLst/>
                <a:cxnLst>
                  <a:cxn ang="0">
                    <a:pos x="T0" y="T1"/>
                  </a:cxn>
                  <a:cxn ang="0">
                    <a:pos x="T2" y="T3"/>
                  </a:cxn>
                  <a:cxn ang="0">
                    <a:pos x="T4" y="T5"/>
                  </a:cxn>
                  <a:cxn ang="0">
                    <a:pos x="T6" y="T7"/>
                  </a:cxn>
                  <a:cxn ang="0">
                    <a:pos x="T8" y="T9"/>
                  </a:cxn>
                </a:cxnLst>
                <a:rect l="0" t="0" r="r" b="b"/>
                <a:pathLst>
                  <a:path w="72" h="246">
                    <a:moveTo>
                      <a:pt x="9" y="0"/>
                    </a:moveTo>
                    <a:cubicBezTo>
                      <a:pt x="9" y="0"/>
                      <a:pt x="60" y="146"/>
                      <a:pt x="72" y="223"/>
                    </a:cubicBezTo>
                    <a:cubicBezTo>
                      <a:pt x="72" y="223"/>
                      <a:pt x="30" y="246"/>
                      <a:pt x="0" y="244"/>
                    </a:cubicBezTo>
                    <a:cubicBezTo>
                      <a:pt x="0" y="0"/>
                      <a:pt x="0" y="0"/>
                      <a:pt x="0" y="0"/>
                    </a:cubicBezTo>
                    <a:lnTo>
                      <a:pt x="9" y="0"/>
                    </a:lnTo>
                    <a:close/>
                  </a:path>
                </a:pathLst>
              </a:cu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219"/>
              <p:cNvSpPr>
                <a:spLocks/>
              </p:cNvSpPr>
              <p:nvPr/>
            </p:nvSpPr>
            <p:spPr bwMode="auto">
              <a:xfrm>
                <a:off x="609601" y="1595438"/>
                <a:ext cx="165100" cy="563563"/>
              </a:xfrm>
              <a:custGeom>
                <a:avLst/>
                <a:gdLst>
                  <a:gd name="T0" fmla="*/ 63 w 72"/>
                  <a:gd name="T1" fmla="*/ 0 h 244"/>
                  <a:gd name="T2" fmla="*/ 0 w 72"/>
                  <a:gd name="T3" fmla="*/ 135 h 244"/>
                  <a:gd name="T4" fmla="*/ 72 w 72"/>
                  <a:gd name="T5" fmla="*/ 244 h 244"/>
                  <a:gd name="T6" fmla="*/ 72 w 72"/>
                  <a:gd name="T7" fmla="*/ 0 h 244"/>
                  <a:gd name="T8" fmla="*/ 63 w 72"/>
                  <a:gd name="T9" fmla="*/ 0 h 244"/>
                </a:gdLst>
                <a:ahLst/>
                <a:cxnLst>
                  <a:cxn ang="0">
                    <a:pos x="T0" y="T1"/>
                  </a:cxn>
                  <a:cxn ang="0">
                    <a:pos x="T2" y="T3"/>
                  </a:cxn>
                  <a:cxn ang="0">
                    <a:pos x="T4" y="T5"/>
                  </a:cxn>
                  <a:cxn ang="0">
                    <a:pos x="T6" y="T7"/>
                  </a:cxn>
                  <a:cxn ang="0">
                    <a:pos x="T8" y="T9"/>
                  </a:cxn>
                </a:cxnLst>
                <a:rect l="0" t="0" r="r" b="b"/>
                <a:pathLst>
                  <a:path w="72" h="244">
                    <a:moveTo>
                      <a:pt x="63" y="0"/>
                    </a:moveTo>
                    <a:cubicBezTo>
                      <a:pt x="63" y="0"/>
                      <a:pt x="12" y="58"/>
                      <a:pt x="0" y="135"/>
                    </a:cubicBezTo>
                    <a:cubicBezTo>
                      <a:pt x="0" y="135"/>
                      <a:pt x="15" y="215"/>
                      <a:pt x="72" y="244"/>
                    </a:cubicBezTo>
                    <a:cubicBezTo>
                      <a:pt x="72" y="0"/>
                      <a:pt x="72" y="0"/>
                      <a:pt x="72" y="0"/>
                    </a:cubicBezTo>
                    <a:lnTo>
                      <a:pt x="63" y="0"/>
                    </a:lnTo>
                    <a:close/>
                  </a:path>
                </a:pathLst>
              </a:cu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220"/>
              <p:cNvSpPr>
                <a:spLocks/>
              </p:cNvSpPr>
              <p:nvPr/>
            </p:nvSpPr>
            <p:spPr bwMode="auto">
              <a:xfrm>
                <a:off x="738188" y="1539876"/>
                <a:ext cx="279400" cy="750888"/>
              </a:xfrm>
              <a:custGeom>
                <a:avLst/>
                <a:gdLst>
                  <a:gd name="T0" fmla="*/ 51 w 121"/>
                  <a:gd name="T1" fmla="*/ 3 h 325"/>
                  <a:gd name="T2" fmla="*/ 8 w 121"/>
                  <a:gd name="T3" fmla="*/ 19 h 325"/>
                  <a:gd name="T4" fmla="*/ 3 w 121"/>
                  <a:gd name="T5" fmla="*/ 272 h 325"/>
                  <a:gd name="T6" fmla="*/ 2 w 121"/>
                  <a:gd name="T7" fmla="*/ 305 h 325"/>
                  <a:gd name="T8" fmla="*/ 94 w 121"/>
                  <a:gd name="T9" fmla="*/ 300 h 325"/>
                  <a:gd name="T10" fmla="*/ 109 w 121"/>
                  <a:gd name="T11" fmla="*/ 157 h 325"/>
                  <a:gd name="T12" fmla="*/ 109 w 121"/>
                  <a:gd name="T13" fmla="*/ 72 h 325"/>
                  <a:gd name="T14" fmla="*/ 55 w 121"/>
                  <a:gd name="T15" fmla="*/ 6 h 325"/>
                  <a:gd name="T16" fmla="*/ 51 w 121"/>
                  <a:gd name="T17" fmla="*/ 3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325">
                    <a:moveTo>
                      <a:pt x="51" y="3"/>
                    </a:moveTo>
                    <a:cubicBezTo>
                      <a:pt x="51" y="3"/>
                      <a:pt x="16" y="0"/>
                      <a:pt x="8" y="19"/>
                    </a:cubicBezTo>
                    <a:cubicBezTo>
                      <a:pt x="0" y="37"/>
                      <a:pt x="5" y="155"/>
                      <a:pt x="3" y="272"/>
                    </a:cubicBezTo>
                    <a:cubicBezTo>
                      <a:pt x="2" y="305"/>
                      <a:pt x="2" y="305"/>
                      <a:pt x="2" y="305"/>
                    </a:cubicBezTo>
                    <a:cubicBezTo>
                      <a:pt x="2" y="305"/>
                      <a:pt x="67" y="325"/>
                      <a:pt x="94" y="300"/>
                    </a:cubicBezTo>
                    <a:cubicBezTo>
                      <a:pt x="121" y="275"/>
                      <a:pt x="108" y="210"/>
                      <a:pt x="109" y="157"/>
                    </a:cubicBezTo>
                    <a:cubicBezTo>
                      <a:pt x="109" y="105"/>
                      <a:pt x="109" y="72"/>
                      <a:pt x="109" y="72"/>
                    </a:cubicBezTo>
                    <a:cubicBezTo>
                      <a:pt x="55" y="6"/>
                      <a:pt x="55" y="6"/>
                      <a:pt x="55" y="6"/>
                    </a:cubicBezTo>
                    <a:lnTo>
                      <a:pt x="51" y="3"/>
                    </a:lnTo>
                    <a:close/>
                  </a:path>
                </a:pathLst>
              </a:custGeom>
              <a:solidFill>
                <a:srgbClr val="634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221"/>
              <p:cNvSpPr>
                <a:spLocks/>
              </p:cNvSpPr>
              <p:nvPr/>
            </p:nvSpPr>
            <p:spPr bwMode="auto">
              <a:xfrm>
                <a:off x="814388" y="1539876"/>
                <a:ext cx="176213" cy="166688"/>
              </a:xfrm>
              <a:custGeom>
                <a:avLst/>
                <a:gdLst>
                  <a:gd name="T0" fmla="*/ 5 w 76"/>
                  <a:gd name="T1" fmla="*/ 46 h 72"/>
                  <a:gd name="T2" fmla="*/ 19 w 76"/>
                  <a:gd name="T3" fmla="*/ 0 h 72"/>
                  <a:gd name="T4" fmla="*/ 25 w 76"/>
                  <a:gd name="T5" fmla="*/ 9 h 72"/>
                  <a:gd name="T6" fmla="*/ 76 w 76"/>
                  <a:gd name="T7" fmla="*/ 72 h 72"/>
                  <a:gd name="T8" fmla="*/ 5 w 76"/>
                  <a:gd name="T9" fmla="*/ 46 h 72"/>
                </a:gdLst>
                <a:ahLst/>
                <a:cxnLst>
                  <a:cxn ang="0">
                    <a:pos x="T0" y="T1"/>
                  </a:cxn>
                  <a:cxn ang="0">
                    <a:pos x="T2" y="T3"/>
                  </a:cxn>
                  <a:cxn ang="0">
                    <a:pos x="T4" y="T5"/>
                  </a:cxn>
                  <a:cxn ang="0">
                    <a:pos x="T6" y="T7"/>
                  </a:cxn>
                  <a:cxn ang="0">
                    <a:pos x="T8" y="T9"/>
                  </a:cxn>
                </a:cxnLst>
                <a:rect l="0" t="0" r="r" b="b"/>
                <a:pathLst>
                  <a:path w="76" h="72">
                    <a:moveTo>
                      <a:pt x="5" y="46"/>
                    </a:moveTo>
                    <a:cubicBezTo>
                      <a:pt x="0" y="36"/>
                      <a:pt x="19" y="0"/>
                      <a:pt x="19" y="0"/>
                    </a:cubicBezTo>
                    <a:cubicBezTo>
                      <a:pt x="25" y="9"/>
                      <a:pt x="25" y="9"/>
                      <a:pt x="25" y="9"/>
                    </a:cubicBezTo>
                    <a:cubicBezTo>
                      <a:pt x="76" y="72"/>
                      <a:pt x="76" y="72"/>
                      <a:pt x="76" y="72"/>
                    </a:cubicBezTo>
                    <a:cubicBezTo>
                      <a:pt x="76" y="72"/>
                      <a:pt x="10" y="56"/>
                      <a:pt x="5" y="46"/>
                    </a:cubicBezTo>
                    <a:close/>
                  </a:path>
                </a:pathLst>
              </a:custGeom>
              <a:solidFill>
                <a:srgbClr val="705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222"/>
              <p:cNvSpPr>
                <a:spLocks/>
              </p:cNvSpPr>
              <p:nvPr/>
            </p:nvSpPr>
            <p:spPr bwMode="auto">
              <a:xfrm>
                <a:off x="976313" y="1706563"/>
                <a:ext cx="14288" cy="457200"/>
              </a:xfrm>
              <a:custGeom>
                <a:avLst/>
                <a:gdLst>
                  <a:gd name="T0" fmla="*/ 6 w 6"/>
                  <a:gd name="T1" fmla="*/ 0 h 198"/>
                  <a:gd name="T2" fmla="*/ 6 w 6"/>
                  <a:gd name="T3" fmla="*/ 198 h 198"/>
                  <a:gd name="T4" fmla="*/ 1 w 6"/>
                  <a:gd name="T5" fmla="*/ 137 h 198"/>
                  <a:gd name="T6" fmla="*/ 6 w 6"/>
                  <a:gd name="T7" fmla="*/ 0 h 198"/>
                </a:gdLst>
                <a:ahLst/>
                <a:cxnLst>
                  <a:cxn ang="0">
                    <a:pos x="T0" y="T1"/>
                  </a:cxn>
                  <a:cxn ang="0">
                    <a:pos x="T2" y="T3"/>
                  </a:cxn>
                  <a:cxn ang="0">
                    <a:pos x="T4" y="T5"/>
                  </a:cxn>
                  <a:cxn ang="0">
                    <a:pos x="T6" y="T7"/>
                  </a:cxn>
                </a:cxnLst>
                <a:rect l="0" t="0" r="r" b="b"/>
                <a:pathLst>
                  <a:path w="6" h="198">
                    <a:moveTo>
                      <a:pt x="6" y="0"/>
                    </a:moveTo>
                    <a:cubicBezTo>
                      <a:pt x="6" y="198"/>
                      <a:pt x="6" y="198"/>
                      <a:pt x="6" y="198"/>
                    </a:cubicBezTo>
                    <a:cubicBezTo>
                      <a:pt x="6" y="198"/>
                      <a:pt x="0" y="187"/>
                      <a:pt x="1" y="137"/>
                    </a:cubicBezTo>
                    <a:cubicBezTo>
                      <a:pt x="2" y="104"/>
                      <a:pt x="0" y="30"/>
                      <a:pt x="6" y="0"/>
                    </a:cubicBezTo>
                    <a:close/>
                  </a:path>
                </a:pathLst>
              </a:cu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223"/>
              <p:cNvSpPr>
                <a:spLocks/>
              </p:cNvSpPr>
              <p:nvPr/>
            </p:nvSpPr>
            <p:spPr bwMode="auto">
              <a:xfrm>
                <a:off x="962026" y="1539876"/>
                <a:ext cx="279400" cy="750888"/>
              </a:xfrm>
              <a:custGeom>
                <a:avLst/>
                <a:gdLst>
                  <a:gd name="T0" fmla="*/ 70 w 121"/>
                  <a:gd name="T1" fmla="*/ 3 h 325"/>
                  <a:gd name="T2" fmla="*/ 113 w 121"/>
                  <a:gd name="T3" fmla="*/ 19 h 325"/>
                  <a:gd name="T4" fmla="*/ 118 w 121"/>
                  <a:gd name="T5" fmla="*/ 272 h 325"/>
                  <a:gd name="T6" fmla="*/ 119 w 121"/>
                  <a:gd name="T7" fmla="*/ 305 h 325"/>
                  <a:gd name="T8" fmla="*/ 27 w 121"/>
                  <a:gd name="T9" fmla="*/ 300 h 325"/>
                  <a:gd name="T10" fmla="*/ 12 w 121"/>
                  <a:gd name="T11" fmla="*/ 157 h 325"/>
                  <a:gd name="T12" fmla="*/ 11 w 121"/>
                  <a:gd name="T13" fmla="*/ 72 h 325"/>
                  <a:gd name="T14" fmla="*/ 66 w 121"/>
                  <a:gd name="T15" fmla="*/ 6 h 325"/>
                  <a:gd name="T16" fmla="*/ 70 w 121"/>
                  <a:gd name="T17" fmla="*/ 3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325">
                    <a:moveTo>
                      <a:pt x="70" y="3"/>
                    </a:moveTo>
                    <a:cubicBezTo>
                      <a:pt x="70" y="3"/>
                      <a:pt x="105" y="0"/>
                      <a:pt x="113" y="19"/>
                    </a:cubicBezTo>
                    <a:cubicBezTo>
                      <a:pt x="121" y="37"/>
                      <a:pt x="115" y="155"/>
                      <a:pt x="118" y="272"/>
                    </a:cubicBezTo>
                    <a:cubicBezTo>
                      <a:pt x="119" y="305"/>
                      <a:pt x="119" y="305"/>
                      <a:pt x="119" y="305"/>
                    </a:cubicBezTo>
                    <a:cubicBezTo>
                      <a:pt x="119" y="305"/>
                      <a:pt x="53" y="325"/>
                      <a:pt x="27" y="300"/>
                    </a:cubicBezTo>
                    <a:cubicBezTo>
                      <a:pt x="0" y="275"/>
                      <a:pt x="13" y="210"/>
                      <a:pt x="12" y="157"/>
                    </a:cubicBezTo>
                    <a:cubicBezTo>
                      <a:pt x="12" y="105"/>
                      <a:pt x="11" y="72"/>
                      <a:pt x="11" y="72"/>
                    </a:cubicBezTo>
                    <a:cubicBezTo>
                      <a:pt x="66" y="6"/>
                      <a:pt x="66" y="6"/>
                      <a:pt x="66" y="6"/>
                    </a:cubicBezTo>
                    <a:lnTo>
                      <a:pt x="70" y="3"/>
                    </a:lnTo>
                    <a:close/>
                  </a:path>
                </a:pathLst>
              </a:custGeom>
              <a:solidFill>
                <a:srgbClr val="634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224"/>
              <p:cNvSpPr>
                <a:spLocks/>
              </p:cNvSpPr>
              <p:nvPr/>
            </p:nvSpPr>
            <p:spPr bwMode="auto">
              <a:xfrm>
                <a:off x="987426" y="1539876"/>
                <a:ext cx="177800" cy="166688"/>
              </a:xfrm>
              <a:custGeom>
                <a:avLst/>
                <a:gdLst>
                  <a:gd name="T0" fmla="*/ 72 w 77"/>
                  <a:gd name="T1" fmla="*/ 46 h 72"/>
                  <a:gd name="T2" fmla="*/ 58 w 77"/>
                  <a:gd name="T3" fmla="*/ 0 h 72"/>
                  <a:gd name="T4" fmla="*/ 52 w 77"/>
                  <a:gd name="T5" fmla="*/ 9 h 72"/>
                  <a:gd name="T6" fmla="*/ 0 w 77"/>
                  <a:gd name="T7" fmla="*/ 72 h 72"/>
                  <a:gd name="T8" fmla="*/ 72 w 77"/>
                  <a:gd name="T9" fmla="*/ 46 h 72"/>
                </a:gdLst>
                <a:ahLst/>
                <a:cxnLst>
                  <a:cxn ang="0">
                    <a:pos x="T0" y="T1"/>
                  </a:cxn>
                  <a:cxn ang="0">
                    <a:pos x="T2" y="T3"/>
                  </a:cxn>
                  <a:cxn ang="0">
                    <a:pos x="T4" y="T5"/>
                  </a:cxn>
                  <a:cxn ang="0">
                    <a:pos x="T6" y="T7"/>
                  </a:cxn>
                  <a:cxn ang="0">
                    <a:pos x="T8" y="T9"/>
                  </a:cxn>
                </a:cxnLst>
                <a:rect l="0" t="0" r="r" b="b"/>
                <a:pathLst>
                  <a:path w="77" h="72">
                    <a:moveTo>
                      <a:pt x="72" y="46"/>
                    </a:moveTo>
                    <a:cubicBezTo>
                      <a:pt x="77" y="36"/>
                      <a:pt x="58" y="0"/>
                      <a:pt x="58" y="0"/>
                    </a:cubicBezTo>
                    <a:cubicBezTo>
                      <a:pt x="52" y="9"/>
                      <a:pt x="52" y="9"/>
                      <a:pt x="52" y="9"/>
                    </a:cubicBezTo>
                    <a:cubicBezTo>
                      <a:pt x="0" y="72"/>
                      <a:pt x="0" y="72"/>
                      <a:pt x="0" y="72"/>
                    </a:cubicBezTo>
                    <a:cubicBezTo>
                      <a:pt x="0" y="72"/>
                      <a:pt x="67" y="56"/>
                      <a:pt x="72" y="46"/>
                    </a:cubicBezTo>
                    <a:close/>
                  </a:path>
                </a:pathLst>
              </a:custGeom>
              <a:solidFill>
                <a:srgbClr val="705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Oval 225"/>
              <p:cNvSpPr>
                <a:spLocks noChangeArrowheads="1"/>
              </p:cNvSpPr>
              <p:nvPr/>
            </p:nvSpPr>
            <p:spPr bwMode="auto">
              <a:xfrm>
                <a:off x="1003301" y="1773238"/>
                <a:ext cx="49213" cy="46038"/>
              </a:xfrm>
              <a:prstGeom prst="ellipse">
                <a:avLst/>
              </a:pr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Oval 226"/>
              <p:cNvSpPr>
                <a:spLocks noChangeArrowheads="1"/>
              </p:cNvSpPr>
              <p:nvPr/>
            </p:nvSpPr>
            <p:spPr bwMode="auto">
              <a:xfrm>
                <a:off x="1003301" y="1949451"/>
                <a:ext cx="49213" cy="46038"/>
              </a:xfrm>
              <a:prstGeom prst="ellipse">
                <a:avLst/>
              </a:pr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227"/>
              <p:cNvSpPr>
                <a:spLocks/>
              </p:cNvSpPr>
              <p:nvPr/>
            </p:nvSpPr>
            <p:spPr bwMode="auto">
              <a:xfrm>
                <a:off x="447676" y="515938"/>
                <a:ext cx="1042988" cy="628650"/>
              </a:xfrm>
              <a:custGeom>
                <a:avLst/>
                <a:gdLst>
                  <a:gd name="T0" fmla="*/ 11 w 452"/>
                  <a:gd name="T1" fmla="*/ 236 h 272"/>
                  <a:gd name="T2" fmla="*/ 25 w 452"/>
                  <a:gd name="T3" fmla="*/ 93 h 272"/>
                  <a:gd name="T4" fmla="*/ 229 w 452"/>
                  <a:gd name="T5" fmla="*/ 0 h 272"/>
                  <a:gd name="T6" fmla="*/ 430 w 452"/>
                  <a:gd name="T7" fmla="*/ 93 h 272"/>
                  <a:gd name="T8" fmla="*/ 443 w 452"/>
                  <a:gd name="T9" fmla="*/ 233 h 272"/>
                  <a:gd name="T10" fmla="*/ 421 w 452"/>
                  <a:gd name="T11" fmla="*/ 272 h 272"/>
                  <a:gd name="T12" fmla="*/ 23 w 452"/>
                  <a:gd name="T13" fmla="*/ 272 h 272"/>
                  <a:gd name="T14" fmla="*/ 11 w 452"/>
                  <a:gd name="T15" fmla="*/ 236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272">
                    <a:moveTo>
                      <a:pt x="11" y="236"/>
                    </a:moveTo>
                    <a:cubicBezTo>
                      <a:pt x="11" y="236"/>
                      <a:pt x="0" y="141"/>
                      <a:pt x="25" y="93"/>
                    </a:cubicBezTo>
                    <a:cubicBezTo>
                      <a:pt x="50" y="46"/>
                      <a:pt x="110" y="0"/>
                      <a:pt x="229" y="0"/>
                    </a:cubicBezTo>
                    <a:cubicBezTo>
                      <a:pt x="348" y="0"/>
                      <a:pt x="407" y="50"/>
                      <a:pt x="430" y="93"/>
                    </a:cubicBezTo>
                    <a:cubicBezTo>
                      <a:pt x="452" y="136"/>
                      <a:pt x="443" y="233"/>
                      <a:pt x="443" y="233"/>
                    </a:cubicBezTo>
                    <a:cubicBezTo>
                      <a:pt x="421" y="272"/>
                      <a:pt x="421" y="272"/>
                      <a:pt x="421" y="272"/>
                    </a:cubicBezTo>
                    <a:cubicBezTo>
                      <a:pt x="23" y="272"/>
                      <a:pt x="23" y="272"/>
                      <a:pt x="23" y="272"/>
                    </a:cubicBezTo>
                    <a:lnTo>
                      <a:pt x="11" y="236"/>
                    </a:lnTo>
                    <a:close/>
                  </a:path>
                </a:pathLst>
              </a:custGeom>
              <a:solidFill>
                <a:srgbClr val="4C45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228"/>
              <p:cNvSpPr>
                <a:spLocks/>
              </p:cNvSpPr>
              <p:nvPr/>
            </p:nvSpPr>
            <p:spPr bwMode="auto">
              <a:xfrm>
                <a:off x="411163" y="1008063"/>
                <a:ext cx="190500" cy="347663"/>
              </a:xfrm>
              <a:custGeom>
                <a:avLst/>
                <a:gdLst>
                  <a:gd name="T0" fmla="*/ 75 w 83"/>
                  <a:gd name="T1" fmla="*/ 36 h 150"/>
                  <a:gd name="T2" fmla="*/ 22 w 83"/>
                  <a:gd name="T3" fmla="*/ 27 h 150"/>
                  <a:gd name="T4" fmla="*/ 83 w 83"/>
                  <a:gd name="T5" fmla="*/ 150 h 150"/>
                  <a:gd name="T6" fmla="*/ 75 w 83"/>
                  <a:gd name="T7" fmla="*/ 36 h 150"/>
                </a:gdLst>
                <a:ahLst/>
                <a:cxnLst>
                  <a:cxn ang="0">
                    <a:pos x="T0" y="T1"/>
                  </a:cxn>
                  <a:cxn ang="0">
                    <a:pos x="T2" y="T3"/>
                  </a:cxn>
                  <a:cxn ang="0">
                    <a:pos x="T4" y="T5"/>
                  </a:cxn>
                  <a:cxn ang="0">
                    <a:pos x="T6" y="T7"/>
                  </a:cxn>
                </a:cxnLst>
                <a:rect l="0" t="0" r="r" b="b"/>
                <a:pathLst>
                  <a:path w="83" h="150">
                    <a:moveTo>
                      <a:pt x="75" y="36"/>
                    </a:moveTo>
                    <a:cubicBezTo>
                      <a:pt x="75" y="36"/>
                      <a:pt x="44" y="0"/>
                      <a:pt x="22" y="27"/>
                    </a:cubicBezTo>
                    <a:cubicBezTo>
                      <a:pt x="0" y="54"/>
                      <a:pt x="52" y="142"/>
                      <a:pt x="83" y="150"/>
                    </a:cubicBezTo>
                    <a:lnTo>
                      <a:pt x="75" y="36"/>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229"/>
              <p:cNvSpPr>
                <a:spLocks/>
              </p:cNvSpPr>
              <p:nvPr/>
            </p:nvSpPr>
            <p:spPr bwMode="auto">
              <a:xfrm>
                <a:off x="1349376" y="1008063"/>
                <a:ext cx="193675" cy="347663"/>
              </a:xfrm>
              <a:custGeom>
                <a:avLst/>
                <a:gdLst>
                  <a:gd name="T0" fmla="*/ 8 w 84"/>
                  <a:gd name="T1" fmla="*/ 36 h 150"/>
                  <a:gd name="T2" fmla="*/ 61 w 84"/>
                  <a:gd name="T3" fmla="*/ 27 h 150"/>
                  <a:gd name="T4" fmla="*/ 0 w 84"/>
                  <a:gd name="T5" fmla="*/ 150 h 150"/>
                  <a:gd name="T6" fmla="*/ 8 w 84"/>
                  <a:gd name="T7" fmla="*/ 36 h 150"/>
                </a:gdLst>
                <a:ahLst/>
                <a:cxnLst>
                  <a:cxn ang="0">
                    <a:pos x="T0" y="T1"/>
                  </a:cxn>
                  <a:cxn ang="0">
                    <a:pos x="T2" y="T3"/>
                  </a:cxn>
                  <a:cxn ang="0">
                    <a:pos x="T4" y="T5"/>
                  </a:cxn>
                  <a:cxn ang="0">
                    <a:pos x="T6" y="T7"/>
                  </a:cxn>
                </a:cxnLst>
                <a:rect l="0" t="0" r="r" b="b"/>
                <a:pathLst>
                  <a:path w="84" h="150">
                    <a:moveTo>
                      <a:pt x="8" y="36"/>
                    </a:moveTo>
                    <a:cubicBezTo>
                      <a:pt x="8" y="36"/>
                      <a:pt x="39" y="0"/>
                      <a:pt x="61" y="27"/>
                    </a:cubicBezTo>
                    <a:cubicBezTo>
                      <a:pt x="84" y="54"/>
                      <a:pt x="32" y="142"/>
                      <a:pt x="0" y="150"/>
                    </a:cubicBezTo>
                    <a:lnTo>
                      <a:pt x="8" y="36"/>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230"/>
              <p:cNvSpPr>
                <a:spLocks/>
              </p:cNvSpPr>
              <p:nvPr/>
            </p:nvSpPr>
            <p:spPr bwMode="auto">
              <a:xfrm>
                <a:off x="554038" y="819151"/>
                <a:ext cx="841375" cy="750888"/>
              </a:xfrm>
              <a:custGeom>
                <a:avLst/>
                <a:gdLst>
                  <a:gd name="T0" fmla="*/ 359 w 365"/>
                  <a:gd name="T1" fmla="*/ 212 h 325"/>
                  <a:gd name="T2" fmla="*/ 182 w 365"/>
                  <a:gd name="T3" fmla="*/ 325 h 325"/>
                  <a:gd name="T4" fmla="*/ 6 w 365"/>
                  <a:gd name="T5" fmla="*/ 212 h 325"/>
                  <a:gd name="T6" fmla="*/ 6 w 365"/>
                  <a:gd name="T7" fmla="*/ 54 h 325"/>
                  <a:gd name="T8" fmla="*/ 207 w 365"/>
                  <a:gd name="T9" fmla="*/ 5 h 325"/>
                  <a:gd name="T10" fmla="*/ 359 w 365"/>
                  <a:gd name="T11" fmla="*/ 58 h 325"/>
                  <a:gd name="T12" fmla="*/ 359 w 365"/>
                  <a:gd name="T13" fmla="*/ 212 h 325"/>
                </a:gdLst>
                <a:ahLst/>
                <a:cxnLst>
                  <a:cxn ang="0">
                    <a:pos x="T0" y="T1"/>
                  </a:cxn>
                  <a:cxn ang="0">
                    <a:pos x="T2" y="T3"/>
                  </a:cxn>
                  <a:cxn ang="0">
                    <a:pos x="T4" y="T5"/>
                  </a:cxn>
                  <a:cxn ang="0">
                    <a:pos x="T6" y="T7"/>
                  </a:cxn>
                  <a:cxn ang="0">
                    <a:pos x="T8" y="T9"/>
                  </a:cxn>
                  <a:cxn ang="0">
                    <a:pos x="T10" y="T11"/>
                  </a:cxn>
                  <a:cxn ang="0">
                    <a:pos x="T12" y="T13"/>
                  </a:cxn>
                </a:cxnLst>
                <a:rect l="0" t="0" r="r" b="b"/>
                <a:pathLst>
                  <a:path w="365" h="325">
                    <a:moveTo>
                      <a:pt x="359" y="212"/>
                    </a:moveTo>
                    <a:cubicBezTo>
                      <a:pt x="359" y="212"/>
                      <a:pt x="365" y="325"/>
                      <a:pt x="182" y="325"/>
                    </a:cubicBezTo>
                    <a:cubicBezTo>
                      <a:pt x="0" y="325"/>
                      <a:pt x="6" y="212"/>
                      <a:pt x="6" y="212"/>
                    </a:cubicBezTo>
                    <a:cubicBezTo>
                      <a:pt x="6" y="54"/>
                      <a:pt x="6" y="54"/>
                      <a:pt x="6" y="54"/>
                    </a:cubicBezTo>
                    <a:cubicBezTo>
                      <a:pt x="6" y="54"/>
                      <a:pt x="79" y="0"/>
                      <a:pt x="207" y="5"/>
                    </a:cubicBezTo>
                    <a:cubicBezTo>
                      <a:pt x="321" y="9"/>
                      <a:pt x="359" y="58"/>
                      <a:pt x="359" y="58"/>
                    </a:cubicBezTo>
                    <a:lnTo>
                      <a:pt x="359" y="21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Oval 231"/>
              <p:cNvSpPr>
                <a:spLocks noChangeArrowheads="1"/>
              </p:cNvSpPr>
              <p:nvPr/>
            </p:nvSpPr>
            <p:spPr bwMode="auto">
              <a:xfrm>
                <a:off x="698501" y="1108076"/>
                <a:ext cx="119063" cy="120650"/>
              </a:xfrm>
              <a:prstGeom prst="ellipse">
                <a:avLst/>
              </a:pr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232"/>
              <p:cNvSpPr>
                <a:spLocks/>
              </p:cNvSpPr>
              <p:nvPr/>
            </p:nvSpPr>
            <p:spPr bwMode="auto">
              <a:xfrm>
                <a:off x="722313" y="1114426"/>
                <a:ext cx="46038" cy="33338"/>
              </a:xfrm>
              <a:custGeom>
                <a:avLst/>
                <a:gdLst>
                  <a:gd name="T0" fmla="*/ 20 w 20"/>
                  <a:gd name="T1" fmla="*/ 5 h 14"/>
                  <a:gd name="T2" fmla="*/ 11 w 20"/>
                  <a:gd name="T3" fmla="*/ 13 h 14"/>
                  <a:gd name="T4" fmla="*/ 0 w 20"/>
                  <a:gd name="T5" fmla="*/ 9 h 14"/>
                  <a:gd name="T6" fmla="*/ 9 w 20"/>
                  <a:gd name="T7" fmla="*/ 1 h 14"/>
                  <a:gd name="T8" fmla="*/ 20 w 20"/>
                  <a:gd name="T9" fmla="*/ 5 h 14"/>
                </a:gdLst>
                <a:ahLst/>
                <a:cxnLst>
                  <a:cxn ang="0">
                    <a:pos x="T0" y="T1"/>
                  </a:cxn>
                  <a:cxn ang="0">
                    <a:pos x="T2" y="T3"/>
                  </a:cxn>
                  <a:cxn ang="0">
                    <a:pos x="T4" y="T5"/>
                  </a:cxn>
                  <a:cxn ang="0">
                    <a:pos x="T6" y="T7"/>
                  </a:cxn>
                  <a:cxn ang="0">
                    <a:pos x="T8" y="T9"/>
                  </a:cxn>
                </a:cxnLst>
                <a:rect l="0" t="0" r="r" b="b"/>
                <a:pathLst>
                  <a:path w="20" h="14">
                    <a:moveTo>
                      <a:pt x="20" y="5"/>
                    </a:moveTo>
                    <a:cubicBezTo>
                      <a:pt x="20" y="8"/>
                      <a:pt x="16" y="11"/>
                      <a:pt x="11" y="13"/>
                    </a:cubicBezTo>
                    <a:cubicBezTo>
                      <a:pt x="6" y="14"/>
                      <a:pt x="1" y="12"/>
                      <a:pt x="0" y="9"/>
                    </a:cubicBezTo>
                    <a:cubicBezTo>
                      <a:pt x="0" y="6"/>
                      <a:pt x="3" y="2"/>
                      <a:pt x="9" y="1"/>
                    </a:cubicBezTo>
                    <a:cubicBezTo>
                      <a:pt x="14" y="0"/>
                      <a:pt x="19" y="2"/>
                      <a:pt x="20" y="5"/>
                    </a:cubicBezTo>
                    <a:close/>
                  </a:path>
                </a:pathLst>
              </a:custGeom>
              <a:solidFill>
                <a:srgbClr val="E8D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Oval 233"/>
              <p:cNvSpPr>
                <a:spLocks noChangeArrowheads="1"/>
              </p:cNvSpPr>
              <p:nvPr/>
            </p:nvSpPr>
            <p:spPr bwMode="auto">
              <a:xfrm>
                <a:off x="1146176" y="1108076"/>
                <a:ext cx="120650" cy="120650"/>
              </a:xfrm>
              <a:prstGeom prst="ellipse">
                <a:avLst/>
              </a:pr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234"/>
              <p:cNvSpPr>
                <a:spLocks/>
              </p:cNvSpPr>
              <p:nvPr/>
            </p:nvSpPr>
            <p:spPr bwMode="auto">
              <a:xfrm>
                <a:off x="1169988" y="1114426"/>
                <a:ext cx="49213" cy="33338"/>
              </a:xfrm>
              <a:custGeom>
                <a:avLst/>
                <a:gdLst>
                  <a:gd name="T0" fmla="*/ 20 w 21"/>
                  <a:gd name="T1" fmla="*/ 5 h 14"/>
                  <a:gd name="T2" fmla="*/ 12 w 21"/>
                  <a:gd name="T3" fmla="*/ 13 h 14"/>
                  <a:gd name="T4" fmla="*/ 1 w 21"/>
                  <a:gd name="T5" fmla="*/ 9 h 14"/>
                  <a:gd name="T6" fmla="*/ 10 w 21"/>
                  <a:gd name="T7" fmla="*/ 1 h 14"/>
                  <a:gd name="T8" fmla="*/ 20 w 21"/>
                  <a:gd name="T9" fmla="*/ 5 h 14"/>
                </a:gdLst>
                <a:ahLst/>
                <a:cxnLst>
                  <a:cxn ang="0">
                    <a:pos x="T0" y="T1"/>
                  </a:cxn>
                  <a:cxn ang="0">
                    <a:pos x="T2" y="T3"/>
                  </a:cxn>
                  <a:cxn ang="0">
                    <a:pos x="T4" y="T5"/>
                  </a:cxn>
                  <a:cxn ang="0">
                    <a:pos x="T6" y="T7"/>
                  </a:cxn>
                  <a:cxn ang="0">
                    <a:pos x="T8" y="T9"/>
                  </a:cxn>
                </a:cxnLst>
                <a:rect l="0" t="0" r="r" b="b"/>
                <a:pathLst>
                  <a:path w="21" h="14">
                    <a:moveTo>
                      <a:pt x="20" y="5"/>
                    </a:moveTo>
                    <a:cubicBezTo>
                      <a:pt x="21" y="8"/>
                      <a:pt x="17" y="11"/>
                      <a:pt x="12" y="13"/>
                    </a:cubicBezTo>
                    <a:cubicBezTo>
                      <a:pt x="6" y="14"/>
                      <a:pt x="2" y="12"/>
                      <a:pt x="1" y="9"/>
                    </a:cubicBezTo>
                    <a:cubicBezTo>
                      <a:pt x="0" y="6"/>
                      <a:pt x="4" y="2"/>
                      <a:pt x="10" y="1"/>
                    </a:cubicBezTo>
                    <a:cubicBezTo>
                      <a:pt x="15" y="0"/>
                      <a:pt x="20" y="2"/>
                      <a:pt x="20" y="5"/>
                    </a:cubicBezTo>
                    <a:close/>
                  </a:path>
                </a:pathLst>
              </a:custGeom>
              <a:solidFill>
                <a:srgbClr val="E8D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235"/>
              <p:cNvSpPr>
                <a:spLocks/>
              </p:cNvSpPr>
              <p:nvPr/>
            </p:nvSpPr>
            <p:spPr bwMode="auto">
              <a:xfrm>
                <a:off x="676276" y="1022351"/>
                <a:ext cx="158750" cy="69850"/>
              </a:xfrm>
              <a:custGeom>
                <a:avLst/>
                <a:gdLst>
                  <a:gd name="T0" fmla="*/ 61 w 69"/>
                  <a:gd name="T1" fmla="*/ 29 h 30"/>
                  <a:gd name="T2" fmla="*/ 6 w 69"/>
                  <a:gd name="T3" fmla="*/ 22 h 30"/>
                  <a:gd name="T4" fmla="*/ 0 w 69"/>
                  <a:gd name="T5" fmla="*/ 13 h 30"/>
                  <a:gd name="T6" fmla="*/ 1 w 69"/>
                  <a:gd name="T7" fmla="*/ 8 h 30"/>
                  <a:gd name="T8" fmla="*/ 9 w 69"/>
                  <a:gd name="T9" fmla="*/ 1 h 30"/>
                  <a:gd name="T10" fmla="*/ 63 w 69"/>
                  <a:gd name="T11" fmla="*/ 8 h 30"/>
                  <a:gd name="T12" fmla="*/ 69 w 69"/>
                  <a:gd name="T13" fmla="*/ 17 h 30"/>
                  <a:gd name="T14" fmla="*/ 68 w 69"/>
                  <a:gd name="T15" fmla="*/ 22 h 30"/>
                  <a:gd name="T16" fmla="*/ 61 w 69"/>
                  <a:gd name="T1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30">
                    <a:moveTo>
                      <a:pt x="61" y="29"/>
                    </a:moveTo>
                    <a:cubicBezTo>
                      <a:pt x="6" y="22"/>
                      <a:pt x="6" y="22"/>
                      <a:pt x="6" y="22"/>
                    </a:cubicBezTo>
                    <a:cubicBezTo>
                      <a:pt x="2" y="22"/>
                      <a:pt x="0" y="18"/>
                      <a:pt x="0" y="13"/>
                    </a:cubicBezTo>
                    <a:cubicBezTo>
                      <a:pt x="1" y="8"/>
                      <a:pt x="1" y="8"/>
                      <a:pt x="1" y="8"/>
                    </a:cubicBezTo>
                    <a:cubicBezTo>
                      <a:pt x="2" y="4"/>
                      <a:pt x="5" y="0"/>
                      <a:pt x="9" y="1"/>
                    </a:cubicBezTo>
                    <a:cubicBezTo>
                      <a:pt x="63" y="8"/>
                      <a:pt x="63" y="8"/>
                      <a:pt x="63" y="8"/>
                    </a:cubicBezTo>
                    <a:cubicBezTo>
                      <a:pt x="67" y="9"/>
                      <a:pt x="69" y="13"/>
                      <a:pt x="69" y="17"/>
                    </a:cubicBezTo>
                    <a:cubicBezTo>
                      <a:pt x="68" y="22"/>
                      <a:pt x="68" y="22"/>
                      <a:pt x="68" y="22"/>
                    </a:cubicBezTo>
                    <a:cubicBezTo>
                      <a:pt x="68" y="27"/>
                      <a:pt x="64" y="30"/>
                      <a:pt x="61" y="29"/>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236"/>
              <p:cNvSpPr>
                <a:spLocks/>
              </p:cNvSpPr>
              <p:nvPr/>
            </p:nvSpPr>
            <p:spPr bwMode="auto">
              <a:xfrm>
                <a:off x="1130301" y="1022351"/>
                <a:ext cx="161925" cy="69850"/>
              </a:xfrm>
              <a:custGeom>
                <a:avLst/>
                <a:gdLst>
                  <a:gd name="T0" fmla="*/ 9 w 70"/>
                  <a:gd name="T1" fmla="*/ 30 h 30"/>
                  <a:gd name="T2" fmla="*/ 64 w 70"/>
                  <a:gd name="T3" fmla="*/ 22 h 30"/>
                  <a:gd name="T4" fmla="*/ 69 w 70"/>
                  <a:gd name="T5" fmla="*/ 13 h 30"/>
                  <a:gd name="T6" fmla="*/ 68 w 70"/>
                  <a:gd name="T7" fmla="*/ 8 h 30"/>
                  <a:gd name="T8" fmla="*/ 61 w 70"/>
                  <a:gd name="T9" fmla="*/ 0 h 30"/>
                  <a:gd name="T10" fmla="*/ 6 w 70"/>
                  <a:gd name="T11" fmla="*/ 9 h 30"/>
                  <a:gd name="T12" fmla="*/ 1 w 70"/>
                  <a:gd name="T13" fmla="*/ 18 h 30"/>
                  <a:gd name="T14" fmla="*/ 2 w 70"/>
                  <a:gd name="T15" fmla="*/ 23 h 30"/>
                  <a:gd name="T16" fmla="*/ 9 w 70"/>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30">
                    <a:moveTo>
                      <a:pt x="9" y="30"/>
                    </a:moveTo>
                    <a:cubicBezTo>
                      <a:pt x="64" y="22"/>
                      <a:pt x="64" y="22"/>
                      <a:pt x="64" y="22"/>
                    </a:cubicBezTo>
                    <a:cubicBezTo>
                      <a:pt x="67" y="21"/>
                      <a:pt x="70" y="17"/>
                      <a:pt x="69" y="13"/>
                    </a:cubicBezTo>
                    <a:cubicBezTo>
                      <a:pt x="68" y="8"/>
                      <a:pt x="68" y="8"/>
                      <a:pt x="68" y="8"/>
                    </a:cubicBezTo>
                    <a:cubicBezTo>
                      <a:pt x="68" y="3"/>
                      <a:pt x="64" y="0"/>
                      <a:pt x="61" y="0"/>
                    </a:cubicBezTo>
                    <a:cubicBezTo>
                      <a:pt x="6" y="9"/>
                      <a:pt x="6" y="9"/>
                      <a:pt x="6" y="9"/>
                    </a:cubicBezTo>
                    <a:cubicBezTo>
                      <a:pt x="2" y="9"/>
                      <a:pt x="0" y="13"/>
                      <a:pt x="1" y="18"/>
                    </a:cubicBezTo>
                    <a:cubicBezTo>
                      <a:pt x="2" y="23"/>
                      <a:pt x="2" y="23"/>
                      <a:pt x="2" y="23"/>
                    </a:cubicBezTo>
                    <a:cubicBezTo>
                      <a:pt x="2" y="27"/>
                      <a:pt x="6" y="30"/>
                      <a:pt x="9" y="30"/>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237"/>
              <p:cNvSpPr>
                <a:spLocks/>
              </p:cNvSpPr>
              <p:nvPr/>
            </p:nvSpPr>
            <p:spPr bwMode="auto">
              <a:xfrm>
                <a:off x="858838" y="1300163"/>
                <a:ext cx="220663" cy="42863"/>
              </a:xfrm>
              <a:custGeom>
                <a:avLst/>
                <a:gdLst>
                  <a:gd name="T0" fmla="*/ 0 w 96"/>
                  <a:gd name="T1" fmla="*/ 5 h 19"/>
                  <a:gd name="T2" fmla="*/ 47 w 96"/>
                  <a:gd name="T3" fmla="*/ 18 h 19"/>
                  <a:gd name="T4" fmla="*/ 96 w 96"/>
                  <a:gd name="T5" fmla="*/ 0 h 19"/>
                  <a:gd name="T6" fmla="*/ 23 w 96"/>
                  <a:gd name="T7" fmla="*/ 12 h 19"/>
                  <a:gd name="T8" fmla="*/ 0 w 96"/>
                  <a:gd name="T9" fmla="*/ 5 h 19"/>
                </a:gdLst>
                <a:ahLst/>
                <a:cxnLst>
                  <a:cxn ang="0">
                    <a:pos x="T0" y="T1"/>
                  </a:cxn>
                  <a:cxn ang="0">
                    <a:pos x="T2" y="T3"/>
                  </a:cxn>
                  <a:cxn ang="0">
                    <a:pos x="T4" y="T5"/>
                  </a:cxn>
                  <a:cxn ang="0">
                    <a:pos x="T6" y="T7"/>
                  </a:cxn>
                  <a:cxn ang="0">
                    <a:pos x="T8" y="T9"/>
                  </a:cxn>
                </a:cxnLst>
                <a:rect l="0" t="0" r="r" b="b"/>
                <a:pathLst>
                  <a:path w="96" h="19">
                    <a:moveTo>
                      <a:pt x="0" y="5"/>
                    </a:moveTo>
                    <a:cubicBezTo>
                      <a:pt x="0" y="5"/>
                      <a:pt x="16" y="19"/>
                      <a:pt x="47" y="18"/>
                    </a:cubicBezTo>
                    <a:cubicBezTo>
                      <a:pt x="78" y="17"/>
                      <a:pt x="86" y="17"/>
                      <a:pt x="96" y="0"/>
                    </a:cubicBezTo>
                    <a:cubicBezTo>
                      <a:pt x="96" y="0"/>
                      <a:pt x="81" y="19"/>
                      <a:pt x="23" y="12"/>
                    </a:cubicBezTo>
                    <a:cubicBezTo>
                      <a:pt x="15" y="11"/>
                      <a:pt x="7" y="8"/>
                      <a:pt x="0" y="5"/>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238"/>
              <p:cNvSpPr>
                <a:spLocks/>
              </p:cNvSpPr>
              <p:nvPr/>
            </p:nvSpPr>
            <p:spPr bwMode="auto">
              <a:xfrm>
                <a:off x="823913" y="1411288"/>
                <a:ext cx="355600" cy="57150"/>
              </a:xfrm>
              <a:custGeom>
                <a:avLst/>
                <a:gdLst>
                  <a:gd name="T0" fmla="*/ 42 w 154"/>
                  <a:gd name="T1" fmla="*/ 25 h 25"/>
                  <a:gd name="T2" fmla="*/ 2 w 154"/>
                  <a:gd name="T3" fmla="*/ 19 h 25"/>
                  <a:gd name="T4" fmla="*/ 1 w 154"/>
                  <a:gd name="T5" fmla="*/ 16 h 25"/>
                  <a:gd name="T6" fmla="*/ 4 w 154"/>
                  <a:gd name="T7" fmla="*/ 16 h 25"/>
                  <a:gd name="T8" fmla="*/ 75 w 154"/>
                  <a:gd name="T9" fmla="*/ 19 h 25"/>
                  <a:gd name="T10" fmla="*/ 150 w 154"/>
                  <a:gd name="T11" fmla="*/ 1 h 25"/>
                  <a:gd name="T12" fmla="*/ 153 w 154"/>
                  <a:gd name="T13" fmla="*/ 0 h 25"/>
                  <a:gd name="T14" fmla="*/ 154 w 154"/>
                  <a:gd name="T15" fmla="*/ 3 h 25"/>
                  <a:gd name="T16" fmla="*/ 76 w 154"/>
                  <a:gd name="T17" fmla="*/ 23 h 25"/>
                  <a:gd name="T18" fmla="*/ 42 w 154"/>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5">
                    <a:moveTo>
                      <a:pt x="42" y="25"/>
                    </a:moveTo>
                    <a:cubicBezTo>
                      <a:pt x="13" y="25"/>
                      <a:pt x="2" y="20"/>
                      <a:pt x="2" y="19"/>
                    </a:cubicBezTo>
                    <a:cubicBezTo>
                      <a:pt x="1" y="19"/>
                      <a:pt x="0" y="17"/>
                      <a:pt x="1" y="16"/>
                    </a:cubicBezTo>
                    <a:cubicBezTo>
                      <a:pt x="1" y="15"/>
                      <a:pt x="3" y="15"/>
                      <a:pt x="4" y="16"/>
                    </a:cubicBezTo>
                    <a:cubicBezTo>
                      <a:pt x="4" y="16"/>
                      <a:pt x="23" y="25"/>
                      <a:pt x="75" y="19"/>
                    </a:cubicBezTo>
                    <a:cubicBezTo>
                      <a:pt x="127" y="13"/>
                      <a:pt x="146" y="9"/>
                      <a:pt x="150" y="1"/>
                    </a:cubicBezTo>
                    <a:cubicBezTo>
                      <a:pt x="150" y="0"/>
                      <a:pt x="152" y="0"/>
                      <a:pt x="153" y="0"/>
                    </a:cubicBezTo>
                    <a:cubicBezTo>
                      <a:pt x="154" y="1"/>
                      <a:pt x="154" y="2"/>
                      <a:pt x="154" y="3"/>
                    </a:cubicBezTo>
                    <a:cubicBezTo>
                      <a:pt x="149" y="13"/>
                      <a:pt x="131" y="17"/>
                      <a:pt x="76" y="23"/>
                    </a:cubicBezTo>
                    <a:cubicBezTo>
                      <a:pt x="63" y="24"/>
                      <a:pt x="51" y="25"/>
                      <a:pt x="42" y="25"/>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239"/>
              <p:cNvSpPr>
                <a:spLocks/>
              </p:cNvSpPr>
              <p:nvPr/>
            </p:nvSpPr>
            <p:spPr bwMode="auto">
              <a:xfrm>
                <a:off x="1158876" y="1377951"/>
                <a:ext cx="47625" cy="30163"/>
              </a:xfrm>
              <a:custGeom>
                <a:avLst/>
                <a:gdLst>
                  <a:gd name="T0" fmla="*/ 19 w 21"/>
                  <a:gd name="T1" fmla="*/ 13 h 13"/>
                  <a:gd name="T2" fmla="*/ 17 w 21"/>
                  <a:gd name="T3" fmla="*/ 11 h 13"/>
                  <a:gd name="T4" fmla="*/ 11 w 21"/>
                  <a:gd name="T5" fmla="*/ 6 h 13"/>
                  <a:gd name="T6" fmla="*/ 4 w 21"/>
                  <a:gd name="T7" fmla="*/ 8 h 13"/>
                  <a:gd name="T8" fmla="*/ 2 w 21"/>
                  <a:gd name="T9" fmla="*/ 9 h 13"/>
                  <a:gd name="T10" fmla="*/ 1 w 21"/>
                  <a:gd name="T11" fmla="*/ 6 h 13"/>
                  <a:gd name="T12" fmla="*/ 12 w 21"/>
                  <a:gd name="T13" fmla="*/ 2 h 13"/>
                  <a:gd name="T14" fmla="*/ 21 w 21"/>
                  <a:gd name="T15" fmla="*/ 11 h 13"/>
                  <a:gd name="T16" fmla="*/ 19 w 21"/>
                  <a:gd name="T17" fmla="*/ 13 h 13"/>
                  <a:gd name="T18" fmla="*/ 19 w 21"/>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3">
                    <a:moveTo>
                      <a:pt x="19" y="13"/>
                    </a:moveTo>
                    <a:cubicBezTo>
                      <a:pt x="18" y="13"/>
                      <a:pt x="17" y="12"/>
                      <a:pt x="17" y="11"/>
                    </a:cubicBezTo>
                    <a:cubicBezTo>
                      <a:pt x="17" y="11"/>
                      <a:pt x="16" y="7"/>
                      <a:pt x="11" y="6"/>
                    </a:cubicBezTo>
                    <a:cubicBezTo>
                      <a:pt x="6" y="5"/>
                      <a:pt x="5" y="8"/>
                      <a:pt x="4" y="8"/>
                    </a:cubicBezTo>
                    <a:cubicBezTo>
                      <a:pt x="4" y="9"/>
                      <a:pt x="3" y="9"/>
                      <a:pt x="2" y="9"/>
                    </a:cubicBezTo>
                    <a:cubicBezTo>
                      <a:pt x="1" y="9"/>
                      <a:pt x="0" y="7"/>
                      <a:pt x="1" y="6"/>
                    </a:cubicBezTo>
                    <a:cubicBezTo>
                      <a:pt x="2" y="4"/>
                      <a:pt x="5" y="0"/>
                      <a:pt x="12" y="2"/>
                    </a:cubicBezTo>
                    <a:cubicBezTo>
                      <a:pt x="20" y="4"/>
                      <a:pt x="21" y="11"/>
                      <a:pt x="21" y="11"/>
                    </a:cubicBezTo>
                    <a:cubicBezTo>
                      <a:pt x="21" y="12"/>
                      <a:pt x="20" y="13"/>
                      <a:pt x="19" y="13"/>
                    </a:cubicBezTo>
                    <a:cubicBezTo>
                      <a:pt x="19" y="13"/>
                      <a:pt x="19" y="13"/>
                      <a:pt x="19" y="13"/>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240"/>
              <p:cNvSpPr>
                <a:spLocks/>
              </p:cNvSpPr>
              <p:nvPr/>
            </p:nvSpPr>
            <p:spPr bwMode="auto">
              <a:xfrm>
                <a:off x="568326" y="612776"/>
                <a:ext cx="844550" cy="339725"/>
              </a:xfrm>
              <a:custGeom>
                <a:avLst/>
                <a:gdLst>
                  <a:gd name="T0" fmla="*/ 0 w 366"/>
                  <a:gd name="T1" fmla="*/ 143 h 147"/>
                  <a:gd name="T2" fmla="*/ 178 w 366"/>
                  <a:gd name="T3" fmla="*/ 139 h 147"/>
                  <a:gd name="T4" fmla="*/ 353 w 366"/>
                  <a:gd name="T5" fmla="*/ 147 h 147"/>
                  <a:gd name="T6" fmla="*/ 366 w 366"/>
                  <a:gd name="T7" fmla="*/ 99 h 147"/>
                  <a:gd name="T8" fmla="*/ 327 w 366"/>
                  <a:gd name="T9" fmla="*/ 100 h 147"/>
                  <a:gd name="T10" fmla="*/ 357 w 366"/>
                  <a:gd name="T11" fmla="*/ 52 h 147"/>
                  <a:gd name="T12" fmla="*/ 290 w 366"/>
                  <a:gd name="T13" fmla="*/ 48 h 147"/>
                  <a:gd name="T14" fmla="*/ 302 w 366"/>
                  <a:gd name="T15" fmla="*/ 7 h 147"/>
                  <a:gd name="T16" fmla="*/ 201 w 366"/>
                  <a:gd name="T17" fmla="*/ 35 h 147"/>
                  <a:gd name="T18" fmla="*/ 213 w 366"/>
                  <a:gd name="T19" fmla="*/ 7 h 147"/>
                  <a:gd name="T20" fmla="*/ 72 w 366"/>
                  <a:gd name="T21" fmla="*/ 76 h 147"/>
                  <a:gd name="T22" fmla="*/ 81 w 366"/>
                  <a:gd name="T23" fmla="*/ 39 h 147"/>
                  <a:gd name="T24" fmla="*/ 0 w 366"/>
                  <a:gd name="T25" fmla="*/ 14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6" h="147">
                    <a:moveTo>
                      <a:pt x="0" y="143"/>
                    </a:moveTo>
                    <a:cubicBezTo>
                      <a:pt x="119" y="87"/>
                      <a:pt x="178" y="139"/>
                      <a:pt x="178" y="139"/>
                    </a:cubicBezTo>
                    <a:cubicBezTo>
                      <a:pt x="248" y="99"/>
                      <a:pt x="353" y="147"/>
                      <a:pt x="353" y="147"/>
                    </a:cubicBezTo>
                    <a:cubicBezTo>
                      <a:pt x="343" y="129"/>
                      <a:pt x="366" y="99"/>
                      <a:pt x="366" y="99"/>
                    </a:cubicBezTo>
                    <a:cubicBezTo>
                      <a:pt x="351" y="93"/>
                      <a:pt x="327" y="100"/>
                      <a:pt x="327" y="100"/>
                    </a:cubicBezTo>
                    <a:cubicBezTo>
                      <a:pt x="320" y="81"/>
                      <a:pt x="357" y="52"/>
                      <a:pt x="357" y="52"/>
                    </a:cubicBezTo>
                    <a:cubicBezTo>
                      <a:pt x="308" y="41"/>
                      <a:pt x="290" y="48"/>
                      <a:pt x="290" y="48"/>
                    </a:cubicBezTo>
                    <a:cubicBezTo>
                      <a:pt x="287" y="35"/>
                      <a:pt x="302" y="7"/>
                      <a:pt x="302" y="7"/>
                    </a:cubicBezTo>
                    <a:cubicBezTo>
                      <a:pt x="258" y="0"/>
                      <a:pt x="201" y="35"/>
                      <a:pt x="201" y="35"/>
                    </a:cubicBezTo>
                    <a:cubicBezTo>
                      <a:pt x="201" y="23"/>
                      <a:pt x="213" y="7"/>
                      <a:pt x="213" y="7"/>
                    </a:cubicBezTo>
                    <a:cubicBezTo>
                      <a:pt x="134" y="15"/>
                      <a:pt x="72" y="76"/>
                      <a:pt x="72" y="76"/>
                    </a:cubicBezTo>
                    <a:cubicBezTo>
                      <a:pt x="70" y="64"/>
                      <a:pt x="81" y="39"/>
                      <a:pt x="81" y="39"/>
                    </a:cubicBezTo>
                    <a:cubicBezTo>
                      <a:pt x="6" y="68"/>
                      <a:pt x="0" y="143"/>
                      <a:pt x="0" y="143"/>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59" name="圆角矩形标注 358"/>
            <p:cNvSpPr/>
            <p:nvPr/>
          </p:nvSpPr>
          <p:spPr>
            <a:xfrm>
              <a:off x="7129379" y="2691490"/>
              <a:ext cx="1509556" cy="1026931"/>
            </a:xfrm>
            <a:prstGeom prst="wedgeRoundRectCallout">
              <a:avLst>
                <a:gd name="adj1" fmla="val -56663"/>
                <a:gd name="adj2" fmla="val 9050"/>
                <a:gd name="adj3" fmla="val 16667"/>
              </a:avLst>
            </a:prstGeom>
            <a:solidFill>
              <a:schemeClr val="bg1"/>
            </a:solidFill>
            <a:ln w="19050">
              <a:solidFill>
                <a:srgbClr val="2D3A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buClr>
                  <a:srgbClr val="ED7D31"/>
                </a:buClr>
              </a:pPr>
              <a:r>
                <a:rPr lang="zh-CN" altLang="en-US" sz="1600" dirty="0">
                  <a:solidFill>
                    <a:srgbClr val="2D3A4B"/>
                  </a:solidFill>
                  <a:latin typeface="微软雅黑" panose="020B0503020204020204" pitchFamily="34" charset="-122"/>
                  <a:ea typeface="微软雅黑" panose="020B0503020204020204" pitchFamily="34" charset="-122"/>
                </a:rPr>
                <a:t>香港</a:t>
              </a:r>
              <a:r>
                <a:rPr lang="zh-CN" altLang="en-US" sz="1600" dirty="0">
                  <a:solidFill>
                    <a:srgbClr val="ED7D31"/>
                  </a:solidFill>
                  <a:latin typeface="微软雅黑" panose="020B0503020204020204" pitchFamily="34" charset="-122"/>
                  <a:ea typeface="微软雅黑" panose="020B0503020204020204" pitchFamily="34" charset="-122"/>
                </a:rPr>
                <a:t>无权</a:t>
              </a:r>
              <a:r>
                <a:rPr lang="zh-CN" altLang="en-US" sz="1600" dirty="0">
                  <a:solidFill>
                    <a:srgbClr val="2D3A4B"/>
                  </a:solidFill>
                  <a:latin typeface="微软雅黑" panose="020B0503020204020204" pitchFamily="34" charset="-122"/>
                  <a:ea typeface="微软雅黑" panose="020B0503020204020204" pitchFamily="34" charset="-122"/>
                </a:rPr>
                <a:t>自行决定或改变其政治体制</a:t>
              </a:r>
            </a:p>
          </p:txBody>
        </p:sp>
      </p:grpSp>
      <p:grpSp>
        <p:nvGrpSpPr>
          <p:cNvPr id="28" name="组合 27"/>
          <p:cNvGrpSpPr/>
          <p:nvPr/>
        </p:nvGrpSpPr>
        <p:grpSpPr>
          <a:xfrm>
            <a:off x="992993" y="3961792"/>
            <a:ext cx="5116350" cy="1600757"/>
            <a:chOff x="992993" y="3961792"/>
            <a:chExt cx="5116350" cy="1600757"/>
          </a:xfrm>
        </p:grpSpPr>
        <p:sp>
          <p:nvSpPr>
            <p:cNvPr id="325" name="右箭头 324"/>
            <p:cNvSpPr/>
            <p:nvPr/>
          </p:nvSpPr>
          <p:spPr>
            <a:xfrm rot="5400000">
              <a:off x="2545953" y="3957117"/>
              <a:ext cx="350689" cy="360040"/>
            </a:xfrm>
            <a:prstGeom prst="rightArrow">
              <a:avLst/>
            </a:prstGeom>
            <a:solidFill>
              <a:srgbClr val="2D3A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0" name="组合 359"/>
            <p:cNvGrpSpPr/>
            <p:nvPr/>
          </p:nvGrpSpPr>
          <p:grpSpPr>
            <a:xfrm>
              <a:off x="992993" y="4299495"/>
              <a:ext cx="766432" cy="1263054"/>
              <a:chOff x="411163" y="515938"/>
              <a:chExt cx="1131888" cy="1865313"/>
            </a:xfrm>
          </p:grpSpPr>
          <p:sp>
            <p:nvSpPr>
              <p:cNvPr id="361" name="Freeform 209"/>
              <p:cNvSpPr>
                <a:spLocks/>
              </p:cNvSpPr>
              <p:nvPr/>
            </p:nvSpPr>
            <p:spPr bwMode="auto">
              <a:xfrm>
                <a:off x="1214438" y="2092326"/>
                <a:ext cx="152400" cy="288925"/>
              </a:xfrm>
              <a:custGeom>
                <a:avLst/>
                <a:gdLst>
                  <a:gd name="T0" fmla="*/ 48 w 66"/>
                  <a:gd name="T1" fmla="*/ 0 h 125"/>
                  <a:gd name="T2" fmla="*/ 40 w 66"/>
                  <a:gd name="T3" fmla="*/ 100 h 125"/>
                  <a:gd name="T4" fmla="*/ 5 w 66"/>
                  <a:gd name="T5" fmla="*/ 121 h 125"/>
                  <a:gd name="T6" fmla="*/ 13 w 66"/>
                  <a:gd name="T7" fmla="*/ 90 h 125"/>
                  <a:gd name="T8" fmla="*/ 13 w 66"/>
                  <a:gd name="T9" fmla="*/ 26 h 125"/>
                  <a:gd name="T10" fmla="*/ 48 w 66"/>
                  <a:gd name="T11" fmla="*/ 0 h 125"/>
                </a:gdLst>
                <a:ahLst/>
                <a:cxnLst>
                  <a:cxn ang="0">
                    <a:pos x="T0" y="T1"/>
                  </a:cxn>
                  <a:cxn ang="0">
                    <a:pos x="T2" y="T3"/>
                  </a:cxn>
                  <a:cxn ang="0">
                    <a:pos x="T4" y="T5"/>
                  </a:cxn>
                  <a:cxn ang="0">
                    <a:pos x="T6" y="T7"/>
                  </a:cxn>
                  <a:cxn ang="0">
                    <a:pos x="T8" y="T9"/>
                  </a:cxn>
                  <a:cxn ang="0">
                    <a:pos x="T10" y="T11"/>
                  </a:cxn>
                </a:cxnLst>
                <a:rect l="0" t="0" r="r" b="b"/>
                <a:pathLst>
                  <a:path w="66" h="125">
                    <a:moveTo>
                      <a:pt x="48" y="0"/>
                    </a:moveTo>
                    <a:cubicBezTo>
                      <a:pt x="48" y="0"/>
                      <a:pt x="66" y="69"/>
                      <a:pt x="40" y="100"/>
                    </a:cubicBezTo>
                    <a:cubicBezTo>
                      <a:pt x="19" y="125"/>
                      <a:pt x="11" y="124"/>
                      <a:pt x="5" y="121"/>
                    </a:cubicBezTo>
                    <a:cubicBezTo>
                      <a:pt x="0" y="117"/>
                      <a:pt x="10" y="98"/>
                      <a:pt x="13" y="90"/>
                    </a:cubicBezTo>
                    <a:cubicBezTo>
                      <a:pt x="17" y="81"/>
                      <a:pt x="17" y="42"/>
                      <a:pt x="13" y="26"/>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210"/>
              <p:cNvSpPr>
                <a:spLocks/>
              </p:cNvSpPr>
              <p:nvPr/>
            </p:nvSpPr>
            <p:spPr bwMode="auto">
              <a:xfrm>
                <a:off x="1220788" y="2138363"/>
                <a:ext cx="76200" cy="155575"/>
              </a:xfrm>
              <a:custGeom>
                <a:avLst/>
                <a:gdLst>
                  <a:gd name="T0" fmla="*/ 24 w 33"/>
                  <a:gd name="T1" fmla="*/ 0 h 67"/>
                  <a:gd name="T2" fmla="*/ 24 w 33"/>
                  <a:gd name="T3" fmla="*/ 62 h 67"/>
                  <a:gd name="T4" fmla="*/ 5 w 33"/>
                  <a:gd name="T5" fmla="*/ 4 h 67"/>
                  <a:gd name="T6" fmla="*/ 24 w 33"/>
                  <a:gd name="T7" fmla="*/ 0 h 67"/>
                </a:gdLst>
                <a:ahLst/>
                <a:cxnLst>
                  <a:cxn ang="0">
                    <a:pos x="T0" y="T1"/>
                  </a:cxn>
                  <a:cxn ang="0">
                    <a:pos x="T2" y="T3"/>
                  </a:cxn>
                  <a:cxn ang="0">
                    <a:pos x="T4" y="T5"/>
                  </a:cxn>
                  <a:cxn ang="0">
                    <a:pos x="T6" y="T7"/>
                  </a:cxn>
                </a:cxnLst>
                <a:rect l="0" t="0" r="r" b="b"/>
                <a:pathLst>
                  <a:path w="33" h="67">
                    <a:moveTo>
                      <a:pt x="24" y="0"/>
                    </a:moveTo>
                    <a:cubicBezTo>
                      <a:pt x="24" y="0"/>
                      <a:pt x="33" y="57"/>
                      <a:pt x="24" y="62"/>
                    </a:cubicBezTo>
                    <a:cubicBezTo>
                      <a:pt x="14" y="67"/>
                      <a:pt x="0" y="43"/>
                      <a:pt x="5" y="4"/>
                    </a:cubicBezTo>
                    <a:lnTo>
                      <a:pt x="24" y="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Rectangle 211"/>
              <p:cNvSpPr>
                <a:spLocks noChangeArrowheads="1"/>
              </p:cNvSpPr>
              <p:nvPr/>
            </p:nvSpPr>
            <p:spPr bwMode="auto">
              <a:xfrm>
                <a:off x="825501" y="1547813"/>
                <a:ext cx="323850" cy="63023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215"/>
              <p:cNvSpPr>
                <a:spLocks/>
              </p:cNvSpPr>
              <p:nvPr/>
            </p:nvSpPr>
            <p:spPr bwMode="auto">
              <a:xfrm>
                <a:off x="874713" y="1619251"/>
                <a:ext cx="219075" cy="511175"/>
              </a:xfrm>
              <a:custGeom>
                <a:avLst/>
                <a:gdLst>
                  <a:gd name="T0" fmla="*/ 55 w 138"/>
                  <a:gd name="T1" fmla="*/ 0 h 322"/>
                  <a:gd name="T2" fmla="*/ 0 w 138"/>
                  <a:gd name="T3" fmla="*/ 230 h 322"/>
                  <a:gd name="T4" fmla="*/ 64 w 138"/>
                  <a:gd name="T5" fmla="*/ 322 h 322"/>
                  <a:gd name="T6" fmla="*/ 138 w 138"/>
                  <a:gd name="T7" fmla="*/ 237 h 322"/>
                  <a:gd name="T8" fmla="*/ 81 w 138"/>
                  <a:gd name="T9" fmla="*/ 0 h 322"/>
                  <a:gd name="T10" fmla="*/ 55 w 138"/>
                  <a:gd name="T11" fmla="*/ 0 h 322"/>
                </a:gdLst>
                <a:ahLst/>
                <a:cxnLst>
                  <a:cxn ang="0">
                    <a:pos x="T0" y="T1"/>
                  </a:cxn>
                  <a:cxn ang="0">
                    <a:pos x="T2" y="T3"/>
                  </a:cxn>
                  <a:cxn ang="0">
                    <a:pos x="T4" y="T5"/>
                  </a:cxn>
                  <a:cxn ang="0">
                    <a:pos x="T6" y="T7"/>
                  </a:cxn>
                  <a:cxn ang="0">
                    <a:pos x="T8" y="T9"/>
                  </a:cxn>
                  <a:cxn ang="0">
                    <a:pos x="T10" y="T11"/>
                  </a:cxn>
                </a:cxnLst>
                <a:rect l="0" t="0" r="r" b="b"/>
                <a:pathLst>
                  <a:path w="138" h="322">
                    <a:moveTo>
                      <a:pt x="55" y="0"/>
                    </a:moveTo>
                    <a:lnTo>
                      <a:pt x="0" y="230"/>
                    </a:lnTo>
                    <a:lnTo>
                      <a:pt x="64" y="322"/>
                    </a:lnTo>
                    <a:lnTo>
                      <a:pt x="138" y="237"/>
                    </a:lnTo>
                    <a:lnTo>
                      <a:pt x="81" y="0"/>
                    </a:lnTo>
                    <a:lnTo>
                      <a:pt x="55" y="0"/>
                    </a:lnTo>
                    <a:close/>
                  </a:path>
                </a:pathLst>
              </a:custGeom>
              <a:solidFill>
                <a:srgbClr val="423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216"/>
              <p:cNvSpPr>
                <a:spLocks/>
              </p:cNvSpPr>
              <p:nvPr/>
            </p:nvSpPr>
            <p:spPr bwMode="auto">
              <a:xfrm>
                <a:off x="941388" y="1570038"/>
                <a:ext cx="82550" cy="66675"/>
              </a:xfrm>
              <a:custGeom>
                <a:avLst/>
                <a:gdLst>
                  <a:gd name="T0" fmla="*/ 26 w 36"/>
                  <a:gd name="T1" fmla="*/ 29 h 29"/>
                  <a:gd name="T2" fmla="*/ 10 w 36"/>
                  <a:gd name="T3" fmla="*/ 29 h 29"/>
                  <a:gd name="T4" fmla="*/ 0 w 36"/>
                  <a:gd name="T5" fmla="*/ 19 h 29"/>
                  <a:gd name="T6" fmla="*/ 0 w 36"/>
                  <a:gd name="T7" fmla="*/ 10 h 29"/>
                  <a:gd name="T8" fmla="*/ 10 w 36"/>
                  <a:gd name="T9" fmla="*/ 0 h 29"/>
                  <a:gd name="T10" fmla="*/ 26 w 36"/>
                  <a:gd name="T11" fmla="*/ 0 h 29"/>
                  <a:gd name="T12" fmla="*/ 36 w 36"/>
                  <a:gd name="T13" fmla="*/ 10 h 29"/>
                  <a:gd name="T14" fmla="*/ 36 w 36"/>
                  <a:gd name="T15" fmla="*/ 19 h 29"/>
                  <a:gd name="T16" fmla="*/ 26 w 36"/>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9">
                    <a:moveTo>
                      <a:pt x="26" y="29"/>
                    </a:moveTo>
                    <a:cubicBezTo>
                      <a:pt x="10" y="29"/>
                      <a:pt x="10" y="29"/>
                      <a:pt x="10" y="29"/>
                    </a:cubicBezTo>
                    <a:cubicBezTo>
                      <a:pt x="5" y="29"/>
                      <a:pt x="0" y="25"/>
                      <a:pt x="0" y="19"/>
                    </a:cubicBezTo>
                    <a:cubicBezTo>
                      <a:pt x="0" y="10"/>
                      <a:pt x="0" y="10"/>
                      <a:pt x="0" y="10"/>
                    </a:cubicBezTo>
                    <a:cubicBezTo>
                      <a:pt x="0" y="5"/>
                      <a:pt x="5" y="0"/>
                      <a:pt x="10" y="0"/>
                    </a:cubicBezTo>
                    <a:cubicBezTo>
                      <a:pt x="26" y="0"/>
                      <a:pt x="26" y="0"/>
                      <a:pt x="26" y="0"/>
                    </a:cubicBezTo>
                    <a:cubicBezTo>
                      <a:pt x="32" y="0"/>
                      <a:pt x="36" y="5"/>
                      <a:pt x="36" y="10"/>
                    </a:cubicBezTo>
                    <a:cubicBezTo>
                      <a:pt x="36" y="19"/>
                      <a:pt x="36" y="19"/>
                      <a:pt x="36" y="19"/>
                    </a:cubicBezTo>
                    <a:cubicBezTo>
                      <a:pt x="36" y="25"/>
                      <a:pt x="32" y="29"/>
                      <a:pt x="26" y="29"/>
                    </a:cubicBezTo>
                    <a:close/>
                  </a:path>
                </a:pathLst>
              </a:custGeom>
              <a:solidFill>
                <a:srgbClr val="382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217"/>
              <p:cNvSpPr>
                <a:spLocks/>
              </p:cNvSpPr>
              <p:nvPr/>
            </p:nvSpPr>
            <p:spPr bwMode="auto">
              <a:xfrm>
                <a:off x="858838" y="1543051"/>
                <a:ext cx="249238" cy="142875"/>
              </a:xfrm>
              <a:custGeom>
                <a:avLst/>
                <a:gdLst>
                  <a:gd name="T0" fmla="*/ 0 w 157"/>
                  <a:gd name="T1" fmla="*/ 4 h 90"/>
                  <a:gd name="T2" fmla="*/ 10 w 157"/>
                  <a:gd name="T3" fmla="*/ 90 h 90"/>
                  <a:gd name="T4" fmla="*/ 78 w 157"/>
                  <a:gd name="T5" fmla="*/ 10 h 90"/>
                  <a:gd name="T6" fmla="*/ 149 w 157"/>
                  <a:gd name="T7" fmla="*/ 87 h 90"/>
                  <a:gd name="T8" fmla="*/ 157 w 157"/>
                  <a:gd name="T9" fmla="*/ 0 h 90"/>
                  <a:gd name="T10" fmla="*/ 0 w 157"/>
                  <a:gd name="T11" fmla="*/ 4 h 90"/>
                </a:gdLst>
                <a:ahLst/>
                <a:cxnLst>
                  <a:cxn ang="0">
                    <a:pos x="T0" y="T1"/>
                  </a:cxn>
                  <a:cxn ang="0">
                    <a:pos x="T2" y="T3"/>
                  </a:cxn>
                  <a:cxn ang="0">
                    <a:pos x="T4" y="T5"/>
                  </a:cxn>
                  <a:cxn ang="0">
                    <a:pos x="T6" y="T7"/>
                  </a:cxn>
                  <a:cxn ang="0">
                    <a:pos x="T8" y="T9"/>
                  </a:cxn>
                  <a:cxn ang="0">
                    <a:pos x="T10" y="T11"/>
                  </a:cxn>
                </a:cxnLst>
                <a:rect l="0" t="0" r="r" b="b"/>
                <a:pathLst>
                  <a:path w="157" h="90">
                    <a:moveTo>
                      <a:pt x="0" y="4"/>
                    </a:moveTo>
                    <a:lnTo>
                      <a:pt x="10" y="90"/>
                    </a:lnTo>
                    <a:lnTo>
                      <a:pt x="78" y="10"/>
                    </a:lnTo>
                    <a:lnTo>
                      <a:pt x="149" y="87"/>
                    </a:lnTo>
                    <a:lnTo>
                      <a:pt x="157" y="0"/>
                    </a:lnTo>
                    <a:lnTo>
                      <a:pt x="0" y="4"/>
                    </a:lnTo>
                    <a:close/>
                  </a:path>
                </a:pathLst>
              </a:custGeom>
              <a:solidFill>
                <a:srgbClr val="E2DC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218"/>
              <p:cNvSpPr>
                <a:spLocks/>
              </p:cNvSpPr>
              <p:nvPr/>
            </p:nvSpPr>
            <p:spPr bwMode="auto">
              <a:xfrm>
                <a:off x="1204913" y="1595438"/>
                <a:ext cx="165100" cy="568325"/>
              </a:xfrm>
              <a:custGeom>
                <a:avLst/>
                <a:gdLst>
                  <a:gd name="T0" fmla="*/ 9 w 72"/>
                  <a:gd name="T1" fmla="*/ 0 h 246"/>
                  <a:gd name="T2" fmla="*/ 72 w 72"/>
                  <a:gd name="T3" fmla="*/ 223 h 246"/>
                  <a:gd name="T4" fmla="*/ 0 w 72"/>
                  <a:gd name="T5" fmla="*/ 244 h 246"/>
                  <a:gd name="T6" fmla="*/ 0 w 72"/>
                  <a:gd name="T7" fmla="*/ 0 h 246"/>
                  <a:gd name="T8" fmla="*/ 9 w 72"/>
                  <a:gd name="T9" fmla="*/ 0 h 246"/>
                </a:gdLst>
                <a:ahLst/>
                <a:cxnLst>
                  <a:cxn ang="0">
                    <a:pos x="T0" y="T1"/>
                  </a:cxn>
                  <a:cxn ang="0">
                    <a:pos x="T2" y="T3"/>
                  </a:cxn>
                  <a:cxn ang="0">
                    <a:pos x="T4" y="T5"/>
                  </a:cxn>
                  <a:cxn ang="0">
                    <a:pos x="T6" y="T7"/>
                  </a:cxn>
                  <a:cxn ang="0">
                    <a:pos x="T8" y="T9"/>
                  </a:cxn>
                </a:cxnLst>
                <a:rect l="0" t="0" r="r" b="b"/>
                <a:pathLst>
                  <a:path w="72" h="246">
                    <a:moveTo>
                      <a:pt x="9" y="0"/>
                    </a:moveTo>
                    <a:cubicBezTo>
                      <a:pt x="9" y="0"/>
                      <a:pt x="60" y="146"/>
                      <a:pt x="72" y="223"/>
                    </a:cubicBezTo>
                    <a:cubicBezTo>
                      <a:pt x="72" y="223"/>
                      <a:pt x="30" y="246"/>
                      <a:pt x="0" y="244"/>
                    </a:cubicBezTo>
                    <a:cubicBezTo>
                      <a:pt x="0" y="0"/>
                      <a:pt x="0" y="0"/>
                      <a:pt x="0" y="0"/>
                    </a:cubicBezTo>
                    <a:lnTo>
                      <a:pt x="9" y="0"/>
                    </a:lnTo>
                    <a:close/>
                  </a:path>
                </a:pathLst>
              </a:cu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219"/>
              <p:cNvSpPr>
                <a:spLocks/>
              </p:cNvSpPr>
              <p:nvPr/>
            </p:nvSpPr>
            <p:spPr bwMode="auto">
              <a:xfrm>
                <a:off x="609601" y="1595438"/>
                <a:ext cx="165100" cy="563563"/>
              </a:xfrm>
              <a:custGeom>
                <a:avLst/>
                <a:gdLst>
                  <a:gd name="T0" fmla="*/ 63 w 72"/>
                  <a:gd name="T1" fmla="*/ 0 h 244"/>
                  <a:gd name="T2" fmla="*/ 0 w 72"/>
                  <a:gd name="T3" fmla="*/ 135 h 244"/>
                  <a:gd name="T4" fmla="*/ 72 w 72"/>
                  <a:gd name="T5" fmla="*/ 244 h 244"/>
                  <a:gd name="T6" fmla="*/ 72 w 72"/>
                  <a:gd name="T7" fmla="*/ 0 h 244"/>
                  <a:gd name="T8" fmla="*/ 63 w 72"/>
                  <a:gd name="T9" fmla="*/ 0 h 244"/>
                </a:gdLst>
                <a:ahLst/>
                <a:cxnLst>
                  <a:cxn ang="0">
                    <a:pos x="T0" y="T1"/>
                  </a:cxn>
                  <a:cxn ang="0">
                    <a:pos x="T2" y="T3"/>
                  </a:cxn>
                  <a:cxn ang="0">
                    <a:pos x="T4" y="T5"/>
                  </a:cxn>
                  <a:cxn ang="0">
                    <a:pos x="T6" y="T7"/>
                  </a:cxn>
                  <a:cxn ang="0">
                    <a:pos x="T8" y="T9"/>
                  </a:cxn>
                </a:cxnLst>
                <a:rect l="0" t="0" r="r" b="b"/>
                <a:pathLst>
                  <a:path w="72" h="244">
                    <a:moveTo>
                      <a:pt x="63" y="0"/>
                    </a:moveTo>
                    <a:cubicBezTo>
                      <a:pt x="63" y="0"/>
                      <a:pt x="12" y="58"/>
                      <a:pt x="0" y="135"/>
                    </a:cubicBezTo>
                    <a:cubicBezTo>
                      <a:pt x="0" y="135"/>
                      <a:pt x="15" y="215"/>
                      <a:pt x="72" y="244"/>
                    </a:cubicBezTo>
                    <a:cubicBezTo>
                      <a:pt x="72" y="0"/>
                      <a:pt x="72" y="0"/>
                      <a:pt x="72" y="0"/>
                    </a:cubicBezTo>
                    <a:lnTo>
                      <a:pt x="63" y="0"/>
                    </a:lnTo>
                    <a:close/>
                  </a:path>
                </a:pathLst>
              </a:cu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220"/>
              <p:cNvSpPr>
                <a:spLocks/>
              </p:cNvSpPr>
              <p:nvPr/>
            </p:nvSpPr>
            <p:spPr bwMode="auto">
              <a:xfrm>
                <a:off x="738188" y="1539876"/>
                <a:ext cx="279400" cy="750888"/>
              </a:xfrm>
              <a:custGeom>
                <a:avLst/>
                <a:gdLst>
                  <a:gd name="T0" fmla="*/ 51 w 121"/>
                  <a:gd name="T1" fmla="*/ 3 h 325"/>
                  <a:gd name="T2" fmla="*/ 8 w 121"/>
                  <a:gd name="T3" fmla="*/ 19 h 325"/>
                  <a:gd name="T4" fmla="*/ 3 w 121"/>
                  <a:gd name="T5" fmla="*/ 272 h 325"/>
                  <a:gd name="T6" fmla="*/ 2 w 121"/>
                  <a:gd name="T7" fmla="*/ 305 h 325"/>
                  <a:gd name="T8" fmla="*/ 94 w 121"/>
                  <a:gd name="T9" fmla="*/ 300 h 325"/>
                  <a:gd name="T10" fmla="*/ 109 w 121"/>
                  <a:gd name="T11" fmla="*/ 157 h 325"/>
                  <a:gd name="T12" fmla="*/ 109 w 121"/>
                  <a:gd name="T13" fmla="*/ 72 h 325"/>
                  <a:gd name="T14" fmla="*/ 55 w 121"/>
                  <a:gd name="T15" fmla="*/ 6 h 325"/>
                  <a:gd name="T16" fmla="*/ 51 w 121"/>
                  <a:gd name="T17" fmla="*/ 3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325">
                    <a:moveTo>
                      <a:pt x="51" y="3"/>
                    </a:moveTo>
                    <a:cubicBezTo>
                      <a:pt x="51" y="3"/>
                      <a:pt x="16" y="0"/>
                      <a:pt x="8" y="19"/>
                    </a:cubicBezTo>
                    <a:cubicBezTo>
                      <a:pt x="0" y="37"/>
                      <a:pt x="5" y="155"/>
                      <a:pt x="3" y="272"/>
                    </a:cubicBezTo>
                    <a:cubicBezTo>
                      <a:pt x="2" y="305"/>
                      <a:pt x="2" y="305"/>
                      <a:pt x="2" y="305"/>
                    </a:cubicBezTo>
                    <a:cubicBezTo>
                      <a:pt x="2" y="305"/>
                      <a:pt x="67" y="325"/>
                      <a:pt x="94" y="300"/>
                    </a:cubicBezTo>
                    <a:cubicBezTo>
                      <a:pt x="121" y="275"/>
                      <a:pt x="108" y="210"/>
                      <a:pt x="109" y="157"/>
                    </a:cubicBezTo>
                    <a:cubicBezTo>
                      <a:pt x="109" y="105"/>
                      <a:pt x="109" y="72"/>
                      <a:pt x="109" y="72"/>
                    </a:cubicBezTo>
                    <a:cubicBezTo>
                      <a:pt x="55" y="6"/>
                      <a:pt x="55" y="6"/>
                      <a:pt x="55" y="6"/>
                    </a:cubicBezTo>
                    <a:lnTo>
                      <a:pt x="51" y="3"/>
                    </a:lnTo>
                    <a:close/>
                  </a:path>
                </a:pathLst>
              </a:custGeom>
              <a:solidFill>
                <a:srgbClr val="634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221"/>
              <p:cNvSpPr>
                <a:spLocks/>
              </p:cNvSpPr>
              <p:nvPr/>
            </p:nvSpPr>
            <p:spPr bwMode="auto">
              <a:xfrm>
                <a:off x="814388" y="1539876"/>
                <a:ext cx="176213" cy="166688"/>
              </a:xfrm>
              <a:custGeom>
                <a:avLst/>
                <a:gdLst>
                  <a:gd name="T0" fmla="*/ 5 w 76"/>
                  <a:gd name="T1" fmla="*/ 46 h 72"/>
                  <a:gd name="T2" fmla="*/ 19 w 76"/>
                  <a:gd name="T3" fmla="*/ 0 h 72"/>
                  <a:gd name="T4" fmla="*/ 25 w 76"/>
                  <a:gd name="T5" fmla="*/ 9 h 72"/>
                  <a:gd name="T6" fmla="*/ 76 w 76"/>
                  <a:gd name="T7" fmla="*/ 72 h 72"/>
                  <a:gd name="T8" fmla="*/ 5 w 76"/>
                  <a:gd name="T9" fmla="*/ 46 h 72"/>
                </a:gdLst>
                <a:ahLst/>
                <a:cxnLst>
                  <a:cxn ang="0">
                    <a:pos x="T0" y="T1"/>
                  </a:cxn>
                  <a:cxn ang="0">
                    <a:pos x="T2" y="T3"/>
                  </a:cxn>
                  <a:cxn ang="0">
                    <a:pos x="T4" y="T5"/>
                  </a:cxn>
                  <a:cxn ang="0">
                    <a:pos x="T6" y="T7"/>
                  </a:cxn>
                  <a:cxn ang="0">
                    <a:pos x="T8" y="T9"/>
                  </a:cxn>
                </a:cxnLst>
                <a:rect l="0" t="0" r="r" b="b"/>
                <a:pathLst>
                  <a:path w="76" h="72">
                    <a:moveTo>
                      <a:pt x="5" y="46"/>
                    </a:moveTo>
                    <a:cubicBezTo>
                      <a:pt x="0" y="36"/>
                      <a:pt x="19" y="0"/>
                      <a:pt x="19" y="0"/>
                    </a:cubicBezTo>
                    <a:cubicBezTo>
                      <a:pt x="25" y="9"/>
                      <a:pt x="25" y="9"/>
                      <a:pt x="25" y="9"/>
                    </a:cubicBezTo>
                    <a:cubicBezTo>
                      <a:pt x="76" y="72"/>
                      <a:pt x="76" y="72"/>
                      <a:pt x="76" y="72"/>
                    </a:cubicBezTo>
                    <a:cubicBezTo>
                      <a:pt x="76" y="72"/>
                      <a:pt x="10" y="56"/>
                      <a:pt x="5" y="46"/>
                    </a:cubicBezTo>
                    <a:close/>
                  </a:path>
                </a:pathLst>
              </a:custGeom>
              <a:solidFill>
                <a:srgbClr val="705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222"/>
              <p:cNvSpPr>
                <a:spLocks/>
              </p:cNvSpPr>
              <p:nvPr/>
            </p:nvSpPr>
            <p:spPr bwMode="auto">
              <a:xfrm>
                <a:off x="976313" y="1706563"/>
                <a:ext cx="14288" cy="457200"/>
              </a:xfrm>
              <a:custGeom>
                <a:avLst/>
                <a:gdLst>
                  <a:gd name="T0" fmla="*/ 6 w 6"/>
                  <a:gd name="T1" fmla="*/ 0 h 198"/>
                  <a:gd name="T2" fmla="*/ 6 w 6"/>
                  <a:gd name="T3" fmla="*/ 198 h 198"/>
                  <a:gd name="T4" fmla="*/ 1 w 6"/>
                  <a:gd name="T5" fmla="*/ 137 h 198"/>
                  <a:gd name="T6" fmla="*/ 6 w 6"/>
                  <a:gd name="T7" fmla="*/ 0 h 198"/>
                </a:gdLst>
                <a:ahLst/>
                <a:cxnLst>
                  <a:cxn ang="0">
                    <a:pos x="T0" y="T1"/>
                  </a:cxn>
                  <a:cxn ang="0">
                    <a:pos x="T2" y="T3"/>
                  </a:cxn>
                  <a:cxn ang="0">
                    <a:pos x="T4" y="T5"/>
                  </a:cxn>
                  <a:cxn ang="0">
                    <a:pos x="T6" y="T7"/>
                  </a:cxn>
                </a:cxnLst>
                <a:rect l="0" t="0" r="r" b="b"/>
                <a:pathLst>
                  <a:path w="6" h="198">
                    <a:moveTo>
                      <a:pt x="6" y="0"/>
                    </a:moveTo>
                    <a:cubicBezTo>
                      <a:pt x="6" y="198"/>
                      <a:pt x="6" y="198"/>
                      <a:pt x="6" y="198"/>
                    </a:cubicBezTo>
                    <a:cubicBezTo>
                      <a:pt x="6" y="198"/>
                      <a:pt x="0" y="187"/>
                      <a:pt x="1" y="137"/>
                    </a:cubicBezTo>
                    <a:cubicBezTo>
                      <a:pt x="2" y="104"/>
                      <a:pt x="0" y="30"/>
                      <a:pt x="6" y="0"/>
                    </a:cubicBezTo>
                    <a:close/>
                  </a:path>
                </a:pathLst>
              </a:cu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223"/>
              <p:cNvSpPr>
                <a:spLocks/>
              </p:cNvSpPr>
              <p:nvPr/>
            </p:nvSpPr>
            <p:spPr bwMode="auto">
              <a:xfrm>
                <a:off x="962026" y="1539876"/>
                <a:ext cx="279400" cy="750888"/>
              </a:xfrm>
              <a:custGeom>
                <a:avLst/>
                <a:gdLst>
                  <a:gd name="T0" fmla="*/ 70 w 121"/>
                  <a:gd name="T1" fmla="*/ 3 h 325"/>
                  <a:gd name="T2" fmla="*/ 113 w 121"/>
                  <a:gd name="T3" fmla="*/ 19 h 325"/>
                  <a:gd name="T4" fmla="*/ 118 w 121"/>
                  <a:gd name="T5" fmla="*/ 272 h 325"/>
                  <a:gd name="T6" fmla="*/ 119 w 121"/>
                  <a:gd name="T7" fmla="*/ 305 h 325"/>
                  <a:gd name="T8" fmla="*/ 27 w 121"/>
                  <a:gd name="T9" fmla="*/ 300 h 325"/>
                  <a:gd name="T10" fmla="*/ 12 w 121"/>
                  <a:gd name="T11" fmla="*/ 157 h 325"/>
                  <a:gd name="T12" fmla="*/ 11 w 121"/>
                  <a:gd name="T13" fmla="*/ 72 h 325"/>
                  <a:gd name="T14" fmla="*/ 66 w 121"/>
                  <a:gd name="T15" fmla="*/ 6 h 325"/>
                  <a:gd name="T16" fmla="*/ 70 w 121"/>
                  <a:gd name="T17" fmla="*/ 3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325">
                    <a:moveTo>
                      <a:pt x="70" y="3"/>
                    </a:moveTo>
                    <a:cubicBezTo>
                      <a:pt x="70" y="3"/>
                      <a:pt x="105" y="0"/>
                      <a:pt x="113" y="19"/>
                    </a:cubicBezTo>
                    <a:cubicBezTo>
                      <a:pt x="121" y="37"/>
                      <a:pt x="115" y="155"/>
                      <a:pt x="118" y="272"/>
                    </a:cubicBezTo>
                    <a:cubicBezTo>
                      <a:pt x="119" y="305"/>
                      <a:pt x="119" y="305"/>
                      <a:pt x="119" y="305"/>
                    </a:cubicBezTo>
                    <a:cubicBezTo>
                      <a:pt x="119" y="305"/>
                      <a:pt x="53" y="325"/>
                      <a:pt x="27" y="300"/>
                    </a:cubicBezTo>
                    <a:cubicBezTo>
                      <a:pt x="0" y="275"/>
                      <a:pt x="13" y="210"/>
                      <a:pt x="12" y="157"/>
                    </a:cubicBezTo>
                    <a:cubicBezTo>
                      <a:pt x="12" y="105"/>
                      <a:pt x="11" y="72"/>
                      <a:pt x="11" y="72"/>
                    </a:cubicBezTo>
                    <a:cubicBezTo>
                      <a:pt x="66" y="6"/>
                      <a:pt x="66" y="6"/>
                      <a:pt x="66" y="6"/>
                    </a:cubicBezTo>
                    <a:lnTo>
                      <a:pt x="70" y="3"/>
                    </a:lnTo>
                    <a:close/>
                  </a:path>
                </a:pathLst>
              </a:custGeom>
              <a:solidFill>
                <a:srgbClr val="634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224"/>
              <p:cNvSpPr>
                <a:spLocks/>
              </p:cNvSpPr>
              <p:nvPr/>
            </p:nvSpPr>
            <p:spPr bwMode="auto">
              <a:xfrm>
                <a:off x="987426" y="1539876"/>
                <a:ext cx="177800" cy="166688"/>
              </a:xfrm>
              <a:custGeom>
                <a:avLst/>
                <a:gdLst>
                  <a:gd name="T0" fmla="*/ 72 w 77"/>
                  <a:gd name="T1" fmla="*/ 46 h 72"/>
                  <a:gd name="T2" fmla="*/ 58 w 77"/>
                  <a:gd name="T3" fmla="*/ 0 h 72"/>
                  <a:gd name="T4" fmla="*/ 52 w 77"/>
                  <a:gd name="T5" fmla="*/ 9 h 72"/>
                  <a:gd name="T6" fmla="*/ 0 w 77"/>
                  <a:gd name="T7" fmla="*/ 72 h 72"/>
                  <a:gd name="T8" fmla="*/ 72 w 77"/>
                  <a:gd name="T9" fmla="*/ 46 h 72"/>
                </a:gdLst>
                <a:ahLst/>
                <a:cxnLst>
                  <a:cxn ang="0">
                    <a:pos x="T0" y="T1"/>
                  </a:cxn>
                  <a:cxn ang="0">
                    <a:pos x="T2" y="T3"/>
                  </a:cxn>
                  <a:cxn ang="0">
                    <a:pos x="T4" y="T5"/>
                  </a:cxn>
                  <a:cxn ang="0">
                    <a:pos x="T6" y="T7"/>
                  </a:cxn>
                  <a:cxn ang="0">
                    <a:pos x="T8" y="T9"/>
                  </a:cxn>
                </a:cxnLst>
                <a:rect l="0" t="0" r="r" b="b"/>
                <a:pathLst>
                  <a:path w="77" h="72">
                    <a:moveTo>
                      <a:pt x="72" y="46"/>
                    </a:moveTo>
                    <a:cubicBezTo>
                      <a:pt x="77" y="36"/>
                      <a:pt x="58" y="0"/>
                      <a:pt x="58" y="0"/>
                    </a:cubicBezTo>
                    <a:cubicBezTo>
                      <a:pt x="52" y="9"/>
                      <a:pt x="52" y="9"/>
                      <a:pt x="52" y="9"/>
                    </a:cubicBezTo>
                    <a:cubicBezTo>
                      <a:pt x="0" y="72"/>
                      <a:pt x="0" y="72"/>
                      <a:pt x="0" y="72"/>
                    </a:cubicBezTo>
                    <a:cubicBezTo>
                      <a:pt x="0" y="72"/>
                      <a:pt x="67" y="56"/>
                      <a:pt x="72" y="46"/>
                    </a:cubicBezTo>
                    <a:close/>
                  </a:path>
                </a:pathLst>
              </a:custGeom>
              <a:solidFill>
                <a:srgbClr val="705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Oval 225"/>
              <p:cNvSpPr>
                <a:spLocks noChangeArrowheads="1"/>
              </p:cNvSpPr>
              <p:nvPr/>
            </p:nvSpPr>
            <p:spPr bwMode="auto">
              <a:xfrm>
                <a:off x="1003301" y="1773238"/>
                <a:ext cx="49213" cy="46038"/>
              </a:xfrm>
              <a:prstGeom prst="ellipse">
                <a:avLst/>
              </a:pr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Oval 226"/>
              <p:cNvSpPr>
                <a:spLocks noChangeArrowheads="1"/>
              </p:cNvSpPr>
              <p:nvPr/>
            </p:nvSpPr>
            <p:spPr bwMode="auto">
              <a:xfrm>
                <a:off x="1003301" y="1949451"/>
                <a:ext cx="49213" cy="46038"/>
              </a:xfrm>
              <a:prstGeom prst="ellipse">
                <a:avLst/>
              </a:pr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227"/>
              <p:cNvSpPr>
                <a:spLocks/>
              </p:cNvSpPr>
              <p:nvPr/>
            </p:nvSpPr>
            <p:spPr bwMode="auto">
              <a:xfrm>
                <a:off x="447676" y="515938"/>
                <a:ext cx="1042988" cy="628650"/>
              </a:xfrm>
              <a:custGeom>
                <a:avLst/>
                <a:gdLst>
                  <a:gd name="T0" fmla="*/ 11 w 452"/>
                  <a:gd name="T1" fmla="*/ 236 h 272"/>
                  <a:gd name="T2" fmla="*/ 25 w 452"/>
                  <a:gd name="T3" fmla="*/ 93 h 272"/>
                  <a:gd name="T4" fmla="*/ 229 w 452"/>
                  <a:gd name="T5" fmla="*/ 0 h 272"/>
                  <a:gd name="T6" fmla="*/ 430 w 452"/>
                  <a:gd name="T7" fmla="*/ 93 h 272"/>
                  <a:gd name="T8" fmla="*/ 443 w 452"/>
                  <a:gd name="T9" fmla="*/ 233 h 272"/>
                  <a:gd name="T10" fmla="*/ 421 w 452"/>
                  <a:gd name="T11" fmla="*/ 272 h 272"/>
                  <a:gd name="T12" fmla="*/ 23 w 452"/>
                  <a:gd name="T13" fmla="*/ 272 h 272"/>
                  <a:gd name="T14" fmla="*/ 11 w 452"/>
                  <a:gd name="T15" fmla="*/ 236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272">
                    <a:moveTo>
                      <a:pt x="11" y="236"/>
                    </a:moveTo>
                    <a:cubicBezTo>
                      <a:pt x="11" y="236"/>
                      <a:pt x="0" y="141"/>
                      <a:pt x="25" y="93"/>
                    </a:cubicBezTo>
                    <a:cubicBezTo>
                      <a:pt x="50" y="46"/>
                      <a:pt x="110" y="0"/>
                      <a:pt x="229" y="0"/>
                    </a:cubicBezTo>
                    <a:cubicBezTo>
                      <a:pt x="348" y="0"/>
                      <a:pt x="407" y="50"/>
                      <a:pt x="430" y="93"/>
                    </a:cubicBezTo>
                    <a:cubicBezTo>
                      <a:pt x="452" y="136"/>
                      <a:pt x="443" y="233"/>
                      <a:pt x="443" y="233"/>
                    </a:cubicBezTo>
                    <a:cubicBezTo>
                      <a:pt x="421" y="272"/>
                      <a:pt x="421" y="272"/>
                      <a:pt x="421" y="272"/>
                    </a:cubicBezTo>
                    <a:cubicBezTo>
                      <a:pt x="23" y="272"/>
                      <a:pt x="23" y="272"/>
                      <a:pt x="23" y="272"/>
                    </a:cubicBezTo>
                    <a:lnTo>
                      <a:pt x="11" y="236"/>
                    </a:lnTo>
                    <a:close/>
                  </a:path>
                </a:pathLst>
              </a:custGeom>
              <a:solidFill>
                <a:srgbClr val="4C45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228"/>
              <p:cNvSpPr>
                <a:spLocks/>
              </p:cNvSpPr>
              <p:nvPr/>
            </p:nvSpPr>
            <p:spPr bwMode="auto">
              <a:xfrm>
                <a:off x="411163" y="1008063"/>
                <a:ext cx="190500" cy="347663"/>
              </a:xfrm>
              <a:custGeom>
                <a:avLst/>
                <a:gdLst>
                  <a:gd name="T0" fmla="*/ 75 w 83"/>
                  <a:gd name="T1" fmla="*/ 36 h 150"/>
                  <a:gd name="T2" fmla="*/ 22 w 83"/>
                  <a:gd name="T3" fmla="*/ 27 h 150"/>
                  <a:gd name="T4" fmla="*/ 83 w 83"/>
                  <a:gd name="T5" fmla="*/ 150 h 150"/>
                  <a:gd name="T6" fmla="*/ 75 w 83"/>
                  <a:gd name="T7" fmla="*/ 36 h 150"/>
                </a:gdLst>
                <a:ahLst/>
                <a:cxnLst>
                  <a:cxn ang="0">
                    <a:pos x="T0" y="T1"/>
                  </a:cxn>
                  <a:cxn ang="0">
                    <a:pos x="T2" y="T3"/>
                  </a:cxn>
                  <a:cxn ang="0">
                    <a:pos x="T4" y="T5"/>
                  </a:cxn>
                  <a:cxn ang="0">
                    <a:pos x="T6" y="T7"/>
                  </a:cxn>
                </a:cxnLst>
                <a:rect l="0" t="0" r="r" b="b"/>
                <a:pathLst>
                  <a:path w="83" h="150">
                    <a:moveTo>
                      <a:pt x="75" y="36"/>
                    </a:moveTo>
                    <a:cubicBezTo>
                      <a:pt x="75" y="36"/>
                      <a:pt x="44" y="0"/>
                      <a:pt x="22" y="27"/>
                    </a:cubicBezTo>
                    <a:cubicBezTo>
                      <a:pt x="0" y="54"/>
                      <a:pt x="52" y="142"/>
                      <a:pt x="83" y="150"/>
                    </a:cubicBezTo>
                    <a:lnTo>
                      <a:pt x="75" y="36"/>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229"/>
              <p:cNvSpPr>
                <a:spLocks/>
              </p:cNvSpPr>
              <p:nvPr/>
            </p:nvSpPr>
            <p:spPr bwMode="auto">
              <a:xfrm>
                <a:off x="1349376" y="1008063"/>
                <a:ext cx="193675" cy="347663"/>
              </a:xfrm>
              <a:custGeom>
                <a:avLst/>
                <a:gdLst>
                  <a:gd name="T0" fmla="*/ 8 w 84"/>
                  <a:gd name="T1" fmla="*/ 36 h 150"/>
                  <a:gd name="T2" fmla="*/ 61 w 84"/>
                  <a:gd name="T3" fmla="*/ 27 h 150"/>
                  <a:gd name="T4" fmla="*/ 0 w 84"/>
                  <a:gd name="T5" fmla="*/ 150 h 150"/>
                  <a:gd name="T6" fmla="*/ 8 w 84"/>
                  <a:gd name="T7" fmla="*/ 36 h 150"/>
                </a:gdLst>
                <a:ahLst/>
                <a:cxnLst>
                  <a:cxn ang="0">
                    <a:pos x="T0" y="T1"/>
                  </a:cxn>
                  <a:cxn ang="0">
                    <a:pos x="T2" y="T3"/>
                  </a:cxn>
                  <a:cxn ang="0">
                    <a:pos x="T4" y="T5"/>
                  </a:cxn>
                  <a:cxn ang="0">
                    <a:pos x="T6" y="T7"/>
                  </a:cxn>
                </a:cxnLst>
                <a:rect l="0" t="0" r="r" b="b"/>
                <a:pathLst>
                  <a:path w="84" h="150">
                    <a:moveTo>
                      <a:pt x="8" y="36"/>
                    </a:moveTo>
                    <a:cubicBezTo>
                      <a:pt x="8" y="36"/>
                      <a:pt x="39" y="0"/>
                      <a:pt x="61" y="27"/>
                    </a:cubicBezTo>
                    <a:cubicBezTo>
                      <a:pt x="84" y="54"/>
                      <a:pt x="32" y="142"/>
                      <a:pt x="0" y="150"/>
                    </a:cubicBezTo>
                    <a:lnTo>
                      <a:pt x="8" y="36"/>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230"/>
              <p:cNvSpPr>
                <a:spLocks/>
              </p:cNvSpPr>
              <p:nvPr/>
            </p:nvSpPr>
            <p:spPr bwMode="auto">
              <a:xfrm>
                <a:off x="554038" y="819151"/>
                <a:ext cx="841375" cy="750888"/>
              </a:xfrm>
              <a:custGeom>
                <a:avLst/>
                <a:gdLst>
                  <a:gd name="T0" fmla="*/ 359 w 365"/>
                  <a:gd name="T1" fmla="*/ 212 h 325"/>
                  <a:gd name="T2" fmla="*/ 182 w 365"/>
                  <a:gd name="T3" fmla="*/ 325 h 325"/>
                  <a:gd name="T4" fmla="*/ 6 w 365"/>
                  <a:gd name="T5" fmla="*/ 212 h 325"/>
                  <a:gd name="T6" fmla="*/ 6 w 365"/>
                  <a:gd name="T7" fmla="*/ 54 h 325"/>
                  <a:gd name="T8" fmla="*/ 207 w 365"/>
                  <a:gd name="T9" fmla="*/ 5 h 325"/>
                  <a:gd name="T10" fmla="*/ 359 w 365"/>
                  <a:gd name="T11" fmla="*/ 58 h 325"/>
                  <a:gd name="T12" fmla="*/ 359 w 365"/>
                  <a:gd name="T13" fmla="*/ 212 h 325"/>
                </a:gdLst>
                <a:ahLst/>
                <a:cxnLst>
                  <a:cxn ang="0">
                    <a:pos x="T0" y="T1"/>
                  </a:cxn>
                  <a:cxn ang="0">
                    <a:pos x="T2" y="T3"/>
                  </a:cxn>
                  <a:cxn ang="0">
                    <a:pos x="T4" y="T5"/>
                  </a:cxn>
                  <a:cxn ang="0">
                    <a:pos x="T6" y="T7"/>
                  </a:cxn>
                  <a:cxn ang="0">
                    <a:pos x="T8" y="T9"/>
                  </a:cxn>
                  <a:cxn ang="0">
                    <a:pos x="T10" y="T11"/>
                  </a:cxn>
                  <a:cxn ang="0">
                    <a:pos x="T12" y="T13"/>
                  </a:cxn>
                </a:cxnLst>
                <a:rect l="0" t="0" r="r" b="b"/>
                <a:pathLst>
                  <a:path w="365" h="325">
                    <a:moveTo>
                      <a:pt x="359" y="212"/>
                    </a:moveTo>
                    <a:cubicBezTo>
                      <a:pt x="359" y="212"/>
                      <a:pt x="365" y="325"/>
                      <a:pt x="182" y="325"/>
                    </a:cubicBezTo>
                    <a:cubicBezTo>
                      <a:pt x="0" y="325"/>
                      <a:pt x="6" y="212"/>
                      <a:pt x="6" y="212"/>
                    </a:cubicBezTo>
                    <a:cubicBezTo>
                      <a:pt x="6" y="54"/>
                      <a:pt x="6" y="54"/>
                      <a:pt x="6" y="54"/>
                    </a:cubicBezTo>
                    <a:cubicBezTo>
                      <a:pt x="6" y="54"/>
                      <a:pt x="79" y="0"/>
                      <a:pt x="207" y="5"/>
                    </a:cubicBezTo>
                    <a:cubicBezTo>
                      <a:pt x="321" y="9"/>
                      <a:pt x="359" y="58"/>
                      <a:pt x="359" y="58"/>
                    </a:cubicBezTo>
                    <a:lnTo>
                      <a:pt x="359" y="21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Oval 231"/>
              <p:cNvSpPr>
                <a:spLocks noChangeArrowheads="1"/>
              </p:cNvSpPr>
              <p:nvPr/>
            </p:nvSpPr>
            <p:spPr bwMode="auto">
              <a:xfrm>
                <a:off x="698501" y="1108076"/>
                <a:ext cx="119063" cy="120650"/>
              </a:xfrm>
              <a:prstGeom prst="ellipse">
                <a:avLst/>
              </a:pr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232"/>
              <p:cNvSpPr>
                <a:spLocks/>
              </p:cNvSpPr>
              <p:nvPr/>
            </p:nvSpPr>
            <p:spPr bwMode="auto">
              <a:xfrm>
                <a:off x="722313" y="1114426"/>
                <a:ext cx="46038" cy="33338"/>
              </a:xfrm>
              <a:custGeom>
                <a:avLst/>
                <a:gdLst>
                  <a:gd name="T0" fmla="*/ 20 w 20"/>
                  <a:gd name="T1" fmla="*/ 5 h 14"/>
                  <a:gd name="T2" fmla="*/ 11 w 20"/>
                  <a:gd name="T3" fmla="*/ 13 h 14"/>
                  <a:gd name="T4" fmla="*/ 0 w 20"/>
                  <a:gd name="T5" fmla="*/ 9 h 14"/>
                  <a:gd name="T6" fmla="*/ 9 w 20"/>
                  <a:gd name="T7" fmla="*/ 1 h 14"/>
                  <a:gd name="T8" fmla="*/ 20 w 20"/>
                  <a:gd name="T9" fmla="*/ 5 h 14"/>
                </a:gdLst>
                <a:ahLst/>
                <a:cxnLst>
                  <a:cxn ang="0">
                    <a:pos x="T0" y="T1"/>
                  </a:cxn>
                  <a:cxn ang="0">
                    <a:pos x="T2" y="T3"/>
                  </a:cxn>
                  <a:cxn ang="0">
                    <a:pos x="T4" y="T5"/>
                  </a:cxn>
                  <a:cxn ang="0">
                    <a:pos x="T6" y="T7"/>
                  </a:cxn>
                  <a:cxn ang="0">
                    <a:pos x="T8" y="T9"/>
                  </a:cxn>
                </a:cxnLst>
                <a:rect l="0" t="0" r="r" b="b"/>
                <a:pathLst>
                  <a:path w="20" h="14">
                    <a:moveTo>
                      <a:pt x="20" y="5"/>
                    </a:moveTo>
                    <a:cubicBezTo>
                      <a:pt x="20" y="8"/>
                      <a:pt x="16" y="11"/>
                      <a:pt x="11" y="13"/>
                    </a:cubicBezTo>
                    <a:cubicBezTo>
                      <a:pt x="6" y="14"/>
                      <a:pt x="1" y="12"/>
                      <a:pt x="0" y="9"/>
                    </a:cubicBezTo>
                    <a:cubicBezTo>
                      <a:pt x="0" y="6"/>
                      <a:pt x="3" y="2"/>
                      <a:pt x="9" y="1"/>
                    </a:cubicBezTo>
                    <a:cubicBezTo>
                      <a:pt x="14" y="0"/>
                      <a:pt x="19" y="2"/>
                      <a:pt x="20" y="5"/>
                    </a:cubicBezTo>
                    <a:close/>
                  </a:path>
                </a:pathLst>
              </a:custGeom>
              <a:solidFill>
                <a:srgbClr val="E8D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Oval 233"/>
              <p:cNvSpPr>
                <a:spLocks noChangeArrowheads="1"/>
              </p:cNvSpPr>
              <p:nvPr/>
            </p:nvSpPr>
            <p:spPr bwMode="auto">
              <a:xfrm>
                <a:off x="1146176" y="1108076"/>
                <a:ext cx="120650" cy="120650"/>
              </a:xfrm>
              <a:prstGeom prst="ellipse">
                <a:avLst/>
              </a:pr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234"/>
              <p:cNvSpPr>
                <a:spLocks/>
              </p:cNvSpPr>
              <p:nvPr/>
            </p:nvSpPr>
            <p:spPr bwMode="auto">
              <a:xfrm>
                <a:off x="1169988" y="1114426"/>
                <a:ext cx="49213" cy="33338"/>
              </a:xfrm>
              <a:custGeom>
                <a:avLst/>
                <a:gdLst>
                  <a:gd name="T0" fmla="*/ 20 w 21"/>
                  <a:gd name="T1" fmla="*/ 5 h 14"/>
                  <a:gd name="T2" fmla="*/ 12 w 21"/>
                  <a:gd name="T3" fmla="*/ 13 h 14"/>
                  <a:gd name="T4" fmla="*/ 1 w 21"/>
                  <a:gd name="T5" fmla="*/ 9 h 14"/>
                  <a:gd name="T6" fmla="*/ 10 w 21"/>
                  <a:gd name="T7" fmla="*/ 1 h 14"/>
                  <a:gd name="T8" fmla="*/ 20 w 21"/>
                  <a:gd name="T9" fmla="*/ 5 h 14"/>
                </a:gdLst>
                <a:ahLst/>
                <a:cxnLst>
                  <a:cxn ang="0">
                    <a:pos x="T0" y="T1"/>
                  </a:cxn>
                  <a:cxn ang="0">
                    <a:pos x="T2" y="T3"/>
                  </a:cxn>
                  <a:cxn ang="0">
                    <a:pos x="T4" y="T5"/>
                  </a:cxn>
                  <a:cxn ang="0">
                    <a:pos x="T6" y="T7"/>
                  </a:cxn>
                  <a:cxn ang="0">
                    <a:pos x="T8" y="T9"/>
                  </a:cxn>
                </a:cxnLst>
                <a:rect l="0" t="0" r="r" b="b"/>
                <a:pathLst>
                  <a:path w="21" h="14">
                    <a:moveTo>
                      <a:pt x="20" y="5"/>
                    </a:moveTo>
                    <a:cubicBezTo>
                      <a:pt x="21" y="8"/>
                      <a:pt x="17" y="11"/>
                      <a:pt x="12" y="13"/>
                    </a:cubicBezTo>
                    <a:cubicBezTo>
                      <a:pt x="6" y="14"/>
                      <a:pt x="2" y="12"/>
                      <a:pt x="1" y="9"/>
                    </a:cubicBezTo>
                    <a:cubicBezTo>
                      <a:pt x="0" y="6"/>
                      <a:pt x="4" y="2"/>
                      <a:pt x="10" y="1"/>
                    </a:cubicBezTo>
                    <a:cubicBezTo>
                      <a:pt x="15" y="0"/>
                      <a:pt x="20" y="2"/>
                      <a:pt x="20" y="5"/>
                    </a:cubicBezTo>
                    <a:close/>
                  </a:path>
                </a:pathLst>
              </a:custGeom>
              <a:solidFill>
                <a:srgbClr val="E8D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235"/>
              <p:cNvSpPr>
                <a:spLocks/>
              </p:cNvSpPr>
              <p:nvPr/>
            </p:nvSpPr>
            <p:spPr bwMode="auto">
              <a:xfrm>
                <a:off x="676276" y="1022351"/>
                <a:ext cx="158750" cy="69850"/>
              </a:xfrm>
              <a:custGeom>
                <a:avLst/>
                <a:gdLst>
                  <a:gd name="T0" fmla="*/ 61 w 69"/>
                  <a:gd name="T1" fmla="*/ 29 h 30"/>
                  <a:gd name="T2" fmla="*/ 6 w 69"/>
                  <a:gd name="T3" fmla="*/ 22 h 30"/>
                  <a:gd name="T4" fmla="*/ 0 w 69"/>
                  <a:gd name="T5" fmla="*/ 13 h 30"/>
                  <a:gd name="T6" fmla="*/ 1 w 69"/>
                  <a:gd name="T7" fmla="*/ 8 h 30"/>
                  <a:gd name="T8" fmla="*/ 9 w 69"/>
                  <a:gd name="T9" fmla="*/ 1 h 30"/>
                  <a:gd name="T10" fmla="*/ 63 w 69"/>
                  <a:gd name="T11" fmla="*/ 8 h 30"/>
                  <a:gd name="T12" fmla="*/ 69 w 69"/>
                  <a:gd name="T13" fmla="*/ 17 h 30"/>
                  <a:gd name="T14" fmla="*/ 68 w 69"/>
                  <a:gd name="T15" fmla="*/ 22 h 30"/>
                  <a:gd name="T16" fmla="*/ 61 w 69"/>
                  <a:gd name="T1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30">
                    <a:moveTo>
                      <a:pt x="61" y="29"/>
                    </a:moveTo>
                    <a:cubicBezTo>
                      <a:pt x="6" y="22"/>
                      <a:pt x="6" y="22"/>
                      <a:pt x="6" y="22"/>
                    </a:cubicBezTo>
                    <a:cubicBezTo>
                      <a:pt x="2" y="22"/>
                      <a:pt x="0" y="18"/>
                      <a:pt x="0" y="13"/>
                    </a:cubicBezTo>
                    <a:cubicBezTo>
                      <a:pt x="1" y="8"/>
                      <a:pt x="1" y="8"/>
                      <a:pt x="1" y="8"/>
                    </a:cubicBezTo>
                    <a:cubicBezTo>
                      <a:pt x="2" y="4"/>
                      <a:pt x="5" y="0"/>
                      <a:pt x="9" y="1"/>
                    </a:cubicBezTo>
                    <a:cubicBezTo>
                      <a:pt x="63" y="8"/>
                      <a:pt x="63" y="8"/>
                      <a:pt x="63" y="8"/>
                    </a:cubicBezTo>
                    <a:cubicBezTo>
                      <a:pt x="67" y="9"/>
                      <a:pt x="69" y="13"/>
                      <a:pt x="69" y="17"/>
                    </a:cubicBezTo>
                    <a:cubicBezTo>
                      <a:pt x="68" y="22"/>
                      <a:pt x="68" y="22"/>
                      <a:pt x="68" y="22"/>
                    </a:cubicBezTo>
                    <a:cubicBezTo>
                      <a:pt x="68" y="27"/>
                      <a:pt x="64" y="30"/>
                      <a:pt x="61" y="29"/>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236"/>
              <p:cNvSpPr>
                <a:spLocks/>
              </p:cNvSpPr>
              <p:nvPr/>
            </p:nvSpPr>
            <p:spPr bwMode="auto">
              <a:xfrm>
                <a:off x="1130301" y="1022351"/>
                <a:ext cx="161925" cy="69850"/>
              </a:xfrm>
              <a:custGeom>
                <a:avLst/>
                <a:gdLst>
                  <a:gd name="T0" fmla="*/ 9 w 70"/>
                  <a:gd name="T1" fmla="*/ 30 h 30"/>
                  <a:gd name="T2" fmla="*/ 64 w 70"/>
                  <a:gd name="T3" fmla="*/ 22 h 30"/>
                  <a:gd name="T4" fmla="*/ 69 w 70"/>
                  <a:gd name="T5" fmla="*/ 13 h 30"/>
                  <a:gd name="T6" fmla="*/ 68 w 70"/>
                  <a:gd name="T7" fmla="*/ 8 h 30"/>
                  <a:gd name="T8" fmla="*/ 61 w 70"/>
                  <a:gd name="T9" fmla="*/ 0 h 30"/>
                  <a:gd name="T10" fmla="*/ 6 w 70"/>
                  <a:gd name="T11" fmla="*/ 9 h 30"/>
                  <a:gd name="T12" fmla="*/ 1 w 70"/>
                  <a:gd name="T13" fmla="*/ 18 h 30"/>
                  <a:gd name="T14" fmla="*/ 2 w 70"/>
                  <a:gd name="T15" fmla="*/ 23 h 30"/>
                  <a:gd name="T16" fmla="*/ 9 w 70"/>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30">
                    <a:moveTo>
                      <a:pt x="9" y="30"/>
                    </a:moveTo>
                    <a:cubicBezTo>
                      <a:pt x="64" y="22"/>
                      <a:pt x="64" y="22"/>
                      <a:pt x="64" y="22"/>
                    </a:cubicBezTo>
                    <a:cubicBezTo>
                      <a:pt x="67" y="21"/>
                      <a:pt x="70" y="17"/>
                      <a:pt x="69" y="13"/>
                    </a:cubicBezTo>
                    <a:cubicBezTo>
                      <a:pt x="68" y="8"/>
                      <a:pt x="68" y="8"/>
                      <a:pt x="68" y="8"/>
                    </a:cubicBezTo>
                    <a:cubicBezTo>
                      <a:pt x="68" y="3"/>
                      <a:pt x="64" y="0"/>
                      <a:pt x="61" y="0"/>
                    </a:cubicBezTo>
                    <a:cubicBezTo>
                      <a:pt x="6" y="9"/>
                      <a:pt x="6" y="9"/>
                      <a:pt x="6" y="9"/>
                    </a:cubicBezTo>
                    <a:cubicBezTo>
                      <a:pt x="2" y="9"/>
                      <a:pt x="0" y="13"/>
                      <a:pt x="1" y="18"/>
                    </a:cubicBezTo>
                    <a:cubicBezTo>
                      <a:pt x="2" y="23"/>
                      <a:pt x="2" y="23"/>
                      <a:pt x="2" y="23"/>
                    </a:cubicBezTo>
                    <a:cubicBezTo>
                      <a:pt x="2" y="27"/>
                      <a:pt x="6" y="30"/>
                      <a:pt x="9" y="30"/>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237"/>
              <p:cNvSpPr>
                <a:spLocks/>
              </p:cNvSpPr>
              <p:nvPr/>
            </p:nvSpPr>
            <p:spPr bwMode="auto">
              <a:xfrm>
                <a:off x="858838" y="1300163"/>
                <a:ext cx="220663" cy="42863"/>
              </a:xfrm>
              <a:custGeom>
                <a:avLst/>
                <a:gdLst>
                  <a:gd name="T0" fmla="*/ 0 w 96"/>
                  <a:gd name="T1" fmla="*/ 5 h 19"/>
                  <a:gd name="T2" fmla="*/ 47 w 96"/>
                  <a:gd name="T3" fmla="*/ 18 h 19"/>
                  <a:gd name="T4" fmla="*/ 96 w 96"/>
                  <a:gd name="T5" fmla="*/ 0 h 19"/>
                  <a:gd name="T6" fmla="*/ 23 w 96"/>
                  <a:gd name="T7" fmla="*/ 12 h 19"/>
                  <a:gd name="T8" fmla="*/ 0 w 96"/>
                  <a:gd name="T9" fmla="*/ 5 h 19"/>
                </a:gdLst>
                <a:ahLst/>
                <a:cxnLst>
                  <a:cxn ang="0">
                    <a:pos x="T0" y="T1"/>
                  </a:cxn>
                  <a:cxn ang="0">
                    <a:pos x="T2" y="T3"/>
                  </a:cxn>
                  <a:cxn ang="0">
                    <a:pos x="T4" y="T5"/>
                  </a:cxn>
                  <a:cxn ang="0">
                    <a:pos x="T6" y="T7"/>
                  </a:cxn>
                  <a:cxn ang="0">
                    <a:pos x="T8" y="T9"/>
                  </a:cxn>
                </a:cxnLst>
                <a:rect l="0" t="0" r="r" b="b"/>
                <a:pathLst>
                  <a:path w="96" h="19">
                    <a:moveTo>
                      <a:pt x="0" y="5"/>
                    </a:moveTo>
                    <a:cubicBezTo>
                      <a:pt x="0" y="5"/>
                      <a:pt x="16" y="19"/>
                      <a:pt x="47" y="18"/>
                    </a:cubicBezTo>
                    <a:cubicBezTo>
                      <a:pt x="78" y="17"/>
                      <a:pt x="86" y="17"/>
                      <a:pt x="96" y="0"/>
                    </a:cubicBezTo>
                    <a:cubicBezTo>
                      <a:pt x="96" y="0"/>
                      <a:pt x="81" y="19"/>
                      <a:pt x="23" y="12"/>
                    </a:cubicBezTo>
                    <a:cubicBezTo>
                      <a:pt x="15" y="11"/>
                      <a:pt x="7" y="8"/>
                      <a:pt x="0" y="5"/>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238"/>
              <p:cNvSpPr>
                <a:spLocks/>
              </p:cNvSpPr>
              <p:nvPr/>
            </p:nvSpPr>
            <p:spPr bwMode="auto">
              <a:xfrm>
                <a:off x="823913" y="1411288"/>
                <a:ext cx="355600" cy="57150"/>
              </a:xfrm>
              <a:custGeom>
                <a:avLst/>
                <a:gdLst>
                  <a:gd name="T0" fmla="*/ 42 w 154"/>
                  <a:gd name="T1" fmla="*/ 25 h 25"/>
                  <a:gd name="T2" fmla="*/ 2 w 154"/>
                  <a:gd name="T3" fmla="*/ 19 h 25"/>
                  <a:gd name="T4" fmla="*/ 1 w 154"/>
                  <a:gd name="T5" fmla="*/ 16 h 25"/>
                  <a:gd name="T6" fmla="*/ 4 w 154"/>
                  <a:gd name="T7" fmla="*/ 16 h 25"/>
                  <a:gd name="T8" fmla="*/ 75 w 154"/>
                  <a:gd name="T9" fmla="*/ 19 h 25"/>
                  <a:gd name="T10" fmla="*/ 150 w 154"/>
                  <a:gd name="T11" fmla="*/ 1 h 25"/>
                  <a:gd name="T12" fmla="*/ 153 w 154"/>
                  <a:gd name="T13" fmla="*/ 0 h 25"/>
                  <a:gd name="T14" fmla="*/ 154 w 154"/>
                  <a:gd name="T15" fmla="*/ 3 h 25"/>
                  <a:gd name="T16" fmla="*/ 76 w 154"/>
                  <a:gd name="T17" fmla="*/ 23 h 25"/>
                  <a:gd name="T18" fmla="*/ 42 w 154"/>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5">
                    <a:moveTo>
                      <a:pt x="42" y="25"/>
                    </a:moveTo>
                    <a:cubicBezTo>
                      <a:pt x="13" y="25"/>
                      <a:pt x="2" y="20"/>
                      <a:pt x="2" y="19"/>
                    </a:cubicBezTo>
                    <a:cubicBezTo>
                      <a:pt x="1" y="19"/>
                      <a:pt x="0" y="17"/>
                      <a:pt x="1" y="16"/>
                    </a:cubicBezTo>
                    <a:cubicBezTo>
                      <a:pt x="1" y="15"/>
                      <a:pt x="3" y="15"/>
                      <a:pt x="4" y="16"/>
                    </a:cubicBezTo>
                    <a:cubicBezTo>
                      <a:pt x="4" y="16"/>
                      <a:pt x="23" y="25"/>
                      <a:pt x="75" y="19"/>
                    </a:cubicBezTo>
                    <a:cubicBezTo>
                      <a:pt x="127" y="13"/>
                      <a:pt x="146" y="9"/>
                      <a:pt x="150" y="1"/>
                    </a:cubicBezTo>
                    <a:cubicBezTo>
                      <a:pt x="150" y="0"/>
                      <a:pt x="152" y="0"/>
                      <a:pt x="153" y="0"/>
                    </a:cubicBezTo>
                    <a:cubicBezTo>
                      <a:pt x="154" y="1"/>
                      <a:pt x="154" y="2"/>
                      <a:pt x="154" y="3"/>
                    </a:cubicBezTo>
                    <a:cubicBezTo>
                      <a:pt x="149" y="13"/>
                      <a:pt x="131" y="17"/>
                      <a:pt x="76" y="23"/>
                    </a:cubicBezTo>
                    <a:cubicBezTo>
                      <a:pt x="63" y="24"/>
                      <a:pt x="51" y="25"/>
                      <a:pt x="42" y="25"/>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239"/>
              <p:cNvSpPr>
                <a:spLocks/>
              </p:cNvSpPr>
              <p:nvPr/>
            </p:nvSpPr>
            <p:spPr bwMode="auto">
              <a:xfrm>
                <a:off x="1158876" y="1377951"/>
                <a:ext cx="47625" cy="30163"/>
              </a:xfrm>
              <a:custGeom>
                <a:avLst/>
                <a:gdLst>
                  <a:gd name="T0" fmla="*/ 19 w 21"/>
                  <a:gd name="T1" fmla="*/ 13 h 13"/>
                  <a:gd name="T2" fmla="*/ 17 w 21"/>
                  <a:gd name="T3" fmla="*/ 11 h 13"/>
                  <a:gd name="T4" fmla="*/ 11 w 21"/>
                  <a:gd name="T5" fmla="*/ 6 h 13"/>
                  <a:gd name="T6" fmla="*/ 4 w 21"/>
                  <a:gd name="T7" fmla="*/ 8 h 13"/>
                  <a:gd name="T8" fmla="*/ 2 w 21"/>
                  <a:gd name="T9" fmla="*/ 9 h 13"/>
                  <a:gd name="T10" fmla="*/ 1 w 21"/>
                  <a:gd name="T11" fmla="*/ 6 h 13"/>
                  <a:gd name="T12" fmla="*/ 12 w 21"/>
                  <a:gd name="T13" fmla="*/ 2 h 13"/>
                  <a:gd name="T14" fmla="*/ 21 w 21"/>
                  <a:gd name="T15" fmla="*/ 11 h 13"/>
                  <a:gd name="T16" fmla="*/ 19 w 21"/>
                  <a:gd name="T17" fmla="*/ 13 h 13"/>
                  <a:gd name="T18" fmla="*/ 19 w 21"/>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3">
                    <a:moveTo>
                      <a:pt x="19" y="13"/>
                    </a:moveTo>
                    <a:cubicBezTo>
                      <a:pt x="18" y="13"/>
                      <a:pt x="17" y="12"/>
                      <a:pt x="17" y="11"/>
                    </a:cubicBezTo>
                    <a:cubicBezTo>
                      <a:pt x="17" y="11"/>
                      <a:pt x="16" y="7"/>
                      <a:pt x="11" y="6"/>
                    </a:cubicBezTo>
                    <a:cubicBezTo>
                      <a:pt x="6" y="5"/>
                      <a:pt x="5" y="8"/>
                      <a:pt x="4" y="8"/>
                    </a:cubicBezTo>
                    <a:cubicBezTo>
                      <a:pt x="4" y="9"/>
                      <a:pt x="3" y="9"/>
                      <a:pt x="2" y="9"/>
                    </a:cubicBezTo>
                    <a:cubicBezTo>
                      <a:pt x="1" y="9"/>
                      <a:pt x="0" y="7"/>
                      <a:pt x="1" y="6"/>
                    </a:cubicBezTo>
                    <a:cubicBezTo>
                      <a:pt x="2" y="4"/>
                      <a:pt x="5" y="0"/>
                      <a:pt x="12" y="2"/>
                    </a:cubicBezTo>
                    <a:cubicBezTo>
                      <a:pt x="20" y="4"/>
                      <a:pt x="21" y="11"/>
                      <a:pt x="21" y="11"/>
                    </a:cubicBezTo>
                    <a:cubicBezTo>
                      <a:pt x="21" y="12"/>
                      <a:pt x="20" y="13"/>
                      <a:pt x="19" y="13"/>
                    </a:cubicBezTo>
                    <a:cubicBezTo>
                      <a:pt x="19" y="13"/>
                      <a:pt x="19" y="13"/>
                      <a:pt x="19" y="13"/>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240"/>
              <p:cNvSpPr>
                <a:spLocks/>
              </p:cNvSpPr>
              <p:nvPr/>
            </p:nvSpPr>
            <p:spPr bwMode="auto">
              <a:xfrm>
                <a:off x="568326" y="612776"/>
                <a:ext cx="844550" cy="339725"/>
              </a:xfrm>
              <a:custGeom>
                <a:avLst/>
                <a:gdLst>
                  <a:gd name="T0" fmla="*/ 0 w 366"/>
                  <a:gd name="T1" fmla="*/ 143 h 147"/>
                  <a:gd name="T2" fmla="*/ 178 w 366"/>
                  <a:gd name="T3" fmla="*/ 139 h 147"/>
                  <a:gd name="T4" fmla="*/ 353 w 366"/>
                  <a:gd name="T5" fmla="*/ 147 h 147"/>
                  <a:gd name="T6" fmla="*/ 366 w 366"/>
                  <a:gd name="T7" fmla="*/ 99 h 147"/>
                  <a:gd name="T8" fmla="*/ 327 w 366"/>
                  <a:gd name="T9" fmla="*/ 100 h 147"/>
                  <a:gd name="T10" fmla="*/ 357 w 366"/>
                  <a:gd name="T11" fmla="*/ 52 h 147"/>
                  <a:gd name="T12" fmla="*/ 290 w 366"/>
                  <a:gd name="T13" fmla="*/ 48 h 147"/>
                  <a:gd name="T14" fmla="*/ 302 w 366"/>
                  <a:gd name="T15" fmla="*/ 7 h 147"/>
                  <a:gd name="T16" fmla="*/ 201 w 366"/>
                  <a:gd name="T17" fmla="*/ 35 h 147"/>
                  <a:gd name="T18" fmla="*/ 213 w 366"/>
                  <a:gd name="T19" fmla="*/ 7 h 147"/>
                  <a:gd name="T20" fmla="*/ 72 w 366"/>
                  <a:gd name="T21" fmla="*/ 76 h 147"/>
                  <a:gd name="T22" fmla="*/ 81 w 366"/>
                  <a:gd name="T23" fmla="*/ 39 h 147"/>
                  <a:gd name="T24" fmla="*/ 0 w 366"/>
                  <a:gd name="T25" fmla="*/ 14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6" h="147">
                    <a:moveTo>
                      <a:pt x="0" y="143"/>
                    </a:moveTo>
                    <a:cubicBezTo>
                      <a:pt x="119" y="87"/>
                      <a:pt x="178" y="139"/>
                      <a:pt x="178" y="139"/>
                    </a:cubicBezTo>
                    <a:cubicBezTo>
                      <a:pt x="248" y="99"/>
                      <a:pt x="353" y="147"/>
                      <a:pt x="353" y="147"/>
                    </a:cubicBezTo>
                    <a:cubicBezTo>
                      <a:pt x="343" y="129"/>
                      <a:pt x="366" y="99"/>
                      <a:pt x="366" y="99"/>
                    </a:cubicBezTo>
                    <a:cubicBezTo>
                      <a:pt x="351" y="93"/>
                      <a:pt x="327" y="100"/>
                      <a:pt x="327" y="100"/>
                    </a:cubicBezTo>
                    <a:cubicBezTo>
                      <a:pt x="320" y="81"/>
                      <a:pt x="357" y="52"/>
                      <a:pt x="357" y="52"/>
                    </a:cubicBezTo>
                    <a:cubicBezTo>
                      <a:pt x="308" y="41"/>
                      <a:pt x="290" y="48"/>
                      <a:pt x="290" y="48"/>
                    </a:cubicBezTo>
                    <a:cubicBezTo>
                      <a:pt x="287" y="35"/>
                      <a:pt x="302" y="7"/>
                      <a:pt x="302" y="7"/>
                    </a:cubicBezTo>
                    <a:cubicBezTo>
                      <a:pt x="258" y="0"/>
                      <a:pt x="201" y="35"/>
                      <a:pt x="201" y="35"/>
                    </a:cubicBezTo>
                    <a:cubicBezTo>
                      <a:pt x="201" y="23"/>
                      <a:pt x="213" y="7"/>
                      <a:pt x="213" y="7"/>
                    </a:cubicBezTo>
                    <a:cubicBezTo>
                      <a:pt x="134" y="15"/>
                      <a:pt x="72" y="76"/>
                      <a:pt x="72" y="76"/>
                    </a:cubicBezTo>
                    <a:cubicBezTo>
                      <a:pt x="70" y="64"/>
                      <a:pt x="81" y="39"/>
                      <a:pt x="81" y="39"/>
                    </a:cubicBezTo>
                    <a:cubicBezTo>
                      <a:pt x="6" y="68"/>
                      <a:pt x="0" y="143"/>
                      <a:pt x="0" y="143"/>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93" name="圆角矩形标注 392"/>
            <p:cNvSpPr/>
            <p:nvPr/>
          </p:nvSpPr>
          <p:spPr>
            <a:xfrm>
              <a:off x="2136589" y="4456761"/>
              <a:ext cx="3972754" cy="739558"/>
            </a:xfrm>
            <a:prstGeom prst="wedgeRoundRectCallout">
              <a:avLst>
                <a:gd name="adj1" fmla="val -56663"/>
                <a:gd name="adj2" fmla="val 9050"/>
                <a:gd name="adj3" fmla="val 16667"/>
              </a:avLst>
            </a:prstGeom>
            <a:solidFill>
              <a:schemeClr val="bg1"/>
            </a:solidFill>
            <a:ln w="19050">
              <a:solidFill>
                <a:srgbClr val="2D3A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buClr>
                  <a:srgbClr val="ED7D31"/>
                </a:buClr>
              </a:pPr>
              <a:r>
                <a:rPr lang="zh-CN" altLang="en-US" sz="1600" dirty="0" smtClean="0">
                  <a:solidFill>
                    <a:srgbClr val="2D3A4B"/>
                  </a:solidFill>
                  <a:latin typeface="微软雅黑" panose="020B0503020204020204" pitchFamily="34" charset="-122"/>
                  <a:ea typeface="微软雅黑" panose="020B0503020204020204" pitchFamily="34" charset="-122"/>
                </a:rPr>
                <a:t>为香港政制改革和发展</a:t>
              </a:r>
              <a:r>
                <a:rPr lang="zh-CN" altLang="en-US" sz="1600" dirty="0" smtClean="0">
                  <a:solidFill>
                    <a:srgbClr val="ED7D31"/>
                  </a:solidFill>
                  <a:latin typeface="微软雅黑" panose="020B0503020204020204" pitchFamily="34" charset="-122"/>
                  <a:ea typeface="微软雅黑" panose="020B0503020204020204" pitchFamily="34" charset="-122"/>
                </a:rPr>
                <a:t>提供了</a:t>
              </a:r>
              <a:r>
                <a:rPr lang="zh-CN" altLang="en-US" sz="1600" dirty="0">
                  <a:solidFill>
                    <a:srgbClr val="ED7D31"/>
                  </a:solidFill>
                  <a:latin typeface="微软雅黑" panose="020B0503020204020204" pitchFamily="34" charset="-122"/>
                  <a:ea typeface="微软雅黑" panose="020B0503020204020204" pitchFamily="34" charset="-122"/>
                </a:rPr>
                <a:t>法律</a:t>
              </a:r>
              <a:r>
                <a:rPr lang="zh-CN" altLang="en-US" sz="1600" dirty="0" smtClean="0">
                  <a:solidFill>
                    <a:srgbClr val="ED7D31"/>
                  </a:solidFill>
                  <a:latin typeface="微软雅黑" panose="020B0503020204020204" pitchFamily="34" charset="-122"/>
                  <a:ea typeface="微软雅黑" panose="020B0503020204020204" pitchFamily="34" charset="-122"/>
                </a:rPr>
                <a:t>基础</a:t>
              </a:r>
              <a:r>
                <a:rPr lang="zh-CN" altLang="en-US" sz="1600" dirty="0" smtClean="0">
                  <a:solidFill>
                    <a:srgbClr val="2D3A4B"/>
                  </a:solidFill>
                  <a:latin typeface="微软雅黑" panose="020B0503020204020204" pitchFamily="34" charset="-122"/>
                  <a:ea typeface="微软雅黑" panose="020B0503020204020204" pitchFamily="34" charset="-122"/>
                </a:rPr>
                <a:t>，在其发展</a:t>
              </a:r>
              <a:r>
                <a:rPr lang="zh-CN" altLang="en-US" sz="1600" dirty="0">
                  <a:solidFill>
                    <a:srgbClr val="2D3A4B"/>
                  </a:solidFill>
                  <a:latin typeface="微软雅黑" panose="020B0503020204020204" pitchFamily="34" charset="-122"/>
                  <a:ea typeface="微软雅黑" panose="020B0503020204020204" pitchFamily="34" charset="-122"/>
                </a:rPr>
                <a:t>进程中具有</a:t>
              </a:r>
              <a:r>
                <a:rPr lang="zh-CN" altLang="en-US" sz="1600" dirty="0">
                  <a:solidFill>
                    <a:srgbClr val="ED7D31"/>
                  </a:solidFill>
                  <a:latin typeface="微软雅黑" panose="020B0503020204020204" pitchFamily="34" charset="-122"/>
                  <a:ea typeface="微软雅黑" panose="020B0503020204020204" pitchFamily="34" charset="-122"/>
                </a:rPr>
                <a:t>里程碑式</a:t>
              </a:r>
              <a:r>
                <a:rPr lang="zh-CN" altLang="en-US" sz="1600" dirty="0">
                  <a:solidFill>
                    <a:srgbClr val="2D3A4B"/>
                  </a:solidFill>
                  <a:latin typeface="微软雅黑" panose="020B0503020204020204" pitchFamily="34" charset="-122"/>
                  <a:ea typeface="微软雅黑" panose="020B0503020204020204" pitchFamily="34" charset="-122"/>
                </a:rPr>
                <a:t>的意义</a:t>
              </a:r>
            </a:p>
          </p:txBody>
        </p:sp>
      </p:grpSp>
    </p:spTree>
    <p:extLst>
      <p:ext uri="{BB962C8B-B14F-4D97-AF65-F5344CB8AC3E}">
        <p14:creationId xmlns:p14="http://schemas.microsoft.com/office/powerpoint/2010/main" val="3130416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1000"/>
                            </p:stCondLst>
                            <p:childTnLst>
                              <p:par>
                                <p:cTn id="9" presetID="53" presetClass="entr" presetSubtype="16" fill="hold" grpId="0" nodeType="afterEffect">
                                  <p:stCondLst>
                                    <p:cond delay="1000"/>
                                  </p:stCondLst>
                                  <p:childTnLst>
                                    <p:set>
                                      <p:cBhvr>
                                        <p:cTn id="10" dur="1" fill="hold">
                                          <p:stCondLst>
                                            <p:cond delay="0"/>
                                          </p:stCondLst>
                                        </p:cTn>
                                        <p:tgtEl>
                                          <p:spTgt spid="181"/>
                                        </p:tgtEl>
                                        <p:attrNameLst>
                                          <p:attrName>style.visibility</p:attrName>
                                        </p:attrNameLst>
                                      </p:cBhvr>
                                      <p:to>
                                        <p:strVal val="visible"/>
                                      </p:to>
                                    </p:set>
                                    <p:anim calcmode="lin" valueType="num">
                                      <p:cBhvr>
                                        <p:cTn id="11" dur="500" fill="hold"/>
                                        <p:tgtEl>
                                          <p:spTgt spid="181"/>
                                        </p:tgtEl>
                                        <p:attrNameLst>
                                          <p:attrName>ppt_w</p:attrName>
                                        </p:attrNameLst>
                                      </p:cBhvr>
                                      <p:tavLst>
                                        <p:tav tm="0">
                                          <p:val>
                                            <p:fltVal val="0"/>
                                          </p:val>
                                        </p:tav>
                                        <p:tav tm="100000">
                                          <p:val>
                                            <p:strVal val="#ppt_w"/>
                                          </p:val>
                                        </p:tav>
                                      </p:tavLst>
                                    </p:anim>
                                    <p:anim calcmode="lin" valueType="num">
                                      <p:cBhvr>
                                        <p:cTn id="12" dur="500" fill="hold"/>
                                        <p:tgtEl>
                                          <p:spTgt spid="181"/>
                                        </p:tgtEl>
                                        <p:attrNameLst>
                                          <p:attrName>ppt_h</p:attrName>
                                        </p:attrNameLst>
                                      </p:cBhvr>
                                      <p:tavLst>
                                        <p:tav tm="0">
                                          <p:val>
                                            <p:fltVal val="0"/>
                                          </p:val>
                                        </p:tav>
                                        <p:tav tm="100000">
                                          <p:val>
                                            <p:strVal val="#ppt_h"/>
                                          </p:val>
                                        </p:tav>
                                      </p:tavLst>
                                    </p:anim>
                                    <p:animEffect transition="in" filter="fade">
                                      <p:cBhvr>
                                        <p:cTn id="13" dur="500"/>
                                        <p:tgtEl>
                                          <p:spTgt spid="181"/>
                                        </p:tgtEl>
                                      </p:cBhvr>
                                    </p:animEffect>
                                  </p:childTnLst>
                                </p:cTn>
                              </p:par>
                            </p:childTnLst>
                          </p:cTn>
                        </p:par>
                        <p:par>
                          <p:cTn id="14" fill="hold">
                            <p:stCondLst>
                              <p:cond delay="2500"/>
                            </p:stCondLst>
                            <p:childTnLst>
                              <p:par>
                                <p:cTn id="15" presetID="53" presetClass="entr" presetSubtype="16" fill="hold" grpId="0" nodeType="afterEffect">
                                  <p:stCondLst>
                                    <p:cond delay="2000"/>
                                  </p:stCondLst>
                                  <p:childTnLst>
                                    <p:set>
                                      <p:cBhvr>
                                        <p:cTn id="16" dur="1" fill="hold">
                                          <p:stCondLst>
                                            <p:cond delay="0"/>
                                          </p:stCondLst>
                                        </p:cTn>
                                        <p:tgtEl>
                                          <p:spTgt spid="180"/>
                                        </p:tgtEl>
                                        <p:attrNameLst>
                                          <p:attrName>style.visibility</p:attrName>
                                        </p:attrNameLst>
                                      </p:cBhvr>
                                      <p:to>
                                        <p:strVal val="visible"/>
                                      </p:to>
                                    </p:set>
                                    <p:anim calcmode="lin" valueType="num">
                                      <p:cBhvr>
                                        <p:cTn id="17" dur="500" fill="hold"/>
                                        <p:tgtEl>
                                          <p:spTgt spid="180"/>
                                        </p:tgtEl>
                                        <p:attrNameLst>
                                          <p:attrName>ppt_w</p:attrName>
                                        </p:attrNameLst>
                                      </p:cBhvr>
                                      <p:tavLst>
                                        <p:tav tm="0">
                                          <p:val>
                                            <p:fltVal val="0"/>
                                          </p:val>
                                        </p:tav>
                                        <p:tav tm="100000">
                                          <p:val>
                                            <p:strVal val="#ppt_w"/>
                                          </p:val>
                                        </p:tav>
                                      </p:tavLst>
                                    </p:anim>
                                    <p:anim calcmode="lin" valueType="num">
                                      <p:cBhvr>
                                        <p:cTn id="18" dur="500" fill="hold"/>
                                        <p:tgtEl>
                                          <p:spTgt spid="180"/>
                                        </p:tgtEl>
                                        <p:attrNameLst>
                                          <p:attrName>ppt_h</p:attrName>
                                        </p:attrNameLst>
                                      </p:cBhvr>
                                      <p:tavLst>
                                        <p:tav tm="0">
                                          <p:val>
                                            <p:fltVal val="0"/>
                                          </p:val>
                                        </p:tav>
                                        <p:tav tm="100000">
                                          <p:val>
                                            <p:strVal val="#ppt_h"/>
                                          </p:val>
                                        </p:tav>
                                      </p:tavLst>
                                    </p:anim>
                                    <p:animEffect transition="in" filter="fade">
                                      <p:cBhvr>
                                        <p:cTn id="19" dur="500"/>
                                        <p:tgtEl>
                                          <p:spTgt spid="180"/>
                                        </p:tgtEl>
                                      </p:cBhvr>
                                    </p:animEffect>
                                  </p:childTnLst>
                                </p:cTn>
                              </p:par>
                            </p:childTnLst>
                          </p:cTn>
                        </p:par>
                        <p:par>
                          <p:cTn id="20" fill="hold">
                            <p:stCondLst>
                              <p:cond delay="5000"/>
                            </p:stCondLst>
                            <p:childTnLst>
                              <p:par>
                                <p:cTn id="21" presetID="53" presetClass="entr" presetSubtype="16" fill="hold" grpId="0" nodeType="afterEffect">
                                  <p:stCondLst>
                                    <p:cond delay="2000"/>
                                  </p:stCondLst>
                                  <p:childTnLst>
                                    <p:set>
                                      <p:cBhvr>
                                        <p:cTn id="22" dur="1" fill="hold">
                                          <p:stCondLst>
                                            <p:cond delay="0"/>
                                          </p:stCondLst>
                                        </p:cTn>
                                        <p:tgtEl>
                                          <p:spTgt spid="183"/>
                                        </p:tgtEl>
                                        <p:attrNameLst>
                                          <p:attrName>style.visibility</p:attrName>
                                        </p:attrNameLst>
                                      </p:cBhvr>
                                      <p:to>
                                        <p:strVal val="visible"/>
                                      </p:to>
                                    </p:set>
                                    <p:anim calcmode="lin" valueType="num">
                                      <p:cBhvr>
                                        <p:cTn id="23" dur="500" fill="hold"/>
                                        <p:tgtEl>
                                          <p:spTgt spid="183"/>
                                        </p:tgtEl>
                                        <p:attrNameLst>
                                          <p:attrName>ppt_w</p:attrName>
                                        </p:attrNameLst>
                                      </p:cBhvr>
                                      <p:tavLst>
                                        <p:tav tm="0">
                                          <p:val>
                                            <p:fltVal val="0"/>
                                          </p:val>
                                        </p:tav>
                                        <p:tav tm="100000">
                                          <p:val>
                                            <p:strVal val="#ppt_w"/>
                                          </p:val>
                                        </p:tav>
                                      </p:tavLst>
                                    </p:anim>
                                    <p:anim calcmode="lin" valueType="num">
                                      <p:cBhvr>
                                        <p:cTn id="24" dur="500" fill="hold"/>
                                        <p:tgtEl>
                                          <p:spTgt spid="183"/>
                                        </p:tgtEl>
                                        <p:attrNameLst>
                                          <p:attrName>ppt_h</p:attrName>
                                        </p:attrNameLst>
                                      </p:cBhvr>
                                      <p:tavLst>
                                        <p:tav tm="0">
                                          <p:val>
                                            <p:fltVal val="0"/>
                                          </p:val>
                                        </p:tav>
                                        <p:tav tm="100000">
                                          <p:val>
                                            <p:strVal val="#ppt_h"/>
                                          </p:val>
                                        </p:tav>
                                      </p:tavLst>
                                    </p:anim>
                                    <p:animEffect transition="in" filter="fade">
                                      <p:cBhvr>
                                        <p:cTn id="25" dur="500"/>
                                        <p:tgtEl>
                                          <p:spTgt spid="183"/>
                                        </p:tgtEl>
                                      </p:cBhvr>
                                    </p:animEffect>
                                  </p:childTnLst>
                                </p:cTn>
                              </p:par>
                            </p:childTnLst>
                          </p:cTn>
                        </p:par>
                        <p:par>
                          <p:cTn id="26" fill="hold">
                            <p:stCondLst>
                              <p:cond delay="7500"/>
                            </p:stCondLst>
                            <p:childTnLst>
                              <p:par>
                                <p:cTn id="27" presetID="53" presetClass="entr" presetSubtype="16" fill="hold" grpId="0" nodeType="afterEffect">
                                  <p:stCondLst>
                                    <p:cond delay="2000"/>
                                  </p:stCondLst>
                                  <p:childTnLst>
                                    <p:set>
                                      <p:cBhvr>
                                        <p:cTn id="28" dur="1" fill="hold">
                                          <p:stCondLst>
                                            <p:cond delay="0"/>
                                          </p:stCondLst>
                                        </p:cTn>
                                        <p:tgtEl>
                                          <p:spTgt spid="184"/>
                                        </p:tgtEl>
                                        <p:attrNameLst>
                                          <p:attrName>style.visibility</p:attrName>
                                        </p:attrNameLst>
                                      </p:cBhvr>
                                      <p:to>
                                        <p:strVal val="visible"/>
                                      </p:to>
                                    </p:set>
                                    <p:anim calcmode="lin" valueType="num">
                                      <p:cBhvr>
                                        <p:cTn id="29" dur="500" fill="hold"/>
                                        <p:tgtEl>
                                          <p:spTgt spid="184"/>
                                        </p:tgtEl>
                                        <p:attrNameLst>
                                          <p:attrName>ppt_w</p:attrName>
                                        </p:attrNameLst>
                                      </p:cBhvr>
                                      <p:tavLst>
                                        <p:tav tm="0">
                                          <p:val>
                                            <p:fltVal val="0"/>
                                          </p:val>
                                        </p:tav>
                                        <p:tav tm="100000">
                                          <p:val>
                                            <p:strVal val="#ppt_w"/>
                                          </p:val>
                                        </p:tav>
                                      </p:tavLst>
                                    </p:anim>
                                    <p:anim calcmode="lin" valueType="num">
                                      <p:cBhvr>
                                        <p:cTn id="30" dur="500" fill="hold"/>
                                        <p:tgtEl>
                                          <p:spTgt spid="184"/>
                                        </p:tgtEl>
                                        <p:attrNameLst>
                                          <p:attrName>ppt_h</p:attrName>
                                        </p:attrNameLst>
                                      </p:cBhvr>
                                      <p:tavLst>
                                        <p:tav tm="0">
                                          <p:val>
                                            <p:fltVal val="0"/>
                                          </p:val>
                                        </p:tav>
                                        <p:tav tm="100000">
                                          <p:val>
                                            <p:strVal val="#ppt_h"/>
                                          </p:val>
                                        </p:tav>
                                      </p:tavLst>
                                    </p:anim>
                                    <p:animEffect transition="in" filter="fade">
                                      <p:cBhvr>
                                        <p:cTn id="31" dur="500"/>
                                        <p:tgtEl>
                                          <p:spTgt spid="184"/>
                                        </p:tgtEl>
                                      </p:cBhvr>
                                    </p:animEffect>
                                  </p:childTnLst>
                                </p:cTn>
                              </p:par>
                            </p:childTnLst>
                          </p:cTn>
                        </p:par>
                        <p:par>
                          <p:cTn id="32" fill="hold">
                            <p:stCondLst>
                              <p:cond delay="10000"/>
                            </p:stCondLst>
                            <p:childTnLst>
                              <p:par>
                                <p:cTn id="33" presetID="12" presetClass="entr" presetSubtype="8" fill="hold" grpId="0" nodeType="afterEffect">
                                  <p:stCondLst>
                                    <p:cond delay="4000"/>
                                  </p:stCondLst>
                                  <p:childTnLst>
                                    <p:set>
                                      <p:cBhvr>
                                        <p:cTn id="34" dur="1" fill="hold">
                                          <p:stCondLst>
                                            <p:cond delay="0"/>
                                          </p:stCondLst>
                                        </p:cTn>
                                        <p:tgtEl>
                                          <p:spTgt spid="188"/>
                                        </p:tgtEl>
                                        <p:attrNameLst>
                                          <p:attrName>style.visibility</p:attrName>
                                        </p:attrNameLst>
                                      </p:cBhvr>
                                      <p:to>
                                        <p:strVal val="visible"/>
                                      </p:to>
                                    </p:set>
                                    <p:anim calcmode="lin" valueType="num">
                                      <p:cBhvr additive="base">
                                        <p:cTn id="35" dur="500"/>
                                        <p:tgtEl>
                                          <p:spTgt spid="188"/>
                                        </p:tgtEl>
                                        <p:attrNameLst>
                                          <p:attrName>ppt_x</p:attrName>
                                        </p:attrNameLst>
                                      </p:cBhvr>
                                      <p:tavLst>
                                        <p:tav tm="0">
                                          <p:val>
                                            <p:strVal val="#ppt_x-#ppt_w*1.125000"/>
                                          </p:val>
                                        </p:tav>
                                        <p:tav tm="100000">
                                          <p:val>
                                            <p:strVal val="#ppt_x"/>
                                          </p:val>
                                        </p:tav>
                                      </p:tavLst>
                                    </p:anim>
                                    <p:animEffect transition="in" filter="wipe(right)">
                                      <p:cBhvr>
                                        <p:cTn id="36" dur="500"/>
                                        <p:tgtEl>
                                          <p:spTgt spid="188"/>
                                        </p:tgtEl>
                                      </p:cBhvr>
                                    </p:animEffect>
                                  </p:childTnLst>
                                </p:cTn>
                              </p:par>
                            </p:childTnLst>
                          </p:cTn>
                        </p:par>
                        <p:par>
                          <p:cTn id="37" fill="hold">
                            <p:stCondLst>
                              <p:cond delay="14500"/>
                            </p:stCondLst>
                            <p:childTnLst>
                              <p:par>
                                <p:cTn id="38" presetID="12" presetClass="entr" presetSubtype="1" fill="hold" nodeType="afterEffect">
                                  <p:stCondLst>
                                    <p:cond delay="500"/>
                                  </p:stCondLst>
                                  <p:childTnLst>
                                    <p:set>
                                      <p:cBhvr>
                                        <p:cTn id="39" dur="1" fill="hold">
                                          <p:stCondLst>
                                            <p:cond delay="0"/>
                                          </p:stCondLst>
                                        </p:cTn>
                                        <p:tgtEl>
                                          <p:spTgt spid="185"/>
                                        </p:tgtEl>
                                        <p:attrNameLst>
                                          <p:attrName>style.visibility</p:attrName>
                                        </p:attrNameLst>
                                      </p:cBhvr>
                                      <p:to>
                                        <p:strVal val="visible"/>
                                      </p:to>
                                    </p:set>
                                    <p:anim calcmode="lin" valueType="num">
                                      <p:cBhvr additive="base">
                                        <p:cTn id="40" dur="500"/>
                                        <p:tgtEl>
                                          <p:spTgt spid="185"/>
                                        </p:tgtEl>
                                        <p:attrNameLst>
                                          <p:attrName>ppt_y</p:attrName>
                                        </p:attrNameLst>
                                      </p:cBhvr>
                                      <p:tavLst>
                                        <p:tav tm="0">
                                          <p:val>
                                            <p:strVal val="#ppt_y-#ppt_h*1.125000"/>
                                          </p:val>
                                        </p:tav>
                                        <p:tav tm="100000">
                                          <p:val>
                                            <p:strVal val="#ppt_y"/>
                                          </p:val>
                                        </p:tav>
                                      </p:tavLst>
                                    </p:anim>
                                    <p:animEffect transition="in" filter="wipe(down)">
                                      <p:cBhvr>
                                        <p:cTn id="41" dur="500"/>
                                        <p:tgtEl>
                                          <p:spTgt spid="185"/>
                                        </p:tgtEl>
                                      </p:cBhvr>
                                    </p:animEffect>
                                  </p:childTnLst>
                                </p:cTn>
                              </p:par>
                            </p:childTnLst>
                          </p:cTn>
                        </p:par>
                        <p:par>
                          <p:cTn id="42" fill="hold">
                            <p:stCondLst>
                              <p:cond delay="15500"/>
                            </p:stCondLst>
                            <p:childTnLst>
                              <p:par>
                                <p:cTn id="43" presetID="12" presetClass="entr" presetSubtype="8" fill="hold" nodeType="afterEffect">
                                  <p:stCondLst>
                                    <p:cond delay="800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p:tgtEl>
                                          <p:spTgt spid="27"/>
                                        </p:tgtEl>
                                        <p:attrNameLst>
                                          <p:attrName>ppt_x</p:attrName>
                                        </p:attrNameLst>
                                      </p:cBhvr>
                                      <p:tavLst>
                                        <p:tav tm="0">
                                          <p:val>
                                            <p:strVal val="#ppt_x-#ppt_w*1.125000"/>
                                          </p:val>
                                        </p:tav>
                                        <p:tav tm="100000">
                                          <p:val>
                                            <p:strVal val="#ppt_x"/>
                                          </p:val>
                                        </p:tav>
                                      </p:tavLst>
                                    </p:anim>
                                    <p:animEffect transition="in" filter="wipe(right)">
                                      <p:cBhvr>
                                        <p:cTn id="46" dur="500"/>
                                        <p:tgtEl>
                                          <p:spTgt spid="27"/>
                                        </p:tgtEl>
                                      </p:cBhvr>
                                    </p:animEffect>
                                  </p:childTnLst>
                                </p:cTn>
                              </p:par>
                            </p:childTnLst>
                          </p:cTn>
                        </p:par>
                        <p:par>
                          <p:cTn id="47" fill="hold">
                            <p:stCondLst>
                              <p:cond delay="24000"/>
                            </p:stCondLst>
                            <p:childTnLst>
                              <p:par>
                                <p:cTn id="48" presetID="12" presetClass="entr" presetSubtype="1" fill="hold" nodeType="afterEffect">
                                  <p:stCondLst>
                                    <p:cond delay="2000"/>
                                  </p:stCondLst>
                                  <p:childTnLst>
                                    <p:set>
                                      <p:cBhvr>
                                        <p:cTn id="49" dur="1" fill="hold">
                                          <p:stCondLst>
                                            <p:cond delay="0"/>
                                          </p:stCondLst>
                                        </p:cTn>
                                        <p:tgtEl>
                                          <p:spTgt spid="28"/>
                                        </p:tgtEl>
                                        <p:attrNameLst>
                                          <p:attrName>style.visibility</p:attrName>
                                        </p:attrNameLst>
                                      </p:cBhvr>
                                      <p:to>
                                        <p:strVal val="visible"/>
                                      </p:to>
                                    </p:set>
                                    <p:anim calcmode="lin" valueType="num">
                                      <p:cBhvr additive="base">
                                        <p:cTn id="50" dur="500"/>
                                        <p:tgtEl>
                                          <p:spTgt spid="28"/>
                                        </p:tgtEl>
                                        <p:attrNameLst>
                                          <p:attrName>ppt_y</p:attrName>
                                        </p:attrNameLst>
                                      </p:cBhvr>
                                      <p:tavLst>
                                        <p:tav tm="0">
                                          <p:val>
                                            <p:strVal val="#ppt_y-#ppt_h*1.125000"/>
                                          </p:val>
                                        </p:tav>
                                        <p:tav tm="100000">
                                          <p:val>
                                            <p:strVal val="#ppt_y"/>
                                          </p:val>
                                        </p:tav>
                                      </p:tavLst>
                                    </p:anim>
                                    <p:animEffect transition="in" filter="wipe(down)">
                                      <p:cBhvr>
                                        <p:cTn id="5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0" grpId="0" animBg="1"/>
      <p:bldP spid="181" grpId="0" animBg="1"/>
      <p:bldP spid="183" grpId="0" animBg="1"/>
      <p:bldP spid="184" grpId="0" animBg="1"/>
      <p:bldP spid="18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en-US" altLang="zh-CN" dirty="0" smtClean="0">
                <a:solidFill>
                  <a:srgbClr val="EB4538"/>
                </a:solidFill>
              </a:rPr>
              <a:t>2   </a:t>
            </a:r>
            <a:r>
              <a:rPr lang="zh-CN" altLang="en-US" dirty="0" smtClean="0"/>
              <a:t>全国人大常委会五次释法</a:t>
            </a:r>
            <a:endParaRPr lang="zh-CN" altLang="en-US" dirty="0">
              <a:solidFill>
                <a:srgbClr val="EB4538"/>
              </a:solidFill>
            </a:endParaRPr>
          </a:p>
        </p:txBody>
      </p:sp>
      <p:sp>
        <p:nvSpPr>
          <p:cNvPr id="6" name="燕尾形 5"/>
          <p:cNvSpPr/>
          <p:nvPr/>
        </p:nvSpPr>
        <p:spPr>
          <a:xfrm>
            <a:off x="35496" y="2060848"/>
            <a:ext cx="1631032" cy="403102"/>
          </a:xfrm>
          <a:prstGeom prst="chevron">
            <a:avLst/>
          </a:prstGeom>
          <a:solidFill>
            <a:srgbClr val="2D3A4B"/>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smtClean="0">
                <a:latin typeface="Microsoft YaHei" charset="-122"/>
                <a:ea typeface="Microsoft YaHei" charset="-122"/>
                <a:cs typeface="Microsoft YaHei" charset="-122"/>
              </a:rPr>
              <a:t>第</a:t>
            </a:r>
            <a:r>
              <a:rPr kumimoji="1" lang="zh-CN" altLang="en-US" sz="1600" dirty="0">
                <a:latin typeface="Microsoft YaHei" charset="-122"/>
                <a:ea typeface="Microsoft YaHei" charset="-122"/>
                <a:cs typeface="Microsoft YaHei" charset="-122"/>
              </a:rPr>
              <a:t>三</a:t>
            </a:r>
            <a:r>
              <a:rPr kumimoji="1" lang="zh-CN" altLang="en-US" sz="1600" dirty="0" smtClean="0">
                <a:latin typeface="Microsoft YaHei" charset="-122"/>
                <a:ea typeface="Microsoft YaHei" charset="-122"/>
                <a:cs typeface="Microsoft YaHei" charset="-122"/>
              </a:rPr>
              <a:t>次释法</a:t>
            </a:r>
            <a:endParaRPr kumimoji="1" lang="zh-CN" altLang="en-US" sz="1600" dirty="0">
              <a:latin typeface="Microsoft YaHei" charset="-122"/>
              <a:ea typeface="Microsoft YaHei" charset="-122"/>
              <a:cs typeface="Microsoft YaHei" charset="-122"/>
            </a:endParaRPr>
          </a:p>
        </p:txBody>
      </p:sp>
      <p:sp>
        <p:nvSpPr>
          <p:cNvPr id="5" name="燕尾形 4"/>
          <p:cNvSpPr/>
          <p:nvPr/>
        </p:nvSpPr>
        <p:spPr>
          <a:xfrm>
            <a:off x="1547664" y="2060848"/>
            <a:ext cx="2664296" cy="403102"/>
          </a:xfrm>
          <a:prstGeom prst="chevron">
            <a:avLst/>
          </a:prstGeom>
          <a:solidFill>
            <a:srgbClr val="ED7D3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a:latin typeface="Microsoft YaHei" charset="-122"/>
                <a:ea typeface="Microsoft YaHei" charset="-122"/>
                <a:cs typeface="Microsoft YaHei" charset="-122"/>
              </a:rPr>
              <a:t>明确行政长官剩余任期</a:t>
            </a:r>
          </a:p>
        </p:txBody>
      </p:sp>
      <p:grpSp>
        <p:nvGrpSpPr>
          <p:cNvPr id="10" name="组合 9"/>
          <p:cNvGrpSpPr/>
          <p:nvPr/>
        </p:nvGrpSpPr>
        <p:grpSpPr>
          <a:xfrm>
            <a:off x="323528" y="2751982"/>
            <a:ext cx="1984067" cy="3092637"/>
            <a:chOff x="394169" y="2924944"/>
            <a:chExt cx="1585543" cy="2471443"/>
          </a:xfrm>
          <a:effectLst>
            <a:outerShdw blurRad="50800" dist="38100" dir="2700000" algn="tl" rotWithShape="0">
              <a:prstClr val="black">
                <a:alpha val="40000"/>
              </a:prstClr>
            </a:outerShdw>
          </a:effectLst>
        </p:grpSpPr>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924944"/>
              <a:ext cx="1584176" cy="2200244"/>
            </a:xfrm>
            <a:prstGeom prst="rect">
              <a:avLst/>
            </a:prstGeom>
          </p:spPr>
        </p:pic>
        <p:sp>
          <p:nvSpPr>
            <p:cNvPr id="173" name="矩形 172"/>
            <p:cNvSpPr/>
            <p:nvPr/>
          </p:nvSpPr>
          <p:spPr>
            <a:xfrm>
              <a:off x="394169" y="4386684"/>
              <a:ext cx="1585543" cy="1009703"/>
            </a:xfrm>
            <a:prstGeom prst="rect">
              <a:avLst/>
            </a:prstGeom>
            <a:solidFill>
              <a:srgbClr val="2D3A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香港特首</a:t>
              </a:r>
              <a:r>
                <a:rPr lang="zh-CN" altLang="en-US" sz="1400" dirty="0" smtClean="0">
                  <a:solidFill>
                    <a:srgbClr val="ED7D31"/>
                  </a:solidFill>
                  <a:latin typeface="微软雅黑" panose="020B0503020204020204" pitchFamily="34" charset="-122"/>
                  <a:ea typeface="微软雅黑" panose="020B0503020204020204" pitchFamily="34" charset="-122"/>
                </a:rPr>
                <a:t>董建华</a:t>
              </a:r>
              <a:endParaRPr lang="en-US" altLang="zh-CN" sz="1400" dirty="0" smtClean="0">
                <a:solidFill>
                  <a:srgbClr val="ED7D31"/>
                </a:solidFill>
                <a:latin typeface="微软雅黑" panose="020B0503020204020204" pitchFamily="34" charset="-122"/>
                <a:ea typeface="微软雅黑" panose="020B0503020204020204" pitchFamily="34" charset="-122"/>
              </a:endParaRPr>
            </a:p>
            <a:p>
              <a:pPr algn="ctr"/>
              <a:r>
                <a:rPr lang="zh-CN" altLang="en-US" sz="1400" dirty="0" smtClean="0">
                  <a:latin typeface="微软雅黑" panose="020B0503020204020204" pitchFamily="34" charset="-122"/>
                  <a:ea typeface="微软雅黑" panose="020B0503020204020204" pitchFamily="34" charset="-122"/>
                </a:rPr>
                <a:t>第二届任期</a:t>
              </a:r>
              <a:r>
                <a:rPr lang="en-US" altLang="zh-CN" sz="1400" dirty="0" smtClean="0">
                  <a:latin typeface="微软雅黑" panose="020B0503020204020204" pitchFamily="34" charset="-122"/>
                  <a:ea typeface="微软雅黑" panose="020B0503020204020204" pitchFamily="34" charset="-122"/>
                </a:rPr>
                <a:t>5</a:t>
              </a:r>
              <a:r>
                <a:rPr lang="zh-CN" altLang="en-US" sz="1400" dirty="0" smtClean="0">
                  <a:latin typeface="微软雅黑" panose="020B0503020204020204" pitchFamily="34" charset="-122"/>
                  <a:ea typeface="微软雅黑" panose="020B0503020204020204" pitchFamily="34" charset="-122"/>
                </a:rPr>
                <a:t>年</a:t>
              </a:r>
              <a:endParaRPr lang="en-US" altLang="zh-CN" sz="1400" dirty="0" smtClean="0">
                <a:latin typeface="微软雅黑" panose="020B0503020204020204" pitchFamily="34" charset="-122"/>
                <a:ea typeface="微软雅黑" panose="020B0503020204020204" pitchFamily="34" charset="-122"/>
              </a:endParaRPr>
            </a:p>
            <a:p>
              <a:pPr algn="ctr"/>
              <a:r>
                <a:rPr lang="zh-CN" altLang="en-US" sz="1400" dirty="0" smtClean="0">
                  <a:latin typeface="微软雅黑" panose="020B0503020204020204" pitchFamily="34" charset="-122"/>
                  <a:ea typeface="微软雅黑" panose="020B0503020204020204" pitchFamily="34" charset="-122"/>
                </a:rPr>
                <a:t>原应于</a:t>
              </a:r>
              <a:r>
                <a:rPr lang="en-US" altLang="zh-CN" sz="1400" dirty="0" smtClean="0">
                  <a:latin typeface="微软雅黑" panose="020B0503020204020204" pitchFamily="34" charset="-122"/>
                  <a:ea typeface="微软雅黑" panose="020B0503020204020204" pitchFamily="34" charset="-122"/>
                </a:rPr>
                <a:t>2007</a:t>
              </a:r>
              <a:r>
                <a:rPr lang="zh-CN" altLang="en-US" sz="1400" dirty="0" smtClean="0">
                  <a:latin typeface="微软雅黑" panose="020B0503020204020204" pitchFamily="34" charset="-122"/>
                  <a:ea typeface="微软雅黑" panose="020B0503020204020204" pitchFamily="34" charset="-122"/>
                </a:rPr>
                <a:t>年届满</a:t>
              </a:r>
              <a:endParaRPr lang="en-US" altLang="zh-CN" sz="1400" dirty="0" smtClean="0">
                <a:latin typeface="微软雅黑" panose="020B0503020204020204" pitchFamily="34" charset="-122"/>
                <a:ea typeface="微软雅黑" panose="020B0503020204020204" pitchFamily="34" charset="-122"/>
              </a:endParaRPr>
            </a:p>
            <a:p>
              <a:pPr algn="ctr"/>
              <a:r>
                <a:rPr lang="zh-CN" altLang="en-US" sz="1400" dirty="0" smtClean="0">
                  <a:latin typeface="微软雅黑" panose="020B0503020204020204" pitchFamily="34" charset="-122"/>
                  <a:ea typeface="微软雅黑" panose="020B0503020204020204" pitchFamily="34" charset="-122"/>
                </a:rPr>
                <a:t>但在</a:t>
              </a:r>
              <a:r>
                <a:rPr lang="en-US" altLang="zh-CN" sz="1400" dirty="0" smtClean="0">
                  <a:latin typeface="微软雅黑" panose="020B0503020204020204" pitchFamily="34" charset="-122"/>
                  <a:ea typeface="微软雅黑" panose="020B0503020204020204" pitchFamily="34" charset="-122"/>
                </a:rPr>
                <a:t>2005</a:t>
              </a:r>
              <a:r>
                <a:rPr lang="zh-CN" altLang="en-US" sz="1400" dirty="0" smtClean="0">
                  <a:latin typeface="微软雅黑" panose="020B0503020204020204" pitchFamily="34" charset="-122"/>
                  <a:ea typeface="微软雅黑" panose="020B0503020204020204" pitchFamily="34" charset="-122"/>
                </a:rPr>
                <a:t>年</a:t>
              </a:r>
              <a:r>
                <a:rPr lang="en-US" altLang="zh-CN" sz="1400" dirty="0" smtClean="0">
                  <a:latin typeface="微软雅黑" panose="020B0503020204020204" pitchFamily="34" charset="-122"/>
                  <a:ea typeface="微软雅黑" panose="020B0503020204020204" pitchFamily="34" charset="-122"/>
                </a:rPr>
                <a:t>3</a:t>
              </a:r>
              <a:r>
                <a:rPr lang="zh-CN" altLang="en-US" sz="1400" dirty="0" smtClean="0">
                  <a:latin typeface="微软雅黑" panose="020B0503020204020204" pitchFamily="34" charset="-122"/>
                  <a:ea typeface="微软雅黑" panose="020B0503020204020204" pitchFamily="34" charset="-122"/>
                </a:rPr>
                <a:t>月</a:t>
              </a:r>
              <a:r>
                <a:rPr lang="en-US" altLang="zh-CN" sz="1400" dirty="0" smtClean="0">
                  <a:latin typeface="微软雅黑" panose="020B0503020204020204" pitchFamily="34" charset="-122"/>
                  <a:ea typeface="微软雅黑" panose="020B0503020204020204" pitchFamily="34" charset="-122"/>
                </a:rPr>
                <a:t>12</a:t>
              </a:r>
              <a:r>
                <a:rPr lang="zh-CN" altLang="en-US" sz="1400" dirty="0" smtClean="0">
                  <a:latin typeface="微软雅黑" panose="020B0503020204020204" pitchFamily="34" charset="-122"/>
                  <a:ea typeface="微软雅黑" panose="020B0503020204020204" pitchFamily="34" charset="-122"/>
                </a:rPr>
                <a:t>日</a:t>
              </a:r>
              <a:endParaRPr lang="en-US" altLang="zh-CN" sz="1400" dirty="0" smtClean="0">
                <a:latin typeface="微软雅黑" panose="020B0503020204020204" pitchFamily="34" charset="-122"/>
                <a:ea typeface="微软雅黑" panose="020B0503020204020204" pitchFamily="34" charset="-122"/>
              </a:endParaRPr>
            </a:p>
            <a:p>
              <a:pPr algn="ctr"/>
              <a:r>
                <a:rPr lang="zh-CN" altLang="en-US" sz="1400" dirty="0" smtClean="0">
                  <a:latin typeface="微软雅黑" panose="020B0503020204020204" pitchFamily="34" charset="-122"/>
                  <a:ea typeface="微软雅黑" panose="020B0503020204020204" pitchFamily="34" charset="-122"/>
                </a:rPr>
                <a:t>因健康原因辞职</a:t>
              </a:r>
              <a:endParaRPr lang="zh-CN" altLang="en-US" sz="1400" dirty="0">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2601650" y="3459611"/>
            <a:ext cx="6264688" cy="1296477"/>
            <a:chOff x="2516304" y="3321851"/>
            <a:chExt cx="6058834" cy="1296477"/>
          </a:xfrm>
        </p:grpSpPr>
        <p:grpSp>
          <p:nvGrpSpPr>
            <p:cNvPr id="15" name="组合 14"/>
            <p:cNvGrpSpPr/>
            <p:nvPr/>
          </p:nvGrpSpPr>
          <p:grpSpPr>
            <a:xfrm>
              <a:off x="2516304" y="3321851"/>
              <a:ext cx="6014475" cy="1296477"/>
              <a:chOff x="2516304" y="3321851"/>
              <a:chExt cx="6014475" cy="1296477"/>
            </a:xfrm>
          </p:grpSpPr>
          <p:sp>
            <p:nvSpPr>
              <p:cNvPr id="14" name="矩形 13"/>
              <p:cNvSpPr/>
              <p:nvPr/>
            </p:nvSpPr>
            <p:spPr>
              <a:xfrm>
                <a:off x="2516304" y="3321851"/>
                <a:ext cx="6014475" cy="1296477"/>
              </a:xfrm>
              <a:prstGeom prst="rect">
                <a:avLst/>
              </a:prstGeom>
              <a:solidFill>
                <a:srgbClr val="2D3A4B"/>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2545349" y="3507335"/>
                <a:ext cx="1402536" cy="984666"/>
                <a:chOff x="2705947" y="3446101"/>
                <a:chExt cx="1402536" cy="984666"/>
              </a:xfrm>
            </p:grpSpPr>
            <p:pic>
              <p:nvPicPr>
                <p:cNvPr id="176" name="Pictur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2400" y="3446101"/>
                  <a:ext cx="1232974" cy="6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p:nvPr/>
              </p:nvSpPr>
              <p:spPr>
                <a:xfrm>
                  <a:off x="2705947" y="4092213"/>
                  <a:ext cx="1402536"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香港特区政府</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sp>
          <p:nvSpPr>
            <p:cNvPr id="16" name="文本框 15"/>
            <p:cNvSpPr txBox="1"/>
            <p:nvPr/>
          </p:nvSpPr>
          <p:spPr>
            <a:xfrm>
              <a:off x="3864775" y="3493479"/>
              <a:ext cx="4710363" cy="1000274"/>
            </a:xfrm>
            <a:prstGeom prst="rect">
              <a:avLst/>
            </a:prstGeom>
            <a:noFill/>
          </p:spPr>
          <p:txBody>
            <a:bodyPr wrap="square" rtlCol="0">
              <a:spAutoFit/>
            </a:bodyPr>
            <a:lstStyle/>
            <a:p>
              <a:pPr marL="285750" indent="-285750">
                <a:spcAft>
                  <a:spcPts val="600"/>
                </a:spcAft>
                <a:buClr>
                  <a:srgbClr val="ED7D31"/>
                </a:buClr>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补选产生的新的行政长官的任期为</a:t>
              </a:r>
              <a:r>
                <a:rPr lang="zh-CN" altLang="en-US" dirty="0">
                  <a:solidFill>
                    <a:srgbClr val="ED7D31"/>
                  </a:solidFill>
                  <a:latin typeface="微软雅黑" panose="020B0503020204020204" pitchFamily="34" charset="-122"/>
                  <a:ea typeface="微软雅黑" panose="020B0503020204020204" pitchFamily="34" charset="-122"/>
                </a:rPr>
                <a:t>原行政长官任期的余下</a:t>
              </a:r>
              <a:r>
                <a:rPr lang="zh-CN" altLang="en-US" dirty="0" smtClean="0">
                  <a:solidFill>
                    <a:srgbClr val="ED7D31"/>
                  </a:solidFill>
                  <a:latin typeface="微软雅黑" panose="020B0503020204020204" pitchFamily="34" charset="-122"/>
                  <a:ea typeface="微软雅黑" panose="020B0503020204020204" pitchFamily="34" charset="-122"/>
                </a:rPr>
                <a:t>部分</a:t>
              </a:r>
              <a:endParaRPr lang="en-US" altLang="zh-CN" dirty="0" smtClean="0">
                <a:solidFill>
                  <a:srgbClr val="ED7D31"/>
                </a:solidFill>
                <a:latin typeface="微软雅黑" panose="020B0503020204020204" pitchFamily="34" charset="-122"/>
                <a:ea typeface="微软雅黑" panose="020B0503020204020204" pitchFamily="34" charset="-122"/>
              </a:endParaRPr>
            </a:p>
            <a:p>
              <a:pPr marL="285750" indent="-285750">
                <a:buClr>
                  <a:srgbClr val="ED7D31"/>
                </a:buClr>
                <a:buFont typeface="Arial" panose="020B0604020202020204" pitchFamily="34" charset="0"/>
                <a:buChar char="•"/>
              </a:pPr>
              <a:r>
                <a:rPr lang="zh-CN" altLang="en-US" dirty="0">
                  <a:solidFill>
                    <a:srgbClr val="ED7D31"/>
                  </a:solidFill>
                  <a:latin typeface="微软雅黑" panose="020B0503020204020204" pitchFamily="34" charset="-122"/>
                  <a:ea typeface="微软雅黑" panose="020B0503020204020204" pitchFamily="34" charset="-122"/>
                </a:rPr>
                <a:t>修订</a:t>
              </a:r>
              <a:r>
                <a:rPr lang="en-US" altLang="zh-CN" dirty="0">
                  <a:solidFill>
                    <a:srgbClr val="ED7D31"/>
                  </a:solidFill>
                  <a:latin typeface="微软雅黑" panose="020B0503020204020204" pitchFamily="34" charset="-122"/>
                  <a:ea typeface="微软雅黑" panose="020B0503020204020204" pitchFamily="34" charset="-122"/>
                </a:rPr>
                <a:t>《</a:t>
              </a:r>
              <a:r>
                <a:rPr lang="zh-CN" altLang="en-US" dirty="0">
                  <a:solidFill>
                    <a:srgbClr val="ED7D31"/>
                  </a:solidFill>
                  <a:latin typeface="微软雅黑" panose="020B0503020204020204" pitchFamily="34" charset="-122"/>
                  <a:ea typeface="微软雅黑" panose="020B0503020204020204" pitchFamily="34" charset="-122"/>
                </a:rPr>
                <a:t>行政长官选举条例</a:t>
              </a:r>
              <a:r>
                <a:rPr lang="en-US" altLang="zh-CN" dirty="0" smtClean="0">
                  <a:solidFill>
                    <a:srgbClr val="ED7D3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以明确上述内容</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2799638" y="5123644"/>
            <a:ext cx="934226" cy="1019921"/>
            <a:chOff x="2221667" y="4221088"/>
            <a:chExt cx="934226" cy="1019921"/>
          </a:xfrm>
        </p:grpSpPr>
        <p:grpSp>
          <p:nvGrpSpPr>
            <p:cNvPr id="18" name="组合 17"/>
            <p:cNvGrpSpPr/>
            <p:nvPr/>
          </p:nvGrpSpPr>
          <p:grpSpPr>
            <a:xfrm>
              <a:off x="2221667" y="4343858"/>
              <a:ext cx="334109" cy="768277"/>
              <a:chOff x="2221667" y="4645329"/>
              <a:chExt cx="203005" cy="466806"/>
            </a:xfrm>
          </p:grpSpPr>
          <p:sp>
            <p:nvSpPr>
              <p:cNvPr id="187" name="Freeform 6"/>
              <p:cNvSpPr>
                <a:spLocks/>
              </p:cNvSpPr>
              <p:nvPr/>
            </p:nvSpPr>
            <p:spPr bwMode="auto">
              <a:xfrm>
                <a:off x="2280367" y="4645329"/>
                <a:ext cx="85255" cy="84906"/>
              </a:xfrm>
              <a:custGeom>
                <a:avLst/>
                <a:gdLst>
                  <a:gd name="T0" fmla="*/ 486 w 486"/>
                  <a:gd name="T1" fmla="*/ 243 h 487"/>
                  <a:gd name="T2" fmla="*/ 482 w 486"/>
                  <a:gd name="T3" fmla="*/ 291 h 487"/>
                  <a:gd name="T4" fmla="*/ 468 w 486"/>
                  <a:gd name="T5" fmla="*/ 337 h 487"/>
                  <a:gd name="T6" fmla="*/ 445 w 486"/>
                  <a:gd name="T7" fmla="*/ 380 h 487"/>
                  <a:gd name="T8" fmla="*/ 416 w 486"/>
                  <a:gd name="T9" fmla="*/ 415 h 487"/>
                  <a:gd name="T10" fmla="*/ 380 w 486"/>
                  <a:gd name="T11" fmla="*/ 446 h 487"/>
                  <a:gd name="T12" fmla="*/ 338 w 486"/>
                  <a:gd name="T13" fmla="*/ 467 h 487"/>
                  <a:gd name="T14" fmla="*/ 293 w 486"/>
                  <a:gd name="T15" fmla="*/ 482 h 487"/>
                  <a:gd name="T16" fmla="*/ 244 w 486"/>
                  <a:gd name="T17" fmla="*/ 487 h 487"/>
                  <a:gd name="T18" fmla="*/ 219 w 486"/>
                  <a:gd name="T19" fmla="*/ 485 h 487"/>
                  <a:gd name="T20" fmla="*/ 171 w 486"/>
                  <a:gd name="T21" fmla="*/ 476 h 487"/>
                  <a:gd name="T22" fmla="*/ 128 w 486"/>
                  <a:gd name="T23" fmla="*/ 458 h 487"/>
                  <a:gd name="T24" fmla="*/ 88 w 486"/>
                  <a:gd name="T25" fmla="*/ 430 h 487"/>
                  <a:gd name="T26" fmla="*/ 56 w 486"/>
                  <a:gd name="T27" fmla="*/ 398 h 487"/>
                  <a:gd name="T28" fmla="*/ 30 w 486"/>
                  <a:gd name="T29" fmla="*/ 359 h 487"/>
                  <a:gd name="T30" fmla="*/ 10 w 486"/>
                  <a:gd name="T31" fmla="*/ 316 h 487"/>
                  <a:gd name="T32" fmla="*/ 1 w 486"/>
                  <a:gd name="T33" fmla="*/ 269 h 487"/>
                  <a:gd name="T34" fmla="*/ 0 w 486"/>
                  <a:gd name="T35" fmla="*/ 243 h 487"/>
                  <a:gd name="T36" fmla="*/ 6 w 486"/>
                  <a:gd name="T37" fmla="*/ 194 h 487"/>
                  <a:gd name="T38" fmla="*/ 20 w 486"/>
                  <a:gd name="T39" fmla="*/ 148 h 487"/>
                  <a:gd name="T40" fmla="*/ 43 w 486"/>
                  <a:gd name="T41" fmla="*/ 107 h 487"/>
                  <a:gd name="T42" fmla="*/ 71 w 486"/>
                  <a:gd name="T43" fmla="*/ 70 h 487"/>
                  <a:gd name="T44" fmla="*/ 108 w 486"/>
                  <a:gd name="T45" fmla="*/ 41 h 487"/>
                  <a:gd name="T46" fmla="*/ 149 w 486"/>
                  <a:gd name="T47" fmla="*/ 18 h 487"/>
                  <a:gd name="T48" fmla="*/ 195 w 486"/>
                  <a:gd name="T49" fmla="*/ 5 h 487"/>
                  <a:gd name="T50" fmla="*/ 244 w 486"/>
                  <a:gd name="T51" fmla="*/ 0 h 487"/>
                  <a:gd name="T52" fmla="*/ 268 w 486"/>
                  <a:gd name="T53" fmla="*/ 2 h 487"/>
                  <a:gd name="T54" fmla="*/ 316 w 486"/>
                  <a:gd name="T55" fmla="*/ 11 h 487"/>
                  <a:gd name="T56" fmla="*/ 360 w 486"/>
                  <a:gd name="T57" fmla="*/ 29 h 487"/>
                  <a:gd name="T58" fmla="*/ 398 w 486"/>
                  <a:gd name="T59" fmla="*/ 55 h 487"/>
                  <a:gd name="T60" fmla="*/ 431 w 486"/>
                  <a:gd name="T61" fmla="*/ 89 h 487"/>
                  <a:gd name="T62" fmla="*/ 457 w 486"/>
                  <a:gd name="T63" fmla="*/ 127 h 487"/>
                  <a:gd name="T64" fmla="*/ 476 w 486"/>
                  <a:gd name="T65" fmla="*/ 171 h 487"/>
                  <a:gd name="T66" fmla="*/ 486 w 486"/>
                  <a:gd name="T67" fmla="*/ 218 h 487"/>
                  <a:gd name="T68" fmla="*/ 486 w 486"/>
                  <a:gd name="T69" fmla="*/ 24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7">
                    <a:moveTo>
                      <a:pt x="486" y="243"/>
                    </a:moveTo>
                    <a:lnTo>
                      <a:pt x="486" y="243"/>
                    </a:lnTo>
                    <a:lnTo>
                      <a:pt x="486" y="269"/>
                    </a:lnTo>
                    <a:lnTo>
                      <a:pt x="482" y="291"/>
                    </a:lnTo>
                    <a:lnTo>
                      <a:pt x="476" y="316"/>
                    </a:lnTo>
                    <a:lnTo>
                      <a:pt x="468" y="337"/>
                    </a:lnTo>
                    <a:lnTo>
                      <a:pt x="457" y="359"/>
                    </a:lnTo>
                    <a:lnTo>
                      <a:pt x="445" y="380"/>
                    </a:lnTo>
                    <a:lnTo>
                      <a:pt x="431" y="398"/>
                    </a:lnTo>
                    <a:lnTo>
                      <a:pt x="416" y="415"/>
                    </a:lnTo>
                    <a:lnTo>
                      <a:pt x="398" y="430"/>
                    </a:lnTo>
                    <a:lnTo>
                      <a:pt x="380" y="446"/>
                    </a:lnTo>
                    <a:lnTo>
                      <a:pt x="360" y="458"/>
                    </a:lnTo>
                    <a:lnTo>
                      <a:pt x="338" y="467"/>
                    </a:lnTo>
                    <a:lnTo>
                      <a:pt x="316" y="476"/>
                    </a:lnTo>
                    <a:lnTo>
                      <a:pt x="293" y="482"/>
                    </a:lnTo>
                    <a:lnTo>
                      <a:pt x="268" y="485"/>
                    </a:lnTo>
                    <a:lnTo>
                      <a:pt x="244" y="487"/>
                    </a:lnTo>
                    <a:lnTo>
                      <a:pt x="244" y="487"/>
                    </a:lnTo>
                    <a:lnTo>
                      <a:pt x="219" y="485"/>
                    </a:lnTo>
                    <a:lnTo>
                      <a:pt x="195" y="482"/>
                    </a:lnTo>
                    <a:lnTo>
                      <a:pt x="171" y="476"/>
                    </a:lnTo>
                    <a:lnTo>
                      <a:pt x="149" y="467"/>
                    </a:lnTo>
                    <a:lnTo>
                      <a:pt x="128" y="458"/>
                    </a:lnTo>
                    <a:lnTo>
                      <a:pt x="108" y="446"/>
                    </a:lnTo>
                    <a:lnTo>
                      <a:pt x="88" y="430"/>
                    </a:lnTo>
                    <a:lnTo>
                      <a:pt x="71" y="415"/>
                    </a:lnTo>
                    <a:lnTo>
                      <a:pt x="56" y="398"/>
                    </a:lnTo>
                    <a:lnTo>
                      <a:pt x="43" y="380"/>
                    </a:lnTo>
                    <a:lnTo>
                      <a:pt x="30" y="359"/>
                    </a:lnTo>
                    <a:lnTo>
                      <a:pt x="20" y="337"/>
                    </a:lnTo>
                    <a:lnTo>
                      <a:pt x="10" y="316"/>
                    </a:lnTo>
                    <a:lnTo>
                      <a:pt x="6" y="291"/>
                    </a:lnTo>
                    <a:lnTo>
                      <a:pt x="1" y="269"/>
                    </a:lnTo>
                    <a:lnTo>
                      <a:pt x="0" y="243"/>
                    </a:lnTo>
                    <a:lnTo>
                      <a:pt x="0" y="243"/>
                    </a:lnTo>
                    <a:lnTo>
                      <a:pt x="1" y="218"/>
                    </a:lnTo>
                    <a:lnTo>
                      <a:pt x="6" y="194"/>
                    </a:lnTo>
                    <a:lnTo>
                      <a:pt x="10" y="171"/>
                    </a:lnTo>
                    <a:lnTo>
                      <a:pt x="20" y="148"/>
                    </a:lnTo>
                    <a:lnTo>
                      <a:pt x="30" y="127"/>
                    </a:lnTo>
                    <a:lnTo>
                      <a:pt x="43" y="107"/>
                    </a:lnTo>
                    <a:lnTo>
                      <a:pt x="56" y="89"/>
                    </a:lnTo>
                    <a:lnTo>
                      <a:pt x="71" y="70"/>
                    </a:lnTo>
                    <a:lnTo>
                      <a:pt x="88" y="55"/>
                    </a:lnTo>
                    <a:lnTo>
                      <a:pt x="108" y="41"/>
                    </a:lnTo>
                    <a:lnTo>
                      <a:pt x="128" y="29"/>
                    </a:lnTo>
                    <a:lnTo>
                      <a:pt x="149" y="18"/>
                    </a:lnTo>
                    <a:lnTo>
                      <a:pt x="171" y="11"/>
                    </a:lnTo>
                    <a:lnTo>
                      <a:pt x="195" y="5"/>
                    </a:lnTo>
                    <a:lnTo>
                      <a:pt x="219" y="2"/>
                    </a:lnTo>
                    <a:lnTo>
                      <a:pt x="244" y="0"/>
                    </a:lnTo>
                    <a:lnTo>
                      <a:pt x="244" y="0"/>
                    </a:lnTo>
                    <a:lnTo>
                      <a:pt x="268" y="2"/>
                    </a:lnTo>
                    <a:lnTo>
                      <a:pt x="293" y="5"/>
                    </a:lnTo>
                    <a:lnTo>
                      <a:pt x="316" y="11"/>
                    </a:lnTo>
                    <a:lnTo>
                      <a:pt x="338" y="18"/>
                    </a:lnTo>
                    <a:lnTo>
                      <a:pt x="360" y="29"/>
                    </a:lnTo>
                    <a:lnTo>
                      <a:pt x="380" y="41"/>
                    </a:lnTo>
                    <a:lnTo>
                      <a:pt x="398" y="55"/>
                    </a:lnTo>
                    <a:lnTo>
                      <a:pt x="416" y="70"/>
                    </a:lnTo>
                    <a:lnTo>
                      <a:pt x="431" y="89"/>
                    </a:lnTo>
                    <a:lnTo>
                      <a:pt x="445" y="107"/>
                    </a:lnTo>
                    <a:lnTo>
                      <a:pt x="457" y="127"/>
                    </a:lnTo>
                    <a:lnTo>
                      <a:pt x="468" y="148"/>
                    </a:lnTo>
                    <a:lnTo>
                      <a:pt x="476" y="171"/>
                    </a:lnTo>
                    <a:lnTo>
                      <a:pt x="482" y="194"/>
                    </a:lnTo>
                    <a:lnTo>
                      <a:pt x="486" y="218"/>
                    </a:lnTo>
                    <a:lnTo>
                      <a:pt x="486" y="243"/>
                    </a:lnTo>
                    <a:lnTo>
                      <a:pt x="486" y="243"/>
                    </a:lnTo>
                    <a:close/>
                  </a:path>
                </a:pathLst>
              </a:custGeom>
              <a:solidFill>
                <a:srgbClr val="313C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sp>
            <p:nvSpPr>
              <p:cNvPr id="188" name="Freeform 8"/>
              <p:cNvSpPr>
                <a:spLocks/>
              </p:cNvSpPr>
              <p:nvPr/>
            </p:nvSpPr>
            <p:spPr bwMode="auto">
              <a:xfrm>
                <a:off x="2221667" y="4748404"/>
                <a:ext cx="203005" cy="363731"/>
              </a:xfrm>
              <a:custGeom>
                <a:avLst/>
                <a:gdLst>
                  <a:gd name="T0" fmla="*/ 1084 w 1162"/>
                  <a:gd name="T1" fmla="*/ 273 h 2083"/>
                  <a:gd name="T2" fmla="*/ 996 w 1162"/>
                  <a:gd name="T3" fmla="*/ 157 h 2083"/>
                  <a:gd name="T4" fmla="*/ 890 w 1162"/>
                  <a:gd name="T5" fmla="*/ 79 h 2083"/>
                  <a:gd name="T6" fmla="*/ 741 w 1162"/>
                  <a:gd name="T7" fmla="*/ 21 h 2083"/>
                  <a:gd name="T8" fmla="*/ 581 w 1162"/>
                  <a:gd name="T9" fmla="*/ 0 h 2083"/>
                  <a:gd name="T10" fmla="*/ 459 w 1162"/>
                  <a:gd name="T11" fmla="*/ 12 h 2083"/>
                  <a:gd name="T12" fmla="*/ 293 w 1162"/>
                  <a:gd name="T13" fmla="*/ 67 h 2083"/>
                  <a:gd name="T14" fmla="*/ 186 w 1162"/>
                  <a:gd name="T15" fmla="*/ 139 h 2083"/>
                  <a:gd name="T16" fmla="*/ 93 w 1162"/>
                  <a:gd name="T17" fmla="*/ 246 h 2083"/>
                  <a:gd name="T18" fmla="*/ 38 w 1162"/>
                  <a:gd name="T19" fmla="*/ 365 h 2083"/>
                  <a:gd name="T20" fmla="*/ 3 w 1162"/>
                  <a:gd name="T21" fmla="*/ 568 h 2083"/>
                  <a:gd name="T22" fmla="*/ 0 w 1162"/>
                  <a:gd name="T23" fmla="*/ 739 h 2083"/>
                  <a:gd name="T24" fmla="*/ 18 w 1162"/>
                  <a:gd name="T25" fmla="*/ 873 h 2083"/>
                  <a:gd name="T26" fmla="*/ 45 w 1162"/>
                  <a:gd name="T27" fmla="*/ 923 h 2083"/>
                  <a:gd name="T28" fmla="*/ 87 w 1162"/>
                  <a:gd name="T29" fmla="*/ 940 h 2083"/>
                  <a:gd name="T30" fmla="*/ 137 w 1162"/>
                  <a:gd name="T31" fmla="*/ 931 h 2083"/>
                  <a:gd name="T32" fmla="*/ 171 w 1162"/>
                  <a:gd name="T33" fmla="*/ 896 h 2083"/>
                  <a:gd name="T34" fmla="*/ 184 w 1162"/>
                  <a:gd name="T35" fmla="*/ 821 h 2083"/>
                  <a:gd name="T36" fmla="*/ 189 w 1162"/>
                  <a:gd name="T37" fmla="*/ 591 h 2083"/>
                  <a:gd name="T38" fmla="*/ 224 w 1162"/>
                  <a:gd name="T39" fmla="*/ 414 h 2083"/>
                  <a:gd name="T40" fmla="*/ 261 w 1162"/>
                  <a:gd name="T41" fmla="*/ 357 h 2083"/>
                  <a:gd name="T42" fmla="*/ 291 w 1162"/>
                  <a:gd name="T43" fmla="*/ 340 h 2083"/>
                  <a:gd name="T44" fmla="*/ 312 w 1162"/>
                  <a:gd name="T45" fmla="*/ 353 h 2083"/>
                  <a:gd name="T46" fmla="*/ 322 w 1162"/>
                  <a:gd name="T47" fmla="*/ 400 h 2083"/>
                  <a:gd name="T48" fmla="*/ 320 w 1162"/>
                  <a:gd name="T49" fmla="*/ 1985 h 2083"/>
                  <a:gd name="T50" fmla="*/ 332 w 1162"/>
                  <a:gd name="T51" fmla="*/ 2033 h 2083"/>
                  <a:gd name="T52" fmla="*/ 380 w 1162"/>
                  <a:gd name="T53" fmla="*/ 2075 h 2083"/>
                  <a:gd name="T54" fmla="*/ 418 w 1162"/>
                  <a:gd name="T55" fmla="*/ 2083 h 2083"/>
                  <a:gd name="T56" fmla="*/ 463 w 1162"/>
                  <a:gd name="T57" fmla="*/ 2071 h 2083"/>
                  <a:gd name="T58" fmla="*/ 506 w 1162"/>
                  <a:gd name="T59" fmla="*/ 2023 h 2083"/>
                  <a:gd name="T60" fmla="*/ 515 w 1162"/>
                  <a:gd name="T61" fmla="*/ 1985 h 2083"/>
                  <a:gd name="T62" fmla="*/ 521 w 1162"/>
                  <a:gd name="T63" fmla="*/ 1068 h 2083"/>
                  <a:gd name="T64" fmla="*/ 561 w 1162"/>
                  <a:gd name="T65" fmla="*/ 1039 h 2083"/>
                  <a:gd name="T66" fmla="*/ 601 w 1162"/>
                  <a:gd name="T67" fmla="*/ 1039 h 2083"/>
                  <a:gd name="T68" fmla="*/ 640 w 1162"/>
                  <a:gd name="T69" fmla="*/ 1068 h 2083"/>
                  <a:gd name="T70" fmla="*/ 646 w 1162"/>
                  <a:gd name="T71" fmla="*/ 1985 h 2083"/>
                  <a:gd name="T72" fmla="*/ 654 w 1162"/>
                  <a:gd name="T73" fmla="*/ 2023 h 2083"/>
                  <a:gd name="T74" fmla="*/ 698 w 1162"/>
                  <a:gd name="T75" fmla="*/ 2071 h 2083"/>
                  <a:gd name="T76" fmla="*/ 744 w 1162"/>
                  <a:gd name="T77" fmla="*/ 2083 h 2083"/>
                  <a:gd name="T78" fmla="*/ 782 w 1162"/>
                  <a:gd name="T79" fmla="*/ 2075 h 2083"/>
                  <a:gd name="T80" fmla="*/ 829 w 1162"/>
                  <a:gd name="T81" fmla="*/ 2033 h 2083"/>
                  <a:gd name="T82" fmla="*/ 842 w 1162"/>
                  <a:gd name="T83" fmla="*/ 1985 h 2083"/>
                  <a:gd name="T84" fmla="*/ 840 w 1162"/>
                  <a:gd name="T85" fmla="*/ 400 h 2083"/>
                  <a:gd name="T86" fmla="*/ 848 w 1162"/>
                  <a:gd name="T87" fmla="*/ 353 h 2083"/>
                  <a:gd name="T88" fmla="*/ 871 w 1162"/>
                  <a:gd name="T89" fmla="*/ 340 h 2083"/>
                  <a:gd name="T90" fmla="*/ 900 w 1162"/>
                  <a:gd name="T91" fmla="*/ 357 h 2083"/>
                  <a:gd name="T92" fmla="*/ 938 w 1162"/>
                  <a:gd name="T93" fmla="*/ 414 h 2083"/>
                  <a:gd name="T94" fmla="*/ 971 w 1162"/>
                  <a:gd name="T95" fmla="*/ 591 h 2083"/>
                  <a:gd name="T96" fmla="*/ 976 w 1162"/>
                  <a:gd name="T97" fmla="*/ 821 h 2083"/>
                  <a:gd name="T98" fmla="*/ 991 w 1162"/>
                  <a:gd name="T99" fmla="*/ 896 h 2083"/>
                  <a:gd name="T100" fmla="*/ 1025 w 1162"/>
                  <a:gd name="T101" fmla="*/ 931 h 2083"/>
                  <a:gd name="T102" fmla="*/ 1075 w 1162"/>
                  <a:gd name="T103" fmla="*/ 940 h 2083"/>
                  <a:gd name="T104" fmla="*/ 1116 w 1162"/>
                  <a:gd name="T105" fmla="*/ 923 h 2083"/>
                  <a:gd name="T106" fmla="*/ 1144 w 1162"/>
                  <a:gd name="T107" fmla="*/ 873 h 2083"/>
                  <a:gd name="T108" fmla="*/ 1162 w 1162"/>
                  <a:gd name="T109" fmla="*/ 739 h 2083"/>
                  <a:gd name="T110" fmla="*/ 1159 w 1162"/>
                  <a:gd name="T111" fmla="*/ 568 h 2083"/>
                  <a:gd name="T112" fmla="*/ 1124 w 1162"/>
                  <a:gd name="T113" fmla="*/ 365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62" h="2083">
                    <a:moveTo>
                      <a:pt x="1124" y="365"/>
                    </a:moveTo>
                    <a:lnTo>
                      <a:pt x="1124" y="365"/>
                    </a:lnTo>
                    <a:lnTo>
                      <a:pt x="1112" y="333"/>
                    </a:lnTo>
                    <a:lnTo>
                      <a:pt x="1099" y="302"/>
                    </a:lnTo>
                    <a:lnTo>
                      <a:pt x="1084" y="273"/>
                    </a:lnTo>
                    <a:lnTo>
                      <a:pt x="1069" y="246"/>
                    </a:lnTo>
                    <a:lnTo>
                      <a:pt x="1052" y="221"/>
                    </a:lnTo>
                    <a:lnTo>
                      <a:pt x="1034" y="198"/>
                    </a:lnTo>
                    <a:lnTo>
                      <a:pt x="1016" y="177"/>
                    </a:lnTo>
                    <a:lnTo>
                      <a:pt x="996" y="157"/>
                    </a:lnTo>
                    <a:lnTo>
                      <a:pt x="976" y="139"/>
                    </a:lnTo>
                    <a:lnTo>
                      <a:pt x="955" y="122"/>
                    </a:lnTo>
                    <a:lnTo>
                      <a:pt x="933" y="107"/>
                    </a:lnTo>
                    <a:lnTo>
                      <a:pt x="912" y="92"/>
                    </a:lnTo>
                    <a:lnTo>
                      <a:pt x="890" y="79"/>
                    </a:lnTo>
                    <a:lnTo>
                      <a:pt x="869" y="67"/>
                    </a:lnTo>
                    <a:lnTo>
                      <a:pt x="846" y="56"/>
                    </a:lnTo>
                    <a:lnTo>
                      <a:pt x="825" y="47"/>
                    </a:lnTo>
                    <a:lnTo>
                      <a:pt x="782" y="32"/>
                    </a:lnTo>
                    <a:lnTo>
                      <a:pt x="741" y="21"/>
                    </a:lnTo>
                    <a:lnTo>
                      <a:pt x="703" y="12"/>
                    </a:lnTo>
                    <a:lnTo>
                      <a:pt x="668" y="6"/>
                    </a:lnTo>
                    <a:lnTo>
                      <a:pt x="637" y="3"/>
                    </a:lnTo>
                    <a:lnTo>
                      <a:pt x="613" y="0"/>
                    </a:lnTo>
                    <a:lnTo>
                      <a:pt x="581" y="0"/>
                    </a:lnTo>
                    <a:lnTo>
                      <a:pt x="581" y="0"/>
                    </a:lnTo>
                    <a:lnTo>
                      <a:pt x="549" y="0"/>
                    </a:lnTo>
                    <a:lnTo>
                      <a:pt x="524" y="3"/>
                    </a:lnTo>
                    <a:lnTo>
                      <a:pt x="494" y="6"/>
                    </a:lnTo>
                    <a:lnTo>
                      <a:pt x="459" y="12"/>
                    </a:lnTo>
                    <a:lnTo>
                      <a:pt x="419" y="21"/>
                    </a:lnTo>
                    <a:lnTo>
                      <a:pt x="380" y="32"/>
                    </a:lnTo>
                    <a:lnTo>
                      <a:pt x="337" y="47"/>
                    </a:lnTo>
                    <a:lnTo>
                      <a:pt x="314" y="56"/>
                    </a:lnTo>
                    <a:lnTo>
                      <a:pt x="293" y="67"/>
                    </a:lnTo>
                    <a:lnTo>
                      <a:pt x="271" y="79"/>
                    </a:lnTo>
                    <a:lnTo>
                      <a:pt x="248" y="92"/>
                    </a:lnTo>
                    <a:lnTo>
                      <a:pt x="227" y="107"/>
                    </a:lnTo>
                    <a:lnTo>
                      <a:pt x="206" y="122"/>
                    </a:lnTo>
                    <a:lnTo>
                      <a:pt x="186" y="139"/>
                    </a:lnTo>
                    <a:lnTo>
                      <a:pt x="166" y="157"/>
                    </a:lnTo>
                    <a:lnTo>
                      <a:pt x="146" y="177"/>
                    </a:lnTo>
                    <a:lnTo>
                      <a:pt x="128" y="198"/>
                    </a:lnTo>
                    <a:lnTo>
                      <a:pt x="110" y="221"/>
                    </a:lnTo>
                    <a:lnTo>
                      <a:pt x="93" y="246"/>
                    </a:lnTo>
                    <a:lnTo>
                      <a:pt x="77" y="273"/>
                    </a:lnTo>
                    <a:lnTo>
                      <a:pt x="62" y="302"/>
                    </a:lnTo>
                    <a:lnTo>
                      <a:pt x="50" y="333"/>
                    </a:lnTo>
                    <a:lnTo>
                      <a:pt x="38" y="365"/>
                    </a:lnTo>
                    <a:lnTo>
                      <a:pt x="38" y="365"/>
                    </a:lnTo>
                    <a:lnTo>
                      <a:pt x="30" y="389"/>
                    </a:lnTo>
                    <a:lnTo>
                      <a:pt x="24" y="418"/>
                    </a:lnTo>
                    <a:lnTo>
                      <a:pt x="16" y="458"/>
                    </a:lnTo>
                    <a:lnTo>
                      <a:pt x="9" y="508"/>
                    </a:lnTo>
                    <a:lnTo>
                      <a:pt x="3" y="568"/>
                    </a:lnTo>
                    <a:lnTo>
                      <a:pt x="0" y="635"/>
                    </a:lnTo>
                    <a:lnTo>
                      <a:pt x="0" y="671"/>
                    </a:lnTo>
                    <a:lnTo>
                      <a:pt x="0" y="711"/>
                    </a:lnTo>
                    <a:lnTo>
                      <a:pt x="0" y="711"/>
                    </a:lnTo>
                    <a:lnTo>
                      <a:pt x="0" y="739"/>
                    </a:lnTo>
                    <a:lnTo>
                      <a:pt x="1" y="768"/>
                    </a:lnTo>
                    <a:lnTo>
                      <a:pt x="4" y="803"/>
                    </a:lnTo>
                    <a:lnTo>
                      <a:pt x="9" y="839"/>
                    </a:lnTo>
                    <a:lnTo>
                      <a:pt x="13" y="856"/>
                    </a:lnTo>
                    <a:lnTo>
                      <a:pt x="18" y="873"/>
                    </a:lnTo>
                    <a:lnTo>
                      <a:pt x="23" y="888"/>
                    </a:lnTo>
                    <a:lnTo>
                      <a:pt x="30" y="902"/>
                    </a:lnTo>
                    <a:lnTo>
                      <a:pt x="38" y="914"/>
                    </a:lnTo>
                    <a:lnTo>
                      <a:pt x="45" y="923"/>
                    </a:lnTo>
                    <a:lnTo>
                      <a:pt x="45" y="923"/>
                    </a:lnTo>
                    <a:lnTo>
                      <a:pt x="50" y="926"/>
                    </a:lnTo>
                    <a:lnTo>
                      <a:pt x="56" y="931"/>
                    </a:lnTo>
                    <a:lnTo>
                      <a:pt x="64" y="934"/>
                    </a:lnTo>
                    <a:lnTo>
                      <a:pt x="74" y="939"/>
                    </a:lnTo>
                    <a:lnTo>
                      <a:pt x="87" y="940"/>
                    </a:lnTo>
                    <a:lnTo>
                      <a:pt x="102" y="940"/>
                    </a:lnTo>
                    <a:lnTo>
                      <a:pt x="119" y="937"/>
                    </a:lnTo>
                    <a:lnTo>
                      <a:pt x="119" y="937"/>
                    </a:lnTo>
                    <a:lnTo>
                      <a:pt x="128" y="934"/>
                    </a:lnTo>
                    <a:lnTo>
                      <a:pt x="137" y="931"/>
                    </a:lnTo>
                    <a:lnTo>
                      <a:pt x="145" y="926"/>
                    </a:lnTo>
                    <a:lnTo>
                      <a:pt x="151" y="922"/>
                    </a:lnTo>
                    <a:lnTo>
                      <a:pt x="157" y="916"/>
                    </a:lnTo>
                    <a:lnTo>
                      <a:pt x="161" y="910"/>
                    </a:lnTo>
                    <a:lnTo>
                      <a:pt x="171" y="896"/>
                    </a:lnTo>
                    <a:lnTo>
                      <a:pt x="177" y="879"/>
                    </a:lnTo>
                    <a:lnTo>
                      <a:pt x="180" y="861"/>
                    </a:lnTo>
                    <a:lnTo>
                      <a:pt x="183" y="842"/>
                    </a:lnTo>
                    <a:lnTo>
                      <a:pt x="184" y="821"/>
                    </a:lnTo>
                    <a:lnTo>
                      <a:pt x="184" y="821"/>
                    </a:lnTo>
                    <a:lnTo>
                      <a:pt x="184" y="787"/>
                    </a:lnTo>
                    <a:lnTo>
                      <a:pt x="184" y="734"/>
                    </a:lnTo>
                    <a:lnTo>
                      <a:pt x="186" y="665"/>
                    </a:lnTo>
                    <a:lnTo>
                      <a:pt x="187" y="629"/>
                    </a:lnTo>
                    <a:lnTo>
                      <a:pt x="189" y="591"/>
                    </a:lnTo>
                    <a:lnTo>
                      <a:pt x="193" y="552"/>
                    </a:lnTo>
                    <a:lnTo>
                      <a:pt x="198" y="514"/>
                    </a:lnTo>
                    <a:lnTo>
                      <a:pt x="204" y="479"/>
                    </a:lnTo>
                    <a:lnTo>
                      <a:pt x="213" y="446"/>
                    </a:lnTo>
                    <a:lnTo>
                      <a:pt x="224" y="414"/>
                    </a:lnTo>
                    <a:lnTo>
                      <a:pt x="230" y="400"/>
                    </a:lnTo>
                    <a:lnTo>
                      <a:pt x="236" y="388"/>
                    </a:lnTo>
                    <a:lnTo>
                      <a:pt x="244" y="375"/>
                    </a:lnTo>
                    <a:lnTo>
                      <a:pt x="253" y="366"/>
                    </a:lnTo>
                    <a:lnTo>
                      <a:pt x="261" y="357"/>
                    </a:lnTo>
                    <a:lnTo>
                      <a:pt x="271" y="349"/>
                    </a:lnTo>
                    <a:lnTo>
                      <a:pt x="271" y="349"/>
                    </a:lnTo>
                    <a:lnTo>
                      <a:pt x="279" y="345"/>
                    </a:lnTo>
                    <a:lnTo>
                      <a:pt x="286" y="340"/>
                    </a:lnTo>
                    <a:lnTo>
                      <a:pt x="291" y="340"/>
                    </a:lnTo>
                    <a:lnTo>
                      <a:pt x="296" y="340"/>
                    </a:lnTo>
                    <a:lnTo>
                      <a:pt x="300" y="340"/>
                    </a:lnTo>
                    <a:lnTo>
                      <a:pt x="305" y="343"/>
                    </a:lnTo>
                    <a:lnTo>
                      <a:pt x="309" y="346"/>
                    </a:lnTo>
                    <a:lnTo>
                      <a:pt x="312" y="353"/>
                    </a:lnTo>
                    <a:lnTo>
                      <a:pt x="317" y="360"/>
                    </a:lnTo>
                    <a:lnTo>
                      <a:pt x="318" y="371"/>
                    </a:lnTo>
                    <a:lnTo>
                      <a:pt x="320" y="385"/>
                    </a:lnTo>
                    <a:lnTo>
                      <a:pt x="322" y="400"/>
                    </a:lnTo>
                    <a:lnTo>
                      <a:pt x="322" y="400"/>
                    </a:lnTo>
                    <a:lnTo>
                      <a:pt x="320" y="1985"/>
                    </a:lnTo>
                    <a:lnTo>
                      <a:pt x="320" y="1985"/>
                    </a:lnTo>
                    <a:lnTo>
                      <a:pt x="320" y="1985"/>
                    </a:lnTo>
                    <a:lnTo>
                      <a:pt x="320" y="1985"/>
                    </a:lnTo>
                    <a:lnTo>
                      <a:pt x="320" y="1985"/>
                    </a:lnTo>
                    <a:lnTo>
                      <a:pt x="320" y="1996"/>
                    </a:lnTo>
                    <a:lnTo>
                      <a:pt x="322" y="2005"/>
                    </a:lnTo>
                    <a:lnTo>
                      <a:pt x="325" y="2014"/>
                    </a:lnTo>
                    <a:lnTo>
                      <a:pt x="328" y="2023"/>
                    </a:lnTo>
                    <a:lnTo>
                      <a:pt x="332" y="2033"/>
                    </a:lnTo>
                    <a:lnTo>
                      <a:pt x="337" y="2040"/>
                    </a:lnTo>
                    <a:lnTo>
                      <a:pt x="349" y="2054"/>
                    </a:lnTo>
                    <a:lnTo>
                      <a:pt x="363" y="2066"/>
                    </a:lnTo>
                    <a:lnTo>
                      <a:pt x="370" y="2071"/>
                    </a:lnTo>
                    <a:lnTo>
                      <a:pt x="380" y="2075"/>
                    </a:lnTo>
                    <a:lnTo>
                      <a:pt x="389" y="2078"/>
                    </a:lnTo>
                    <a:lnTo>
                      <a:pt x="398" y="2081"/>
                    </a:lnTo>
                    <a:lnTo>
                      <a:pt x="407" y="2083"/>
                    </a:lnTo>
                    <a:lnTo>
                      <a:pt x="418" y="2083"/>
                    </a:lnTo>
                    <a:lnTo>
                      <a:pt x="418" y="2083"/>
                    </a:lnTo>
                    <a:lnTo>
                      <a:pt x="427" y="2083"/>
                    </a:lnTo>
                    <a:lnTo>
                      <a:pt x="437" y="2081"/>
                    </a:lnTo>
                    <a:lnTo>
                      <a:pt x="447" y="2078"/>
                    </a:lnTo>
                    <a:lnTo>
                      <a:pt x="456" y="2075"/>
                    </a:lnTo>
                    <a:lnTo>
                      <a:pt x="463" y="2071"/>
                    </a:lnTo>
                    <a:lnTo>
                      <a:pt x="471" y="2066"/>
                    </a:lnTo>
                    <a:lnTo>
                      <a:pt x="486" y="2054"/>
                    </a:lnTo>
                    <a:lnTo>
                      <a:pt x="498" y="2040"/>
                    </a:lnTo>
                    <a:lnTo>
                      <a:pt x="503" y="2033"/>
                    </a:lnTo>
                    <a:lnTo>
                      <a:pt x="506" y="2023"/>
                    </a:lnTo>
                    <a:lnTo>
                      <a:pt x="511" y="2014"/>
                    </a:lnTo>
                    <a:lnTo>
                      <a:pt x="512" y="2005"/>
                    </a:lnTo>
                    <a:lnTo>
                      <a:pt x="514" y="1996"/>
                    </a:lnTo>
                    <a:lnTo>
                      <a:pt x="515" y="1985"/>
                    </a:lnTo>
                    <a:lnTo>
                      <a:pt x="515" y="1985"/>
                    </a:lnTo>
                    <a:lnTo>
                      <a:pt x="514" y="1984"/>
                    </a:lnTo>
                    <a:lnTo>
                      <a:pt x="517" y="1083"/>
                    </a:lnTo>
                    <a:lnTo>
                      <a:pt x="517" y="1083"/>
                    </a:lnTo>
                    <a:lnTo>
                      <a:pt x="518" y="1076"/>
                    </a:lnTo>
                    <a:lnTo>
                      <a:pt x="521" y="1068"/>
                    </a:lnTo>
                    <a:lnTo>
                      <a:pt x="526" y="1061"/>
                    </a:lnTo>
                    <a:lnTo>
                      <a:pt x="535" y="1053"/>
                    </a:lnTo>
                    <a:lnTo>
                      <a:pt x="546" y="1045"/>
                    </a:lnTo>
                    <a:lnTo>
                      <a:pt x="553" y="1042"/>
                    </a:lnTo>
                    <a:lnTo>
                      <a:pt x="561" y="1039"/>
                    </a:lnTo>
                    <a:lnTo>
                      <a:pt x="570" y="1038"/>
                    </a:lnTo>
                    <a:lnTo>
                      <a:pt x="581" y="1036"/>
                    </a:lnTo>
                    <a:lnTo>
                      <a:pt x="581" y="1036"/>
                    </a:lnTo>
                    <a:lnTo>
                      <a:pt x="592" y="1038"/>
                    </a:lnTo>
                    <a:lnTo>
                      <a:pt x="601" y="1039"/>
                    </a:lnTo>
                    <a:lnTo>
                      <a:pt x="608" y="1042"/>
                    </a:lnTo>
                    <a:lnTo>
                      <a:pt x="616" y="1045"/>
                    </a:lnTo>
                    <a:lnTo>
                      <a:pt x="627" y="1053"/>
                    </a:lnTo>
                    <a:lnTo>
                      <a:pt x="634" y="1061"/>
                    </a:lnTo>
                    <a:lnTo>
                      <a:pt x="640" y="1068"/>
                    </a:lnTo>
                    <a:lnTo>
                      <a:pt x="643" y="1076"/>
                    </a:lnTo>
                    <a:lnTo>
                      <a:pt x="645" y="1083"/>
                    </a:lnTo>
                    <a:lnTo>
                      <a:pt x="646" y="1984"/>
                    </a:lnTo>
                    <a:lnTo>
                      <a:pt x="646" y="1984"/>
                    </a:lnTo>
                    <a:lnTo>
                      <a:pt x="646" y="1985"/>
                    </a:lnTo>
                    <a:lnTo>
                      <a:pt x="646" y="1985"/>
                    </a:lnTo>
                    <a:lnTo>
                      <a:pt x="648" y="1996"/>
                    </a:lnTo>
                    <a:lnTo>
                      <a:pt x="649" y="2005"/>
                    </a:lnTo>
                    <a:lnTo>
                      <a:pt x="651" y="2014"/>
                    </a:lnTo>
                    <a:lnTo>
                      <a:pt x="654" y="2023"/>
                    </a:lnTo>
                    <a:lnTo>
                      <a:pt x="659" y="2033"/>
                    </a:lnTo>
                    <a:lnTo>
                      <a:pt x="663" y="2040"/>
                    </a:lnTo>
                    <a:lnTo>
                      <a:pt x="675" y="2054"/>
                    </a:lnTo>
                    <a:lnTo>
                      <a:pt x="689" y="2066"/>
                    </a:lnTo>
                    <a:lnTo>
                      <a:pt x="698" y="2071"/>
                    </a:lnTo>
                    <a:lnTo>
                      <a:pt x="706" y="2075"/>
                    </a:lnTo>
                    <a:lnTo>
                      <a:pt x="715" y="2078"/>
                    </a:lnTo>
                    <a:lnTo>
                      <a:pt x="724" y="2081"/>
                    </a:lnTo>
                    <a:lnTo>
                      <a:pt x="735" y="2083"/>
                    </a:lnTo>
                    <a:lnTo>
                      <a:pt x="744" y="2083"/>
                    </a:lnTo>
                    <a:lnTo>
                      <a:pt x="744" y="2083"/>
                    </a:lnTo>
                    <a:lnTo>
                      <a:pt x="755" y="2083"/>
                    </a:lnTo>
                    <a:lnTo>
                      <a:pt x="764" y="2081"/>
                    </a:lnTo>
                    <a:lnTo>
                      <a:pt x="773" y="2078"/>
                    </a:lnTo>
                    <a:lnTo>
                      <a:pt x="782" y="2075"/>
                    </a:lnTo>
                    <a:lnTo>
                      <a:pt x="791" y="2071"/>
                    </a:lnTo>
                    <a:lnTo>
                      <a:pt x="799" y="2066"/>
                    </a:lnTo>
                    <a:lnTo>
                      <a:pt x="813" y="2054"/>
                    </a:lnTo>
                    <a:lnTo>
                      <a:pt x="825" y="2040"/>
                    </a:lnTo>
                    <a:lnTo>
                      <a:pt x="829" y="2033"/>
                    </a:lnTo>
                    <a:lnTo>
                      <a:pt x="834" y="2023"/>
                    </a:lnTo>
                    <a:lnTo>
                      <a:pt x="837" y="2014"/>
                    </a:lnTo>
                    <a:lnTo>
                      <a:pt x="840" y="2005"/>
                    </a:lnTo>
                    <a:lnTo>
                      <a:pt x="842" y="1996"/>
                    </a:lnTo>
                    <a:lnTo>
                      <a:pt x="842" y="1985"/>
                    </a:lnTo>
                    <a:lnTo>
                      <a:pt x="842" y="1985"/>
                    </a:lnTo>
                    <a:lnTo>
                      <a:pt x="842" y="1985"/>
                    </a:lnTo>
                    <a:lnTo>
                      <a:pt x="842" y="1985"/>
                    </a:lnTo>
                    <a:lnTo>
                      <a:pt x="842" y="1985"/>
                    </a:lnTo>
                    <a:lnTo>
                      <a:pt x="840" y="400"/>
                    </a:lnTo>
                    <a:lnTo>
                      <a:pt x="840" y="400"/>
                    </a:lnTo>
                    <a:lnTo>
                      <a:pt x="842" y="385"/>
                    </a:lnTo>
                    <a:lnTo>
                      <a:pt x="843" y="371"/>
                    </a:lnTo>
                    <a:lnTo>
                      <a:pt x="845" y="360"/>
                    </a:lnTo>
                    <a:lnTo>
                      <a:pt x="848" y="353"/>
                    </a:lnTo>
                    <a:lnTo>
                      <a:pt x="852" y="346"/>
                    </a:lnTo>
                    <a:lnTo>
                      <a:pt x="857" y="343"/>
                    </a:lnTo>
                    <a:lnTo>
                      <a:pt x="862" y="340"/>
                    </a:lnTo>
                    <a:lnTo>
                      <a:pt x="866" y="340"/>
                    </a:lnTo>
                    <a:lnTo>
                      <a:pt x="871" y="340"/>
                    </a:lnTo>
                    <a:lnTo>
                      <a:pt x="875" y="340"/>
                    </a:lnTo>
                    <a:lnTo>
                      <a:pt x="883" y="345"/>
                    </a:lnTo>
                    <a:lnTo>
                      <a:pt x="890" y="349"/>
                    </a:lnTo>
                    <a:lnTo>
                      <a:pt x="890" y="349"/>
                    </a:lnTo>
                    <a:lnTo>
                      <a:pt x="900" y="357"/>
                    </a:lnTo>
                    <a:lnTo>
                      <a:pt x="909" y="366"/>
                    </a:lnTo>
                    <a:lnTo>
                      <a:pt x="916" y="375"/>
                    </a:lnTo>
                    <a:lnTo>
                      <a:pt x="924" y="388"/>
                    </a:lnTo>
                    <a:lnTo>
                      <a:pt x="932" y="400"/>
                    </a:lnTo>
                    <a:lnTo>
                      <a:pt x="938" y="414"/>
                    </a:lnTo>
                    <a:lnTo>
                      <a:pt x="948" y="446"/>
                    </a:lnTo>
                    <a:lnTo>
                      <a:pt x="956" y="479"/>
                    </a:lnTo>
                    <a:lnTo>
                      <a:pt x="964" y="514"/>
                    </a:lnTo>
                    <a:lnTo>
                      <a:pt x="968" y="552"/>
                    </a:lnTo>
                    <a:lnTo>
                      <a:pt x="971" y="591"/>
                    </a:lnTo>
                    <a:lnTo>
                      <a:pt x="974" y="629"/>
                    </a:lnTo>
                    <a:lnTo>
                      <a:pt x="976" y="665"/>
                    </a:lnTo>
                    <a:lnTo>
                      <a:pt x="977" y="734"/>
                    </a:lnTo>
                    <a:lnTo>
                      <a:pt x="976" y="787"/>
                    </a:lnTo>
                    <a:lnTo>
                      <a:pt x="976" y="821"/>
                    </a:lnTo>
                    <a:lnTo>
                      <a:pt x="976" y="821"/>
                    </a:lnTo>
                    <a:lnTo>
                      <a:pt x="977" y="842"/>
                    </a:lnTo>
                    <a:lnTo>
                      <a:pt x="980" y="861"/>
                    </a:lnTo>
                    <a:lnTo>
                      <a:pt x="985" y="879"/>
                    </a:lnTo>
                    <a:lnTo>
                      <a:pt x="991" y="896"/>
                    </a:lnTo>
                    <a:lnTo>
                      <a:pt x="1000" y="910"/>
                    </a:lnTo>
                    <a:lnTo>
                      <a:pt x="1005" y="916"/>
                    </a:lnTo>
                    <a:lnTo>
                      <a:pt x="1011" y="922"/>
                    </a:lnTo>
                    <a:lnTo>
                      <a:pt x="1017" y="926"/>
                    </a:lnTo>
                    <a:lnTo>
                      <a:pt x="1025" y="931"/>
                    </a:lnTo>
                    <a:lnTo>
                      <a:pt x="1032" y="934"/>
                    </a:lnTo>
                    <a:lnTo>
                      <a:pt x="1041" y="937"/>
                    </a:lnTo>
                    <a:lnTo>
                      <a:pt x="1041" y="937"/>
                    </a:lnTo>
                    <a:lnTo>
                      <a:pt x="1060" y="940"/>
                    </a:lnTo>
                    <a:lnTo>
                      <a:pt x="1075" y="940"/>
                    </a:lnTo>
                    <a:lnTo>
                      <a:pt x="1087" y="939"/>
                    </a:lnTo>
                    <a:lnTo>
                      <a:pt x="1098" y="934"/>
                    </a:lnTo>
                    <a:lnTo>
                      <a:pt x="1106" y="931"/>
                    </a:lnTo>
                    <a:lnTo>
                      <a:pt x="1112" y="926"/>
                    </a:lnTo>
                    <a:lnTo>
                      <a:pt x="1116" y="923"/>
                    </a:lnTo>
                    <a:lnTo>
                      <a:pt x="1116" y="923"/>
                    </a:lnTo>
                    <a:lnTo>
                      <a:pt x="1124" y="914"/>
                    </a:lnTo>
                    <a:lnTo>
                      <a:pt x="1131" y="902"/>
                    </a:lnTo>
                    <a:lnTo>
                      <a:pt x="1138" y="888"/>
                    </a:lnTo>
                    <a:lnTo>
                      <a:pt x="1144" y="873"/>
                    </a:lnTo>
                    <a:lnTo>
                      <a:pt x="1148" y="856"/>
                    </a:lnTo>
                    <a:lnTo>
                      <a:pt x="1151" y="839"/>
                    </a:lnTo>
                    <a:lnTo>
                      <a:pt x="1157" y="803"/>
                    </a:lnTo>
                    <a:lnTo>
                      <a:pt x="1160" y="768"/>
                    </a:lnTo>
                    <a:lnTo>
                      <a:pt x="1162" y="739"/>
                    </a:lnTo>
                    <a:lnTo>
                      <a:pt x="1162" y="711"/>
                    </a:lnTo>
                    <a:lnTo>
                      <a:pt x="1162" y="711"/>
                    </a:lnTo>
                    <a:lnTo>
                      <a:pt x="1162" y="671"/>
                    </a:lnTo>
                    <a:lnTo>
                      <a:pt x="1162" y="635"/>
                    </a:lnTo>
                    <a:lnTo>
                      <a:pt x="1159" y="568"/>
                    </a:lnTo>
                    <a:lnTo>
                      <a:pt x="1153" y="508"/>
                    </a:lnTo>
                    <a:lnTo>
                      <a:pt x="1145" y="458"/>
                    </a:lnTo>
                    <a:lnTo>
                      <a:pt x="1138" y="418"/>
                    </a:lnTo>
                    <a:lnTo>
                      <a:pt x="1130" y="389"/>
                    </a:lnTo>
                    <a:lnTo>
                      <a:pt x="1124" y="365"/>
                    </a:lnTo>
                    <a:lnTo>
                      <a:pt x="1124" y="365"/>
                    </a:lnTo>
                    <a:close/>
                  </a:path>
                </a:pathLst>
              </a:custGeom>
              <a:solidFill>
                <a:srgbClr val="313C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grpSp>
        <p:grpSp>
          <p:nvGrpSpPr>
            <p:cNvPr id="325" name="组合 324"/>
            <p:cNvGrpSpPr/>
            <p:nvPr/>
          </p:nvGrpSpPr>
          <p:grpSpPr>
            <a:xfrm>
              <a:off x="2821784" y="4343858"/>
              <a:ext cx="334109" cy="768277"/>
              <a:chOff x="2221667" y="4645329"/>
              <a:chExt cx="203005" cy="466806"/>
            </a:xfrm>
          </p:grpSpPr>
          <p:sp>
            <p:nvSpPr>
              <p:cNvPr id="326" name="Freeform 6"/>
              <p:cNvSpPr>
                <a:spLocks/>
              </p:cNvSpPr>
              <p:nvPr/>
            </p:nvSpPr>
            <p:spPr bwMode="auto">
              <a:xfrm>
                <a:off x="2280367" y="4645329"/>
                <a:ext cx="85255" cy="84906"/>
              </a:xfrm>
              <a:custGeom>
                <a:avLst/>
                <a:gdLst>
                  <a:gd name="T0" fmla="*/ 486 w 486"/>
                  <a:gd name="T1" fmla="*/ 243 h 487"/>
                  <a:gd name="T2" fmla="*/ 482 w 486"/>
                  <a:gd name="T3" fmla="*/ 291 h 487"/>
                  <a:gd name="T4" fmla="*/ 468 w 486"/>
                  <a:gd name="T5" fmla="*/ 337 h 487"/>
                  <a:gd name="T6" fmla="*/ 445 w 486"/>
                  <a:gd name="T7" fmla="*/ 380 h 487"/>
                  <a:gd name="T8" fmla="*/ 416 w 486"/>
                  <a:gd name="T9" fmla="*/ 415 h 487"/>
                  <a:gd name="T10" fmla="*/ 380 w 486"/>
                  <a:gd name="T11" fmla="*/ 446 h 487"/>
                  <a:gd name="T12" fmla="*/ 338 w 486"/>
                  <a:gd name="T13" fmla="*/ 467 h 487"/>
                  <a:gd name="T14" fmla="*/ 293 w 486"/>
                  <a:gd name="T15" fmla="*/ 482 h 487"/>
                  <a:gd name="T16" fmla="*/ 244 w 486"/>
                  <a:gd name="T17" fmla="*/ 487 h 487"/>
                  <a:gd name="T18" fmla="*/ 219 w 486"/>
                  <a:gd name="T19" fmla="*/ 485 h 487"/>
                  <a:gd name="T20" fmla="*/ 171 w 486"/>
                  <a:gd name="T21" fmla="*/ 476 h 487"/>
                  <a:gd name="T22" fmla="*/ 128 w 486"/>
                  <a:gd name="T23" fmla="*/ 458 h 487"/>
                  <a:gd name="T24" fmla="*/ 88 w 486"/>
                  <a:gd name="T25" fmla="*/ 430 h 487"/>
                  <a:gd name="T26" fmla="*/ 56 w 486"/>
                  <a:gd name="T27" fmla="*/ 398 h 487"/>
                  <a:gd name="T28" fmla="*/ 30 w 486"/>
                  <a:gd name="T29" fmla="*/ 359 h 487"/>
                  <a:gd name="T30" fmla="*/ 10 w 486"/>
                  <a:gd name="T31" fmla="*/ 316 h 487"/>
                  <a:gd name="T32" fmla="*/ 1 w 486"/>
                  <a:gd name="T33" fmla="*/ 269 h 487"/>
                  <a:gd name="T34" fmla="*/ 0 w 486"/>
                  <a:gd name="T35" fmla="*/ 243 h 487"/>
                  <a:gd name="T36" fmla="*/ 6 w 486"/>
                  <a:gd name="T37" fmla="*/ 194 h 487"/>
                  <a:gd name="T38" fmla="*/ 20 w 486"/>
                  <a:gd name="T39" fmla="*/ 148 h 487"/>
                  <a:gd name="T40" fmla="*/ 43 w 486"/>
                  <a:gd name="T41" fmla="*/ 107 h 487"/>
                  <a:gd name="T42" fmla="*/ 71 w 486"/>
                  <a:gd name="T43" fmla="*/ 70 h 487"/>
                  <a:gd name="T44" fmla="*/ 108 w 486"/>
                  <a:gd name="T45" fmla="*/ 41 h 487"/>
                  <a:gd name="T46" fmla="*/ 149 w 486"/>
                  <a:gd name="T47" fmla="*/ 18 h 487"/>
                  <a:gd name="T48" fmla="*/ 195 w 486"/>
                  <a:gd name="T49" fmla="*/ 5 h 487"/>
                  <a:gd name="T50" fmla="*/ 244 w 486"/>
                  <a:gd name="T51" fmla="*/ 0 h 487"/>
                  <a:gd name="T52" fmla="*/ 268 w 486"/>
                  <a:gd name="T53" fmla="*/ 2 h 487"/>
                  <a:gd name="T54" fmla="*/ 316 w 486"/>
                  <a:gd name="T55" fmla="*/ 11 h 487"/>
                  <a:gd name="T56" fmla="*/ 360 w 486"/>
                  <a:gd name="T57" fmla="*/ 29 h 487"/>
                  <a:gd name="T58" fmla="*/ 398 w 486"/>
                  <a:gd name="T59" fmla="*/ 55 h 487"/>
                  <a:gd name="T60" fmla="*/ 431 w 486"/>
                  <a:gd name="T61" fmla="*/ 89 h 487"/>
                  <a:gd name="T62" fmla="*/ 457 w 486"/>
                  <a:gd name="T63" fmla="*/ 127 h 487"/>
                  <a:gd name="T64" fmla="*/ 476 w 486"/>
                  <a:gd name="T65" fmla="*/ 171 h 487"/>
                  <a:gd name="T66" fmla="*/ 486 w 486"/>
                  <a:gd name="T67" fmla="*/ 218 h 487"/>
                  <a:gd name="T68" fmla="*/ 486 w 486"/>
                  <a:gd name="T69" fmla="*/ 24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7">
                    <a:moveTo>
                      <a:pt x="486" y="243"/>
                    </a:moveTo>
                    <a:lnTo>
                      <a:pt x="486" y="243"/>
                    </a:lnTo>
                    <a:lnTo>
                      <a:pt x="486" y="269"/>
                    </a:lnTo>
                    <a:lnTo>
                      <a:pt x="482" y="291"/>
                    </a:lnTo>
                    <a:lnTo>
                      <a:pt x="476" y="316"/>
                    </a:lnTo>
                    <a:lnTo>
                      <a:pt x="468" y="337"/>
                    </a:lnTo>
                    <a:lnTo>
                      <a:pt x="457" y="359"/>
                    </a:lnTo>
                    <a:lnTo>
                      <a:pt x="445" y="380"/>
                    </a:lnTo>
                    <a:lnTo>
                      <a:pt x="431" y="398"/>
                    </a:lnTo>
                    <a:lnTo>
                      <a:pt x="416" y="415"/>
                    </a:lnTo>
                    <a:lnTo>
                      <a:pt x="398" y="430"/>
                    </a:lnTo>
                    <a:lnTo>
                      <a:pt x="380" y="446"/>
                    </a:lnTo>
                    <a:lnTo>
                      <a:pt x="360" y="458"/>
                    </a:lnTo>
                    <a:lnTo>
                      <a:pt x="338" y="467"/>
                    </a:lnTo>
                    <a:lnTo>
                      <a:pt x="316" y="476"/>
                    </a:lnTo>
                    <a:lnTo>
                      <a:pt x="293" y="482"/>
                    </a:lnTo>
                    <a:lnTo>
                      <a:pt x="268" y="485"/>
                    </a:lnTo>
                    <a:lnTo>
                      <a:pt x="244" y="487"/>
                    </a:lnTo>
                    <a:lnTo>
                      <a:pt x="244" y="487"/>
                    </a:lnTo>
                    <a:lnTo>
                      <a:pt x="219" y="485"/>
                    </a:lnTo>
                    <a:lnTo>
                      <a:pt x="195" y="482"/>
                    </a:lnTo>
                    <a:lnTo>
                      <a:pt x="171" y="476"/>
                    </a:lnTo>
                    <a:lnTo>
                      <a:pt x="149" y="467"/>
                    </a:lnTo>
                    <a:lnTo>
                      <a:pt x="128" y="458"/>
                    </a:lnTo>
                    <a:lnTo>
                      <a:pt x="108" y="446"/>
                    </a:lnTo>
                    <a:lnTo>
                      <a:pt x="88" y="430"/>
                    </a:lnTo>
                    <a:lnTo>
                      <a:pt x="71" y="415"/>
                    </a:lnTo>
                    <a:lnTo>
                      <a:pt x="56" y="398"/>
                    </a:lnTo>
                    <a:lnTo>
                      <a:pt x="43" y="380"/>
                    </a:lnTo>
                    <a:lnTo>
                      <a:pt x="30" y="359"/>
                    </a:lnTo>
                    <a:lnTo>
                      <a:pt x="20" y="337"/>
                    </a:lnTo>
                    <a:lnTo>
                      <a:pt x="10" y="316"/>
                    </a:lnTo>
                    <a:lnTo>
                      <a:pt x="6" y="291"/>
                    </a:lnTo>
                    <a:lnTo>
                      <a:pt x="1" y="269"/>
                    </a:lnTo>
                    <a:lnTo>
                      <a:pt x="0" y="243"/>
                    </a:lnTo>
                    <a:lnTo>
                      <a:pt x="0" y="243"/>
                    </a:lnTo>
                    <a:lnTo>
                      <a:pt x="1" y="218"/>
                    </a:lnTo>
                    <a:lnTo>
                      <a:pt x="6" y="194"/>
                    </a:lnTo>
                    <a:lnTo>
                      <a:pt x="10" y="171"/>
                    </a:lnTo>
                    <a:lnTo>
                      <a:pt x="20" y="148"/>
                    </a:lnTo>
                    <a:lnTo>
                      <a:pt x="30" y="127"/>
                    </a:lnTo>
                    <a:lnTo>
                      <a:pt x="43" y="107"/>
                    </a:lnTo>
                    <a:lnTo>
                      <a:pt x="56" y="89"/>
                    </a:lnTo>
                    <a:lnTo>
                      <a:pt x="71" y="70"/>
                    </a:lnTo>
                    <a:lnTo>
                      <a:pt x="88" y="55"/>
                    </a:lnTo>
                    <a:lnTo>
                      <a:pt x="108" y="41"/>
                    </a:lnTo>
                    <a:lnTo>
                      <a:pt x="128" y="29"/>
                    </a:lnTo>
                    <a:lnTo>
                      <a:pt x="149" y="18"/>
                    </a:lnTo>
                    <a:lnTo>
                      <a:pt x="171" y="11"/>
                    </a:lnTo>
                    <a:lnTo>
                      <a:pt x="195" y="5"/>
                    </a:lnTo>
                    <a:lnTo>
                      <a:pt x="219" y="2"/>
                    </a:lnTo>
                    <a:lnTo>
                      <a:pt x="244" y="0"/>
                    </a:lnTo>
                    <a:lnTo>
                      <a:pt x="244" y="0"/>
                    </a:lnTo>
                    <a:lnTo>
                      <a:pt x="268" y="2"/>
                    </a:lnTo>
                    <a:lnTo>
                      <a:pt x="293" y="5"/>
                    </a:lnTo>
                    <a:lnTo>
                      <a:pt x="316" y="11"/>
                    </a:lnTo>
                    <a:lnTo>
                      <a:pt x="338" y="18"/>
                    </a:lnTo>
                    <a:lnTo>
                      <a:pt x="360" y="29"/>
                    </a:lnTo>
                    <a:lnTo>
                      <a:pt x="380" y="41"/>
                    </a:lnTo>
                    <a:lnTo>
                      <a:pt x="398" y="55"/>
                    </a:lnTo>
                    <a:lnTo>
                      <a:pt x="416" y="70"/>
                    </a:lnTo>
                    <a:lnTo>
                      <a:pt x="431" y="89"/>
                    </a:lnTo>
                    <a:lnTo>
                      <a:pt x="445" y="107"/>
                    </a:lnTo>
                    <a:lnTo>
                      <a:pt x="457" y="127"/>
                    </a:lnTo>
                    <a:lnTo>
                      <a:pt x="468" y="148"/>
                    </a:lnTo>
                    <a:lnTo>
                      <a:pt x="476" y="171"/>
                    </a:lnTo>
                    <a:lnTo>
                      <a:pt x="482" y="194"/>
                    </a:lnTo>
                    <a:lnTo>
                      <a:pt x="486" y="218"/>
                    </a:lnTo>
                    <a:lnTo>
                      <a:pt x="486" y="243"/>
                    </a:lnTo>
                    <a:lnTo>
                      <a:pt x="486" y="243"/>
                    </a:lnTo>
                    <a:close/>
                  </a:path>
                </a:pathLst>
              </a:custGeom>
              <a:solidFill>
                <a:srgbClr val="313C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sp>
            <p:nvSpPr>
              <p:cNvPr id="327" name="Freeform 8"/>
              <p:cNvSpPr>
                <a:spLocks/>
              </p:cNvSpPr>
              <p:nvPr/>
            </p:nvSpPr>
            <p:spPr bwMode="auto">
              <a:xfrm>
                <a:off x="2221667" y="4748404"/>
                <a:ext cx="203005" cy="363731"/>
              </a:xfrm>
              <a:custGeom>
                <a:avLst/>
                <a:gdLst>
                  <a:gd name="T0" fmla="*/ 1084 w 1162"/>
                  <a:gd name="T1" fmla="*/ 273 h 2083"/>
                  <a:gd name="T2" fmla="*/ 996 w 1162"/>
                  <a:gd name="T3" fmla="*/ 157 h 2083"/>
                  <a:gd name="T4" fmla="*/ 890 w 1162"/>
                  <a:gd name="T5" fmla="*/ 79 h 2083"/>
                  <a:gd name="T6" fmla="*/ 741 w 1162"/>
                  <a:gd name="T7" fmla="*/ 21 h 2083"/>
                  <a:gd name="T8" fmla="*/ 581 w 1162"/>
                  <a:gd name="T9" fmla="*/ 0 h 2083"/>
                  <a:gd name="T10" fmla="*/ 459 w 1162"/>
                  <a:gd name="T11" fmla="*/ 12 h 2083"/>
                  <a:gd name="T12" fmla="*/ 293 w 1162"/>
                  <a:gd name="T13" fmla="*/ 67 h 2083"/>
                  <a:gd name="T14" fmla="*/ 186 w 1162"/>
                  <a:gd name="T15" fmla="*/ 139 h 2083"/>
                  <a:gd name="T16" fmla="*/ 93 w 1162"/>
                  <a:gd name="T17" fmla="*/ 246 h 2083"/>
                  <a:gd name="T18" fmla="*/ 38 w 1162"/>
                  <a:gd name="T19" fmla="*/ 365 h 2083"/>
                  <a:gd name="T20" fmla="*/ 3 w 1162"/>
                  <a:gd name="T21" fmla="*/ 568 h 2083"/>
                  <a:gd name="T22" fmla="*/ 0 w 1162"/>
                  <a:gd name="T23" fmla="*/ 739 h 2083"/>
                  <a:gd name="T24" fmla="*/ 18 w 1162"/>
                  <a:gd name="T25" fmla="*/ 873 h 2083"/>
                  <a:gd name="T26" fmla="*/ 45 w 1162"/>
                  <a:gd name="T27" fmla="*/ 923 h 2083"/>
                  <a:gd name="T28" fmla="*/ 87 w 1162"/>
                  <a:gd name="T29" fmla="*/ 940 h 2083"/>
                  <a:gd name="T30" fmla="*/ 137 w 1162"/>
                  <a:gd name="T31" fmla="*/ 931 h 2083"/>
                  <a:gd name="T32" fmla="*/ 171 w 1162"/>
                  <a:gd name="T33" fmla="*/ 896 h 2083"/>
                  <a:gd name="T34" fmla="*/ 184 w 1162"/>
                  <a:gd name="T35" fmla="*/ 821 h 2083"/>
                  <a:gd name="T36" fmla="*/ 189 w 1162"/>
                  <a:gd name="T37" fmla="*/ 591 h 2083"/>
                  <a:gd name="T38" fmla="*/ 224 w 1162"/>
                  <a:gd name="T39" fmla="*/ 414 h 2083"/>
                  <a:gd name="T40" fmla="*/ 261 w 1162"/>
                  <a:gd name="T41" fmla="*/ 357 h 2083"/>
                  <a:gd name="T42" fmla="*/ 291 w 1162"/>
                  <a:gd name="T43" fmla="*/ 340 h 2083"/>
                  <a:gd name="T44" fmla="*/ 312 w 1162"/>
                  <a:gd name="T45" fmla="*/ 353 h 2083"/>
                  <a:gd name="T46" fmla="*/ 322 w 1162"/>
                  <a:gd name="T47" fmla="*/ 400 h 2083"/>
                  <a:gd name="T48" fmla="*/ 320 w 1162"/>
                  <a:gd name="T49" fmla="*/ 1985 h 2083"/>
                  <a:gd name="T50" fmla="*/ 332 w 1162"/>
                  <a:gd name="T51" fmla="*/ 2033 h 2083"/>
                  <a:gd name="T52" fmla="*/ 380 w 1162"/>
                  <a:gd name="T53" fmla="*/ 2075 h 2083"/>
                  <a:gd name="T54" fmla="*/ 418 w 1162"/>
                  <a:gd name="T55" fmla="*/ 2083 h 2083"/>
                  <a:gd name="T56" fmla="*/ 463 w 1162"/>
                  <a:gd name="T57" fmla="*/ 2071 h 2083"/>
                  <a:gd name="T58" fmla="*/ 506 w 1162"/>
                  <a:gd name="T59" fmla="*/ 2023 h 2083"/>
                  <a:gd name="T60" fmla="*/ 515 w 1162"/>
                  <a:gd name="T61" fmla="*/ 1985 h 2083"/>
                  <a:gd name="T62" fmla="*/ 521 w 1162"/>
                  <a:gd name="T63" fmla="*/ 1068 h 2083"/>
                  <a:gd name="T64" fmla="*/ 561 w 1162"/>
                  <a:gd name="T65" fmla="*/ 1039 h 2083"/>
                  <a:gd name="T66" fmla="*/ 601 w 1162"/>
                  <a:gd name="T67" fmla="*/ 1039 h 2083"/>
                  <a:gd name="T68" fmla="*/ 640 w 1162"/>
                  <a:gd name="T69" fmla="*/ 1068 h 2083"/>
                  <a:gd name="T70" fmla="*/ 646 w 1162"/>
                  <a:gd name="T71" fmla="*/ 1985 h 2083"/>
                  <a:gd name="T72" fmla="*/ 654 w 1162"/>
                  <a:gd name="T73" fmla="*/ 2023 h 2083"/>
                  <a:gd name="T74" fmla="*/ 698 w 1162"/>
                  <a:gd name="T75" fmla="*/ 2071 h 2083"/>
                  <a:gd name="T76" fmla="*/ 744 w 1162"/>
                  <a:gd name="T77" fmla="*/ 2083 h 2083"/>
                  <a:gd name="T78" fmla="*/ 782 w 1162"/>
                  <a:gd name="T79" fmla="*/ 2075 h 2083"/>
                  <a:gd name="T80" fmla="*/ 829 w 1162"/>
                  <a:gd name="T81" fmla="*/ 2033 h 2083"/>
                  <a:gd name="T82" fmla="*/ 842 w 1162"/>
                  <a:gd name="T83" fmla="*/ 1985 h 2083"/>
                  <a:gd name="T84" fmla="*/ 840 w 1162"/>
                  <a:gd name="T85" fmla="*/ 400 h 2083"/>
                  <a:gd name="T86" fmla="*/ 848 w 1162"/>
                  <a:gd name="T87" fmla="*/ 353 h 2083"/>
                  <a:gd name="T88" fmla="*/ 871 w 1162"/>
                  <a:gd name="T89" fmla="*/ 340 h 2083"/>
                  <a:gd name="T90" fmla="*/ 900 w 1162"/>
                  <a:gd name="T91" fmla="*/ 357 h 2083"/>
                  <a:gd name="T92" fmla="*/ 938 w 1162"/>
                  <a:gd name="T93" fmla="*/ 414 h 2083"/>
                  <a:gd name="T94" fmla="*/ 971 w 1162"/>
                  <a:gd name="T95" fmla="*/ 591 h 2083"/>
                  <a:gd name="T96" fmla="*/ 976 w 1162"/>
                  <a:gd name="T97" fmla="*/ 821 h 2083"/>
                  <a:gd name="T98" fmla="*/ 991 w 1162"/>
                  <a:gd name="T99" fmla="*/ 896 h 2083"/>
                  <a:gd name="T100" fmla="*/ 1025 w 1162"/>
                  <a:gd name="T101" fmla="*/ 931 h 2083"/>
                  <a:gd name="T102" fmla="*/ 1075 w 1162"/>
                  <a:gd name="T103" fmla="*/ 940 h 2083"/>
                  <a:gd name="T104" fmla="*/ 1116 w 1162"/>
                  <a:gd name="T105" fmla="*/ 923 h 2083"/>
                  <a:gd name="T106" fmla="*/ 1144 w 1162"/>
                  <a:gd name="T107" fmla="*/ 873 h 2083"/>
                  <a:gd name="T108" fmla="*/ 1162 w 1162"/>
                  <a:gd name="T109" fmla="*/ 739 h 2083"/>
                  <a:gd name="T110" fmla="*/ 1159 w 1162"/>
                  <a:gd name="T111" fmla="*/ 568 h 2083"/>
                  <a:gd name="T112" fmla="*/ 1124 w 1162"/>
                  <a:gd name="T113" fmla="*/ 365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62" h="2083">
                    <a:moveTo>
                      <a:pt x="1124" y="365"/>
                    </a:moveTo>
                    <a:lnTo>
                      <a:pt x="1124" y="365"/>
                    </a:lnTo>
                    <a:lnTo>
                      <a:pt x="1112" y="333"/>
                    </a:lnTo>
                    <a:lnTo>
                      <a:pt x="1099" y="302"/>
                    </a:lnTo>
                    <a:lnTo>
                      <a:pt x="1084" y="273"/>
                    </a:lnTo>
                    <a:lnTo>
                      <a:pt x="1069" y="246"/>
                    </a:lnTo>
                    <a:lnTo>
                      <a:pt x="1052" y="221"/>
                    </a:lnTo>
                    <a:lnTo>
                      <a:pt x="1034" y="198"/>
                    </a:lnTo>
                    <a:lnTo>
                      <a:pt x="1016" y="177"/>
                    </a:lnTo>
                    <a:lnTo>
                      <a:pt x="996" y="157"/>
                    </a:lnTo>
                    <a:lnTo>
                      <a:pt x="976" y="139"/>
                    </a:lnTo>
                    <a:lnTo>
                      <a:pt x="955" y="122"/>
                    </a:lnTo>
                    <a:lnTo>
                      <a:pt x="933" y="107"/>
                    </a:lnTo>
                    <a:lnTo>
                      <a:pt x="912" y="92"/>
                    </a:lnTo>
                    <a:lnTo>
                      <a:pt x="890" y="79"/>
                    </a:lnTo>
                    <a:lnTo>
                      <a:pt x="869" y="67"/>
                    </a:lnTo>
                    <a:lnTo>
                      <a:pt x="846" y="56"/>
                    </a:lnTo>
                    <a:lnTo>
                      <a:pt x="825" y="47"/>
                    </a:lnTo>
                    <a:lnTo>
                      <a:pt x="782" y="32"/>
                    </a:lnTo>
                    <a:lnTo>
                      <a:pt x="741" y="21"/>
                    </a:lnTo>
                    <a:lnTo>
                      <a:pt x="703" y="12"/>
                    </a:lnTo>
                    <a:lnTo>
                      <a:pt x="668" y="6"/>
                    </a:lnTo>
                    <a:lnTo>
                      <a:pt x="637" y="3"/>
                    </a:lnTo>
                    <a:lnTo>
                      <a:pt x="613" y="0"/>
                    </a:lnTo>
                    <a:lnTo>
                      <a:pt x="581" y="0"/>
                    </a:lnTo>
                    <a:lnTo>
                      <a:pt x="581" y="0"/>
                    </a:lnTo>
                    <a:lnTo>
                      <a:pt x="549" y="0"/>
                    </a:lnTo>
                    <a:lnTo>
                      <a:pt x="524" y="3"/>
                    </a:lnTo>
                    <a:lnTo>
                      <a:pt x="494" y="6"/>
                    </a:lnTo>
                    <a:lnTo>
                      <a:pt x="459" y="12"/>
                    </a:lnTo>
                    <a:lnTo>
                      <a:pt x="419" y="21"/>
                    </a:lnTo>
                    <a:lnTo>
                      <a:pt x="380" y="32"/>
                    </a:lnTo>
                    <a:lnTo>
                      <a:pt x="337" y="47"/>
                    </a:lnTo>
                    <a:lnTo>
                      <a:pt x="314" y="56"/>
                    </a:lnTo>
                    <a:lnTo>
                      <a:pt x="293" y="67"/>
                    </a:lnTo>
                    <a:lnTo>
                      <a:pt x="271" y="79"/>
                    </a:lnTo>
                    <a:lnTo>
                      <a:pt x="248" y="92"/>
                    </a:lnTo>
                    <a:lnTo>
                      <a:pt x="227" y="107"/>
                    </a:lnTo>
                    <a:lnTo>
                      <a:pt x="206" y="122"/>
                    </a:lnTo>
                    <a:lnTo>
                      <a:pt x="186" y="139"/>
                    </a:lnTo>
                    <a:lnTo>
                      <a:pt x="166" y="157"/>
                    </a:lnTo>
                    <a:lnTo>
                      <a:pt x="146" y="177"/>
                    </a:lnTo>
                    <a:lnTo>
                      <a:pt x="128" y="198"/>
                    </a:lnTo>
                    <a:lnTo>
                      <a:pt x="110" y="221"/>
                    </a:lnTo>
                    <a:lnTo>
                      <a:pt x="93" y="246"/>
                    </a:lnTo>
                    <a:lnTo>
                      <a:pt x="77" y="273"/>
                    </a:lnTo>
                    <a:lnTo>
                      <a:pt x="62" y="302"/>
                    </a:lnTo>
                    <a:lnTo>
                      <a:pt x="50" y="333"/>
                    </a:lnTo>
                    <a:lnTo>
                      <a:pt x="38" y="365"/>
                    </a:lnTo>
                    <a:lnTo>
                      <a:pt x="38" y="365"/>
                    </a:lnTo>
                    <a:lnTo>
                      <a:pt x="30" y="389"/>
                    </a:lnTo>
                    <a:lnTo>
                      <a:pt x="24" y="418"/>
                    </a:lnTo>
                    <a:lnTo>
                      <a:pt x="16" y="458"/>
                    </a:lnTo>
                    <a:lnTo>
                      <a:pt x="9" y="508"/>
                    </a:lnTo>
                    <a:lnTo>
                      <a:pt x="3" y="568"/>
                    </a:lnTo>
                    <a:lnTo>
                      <a:pt x="0" y="635"/>
                    </a:lnTo>
                    <a:lnTo>
                      <a:pt x="0" y="671"/>
                    </a:lnTo>
                    <a:lnTo>
                      <a:pt x="0" y="711"/>
                    </a:lnTo>
                    <a:lnTo>
                      <a:pt x="0" y="711"/>
                    </a:lnTo>
                    <a:lnTo>
                      <a:pt x="0" y="739"/>
                    </a:lnTo>
                    <a:lnTo>
                      <a:pt x="1" y="768"/>
                    </a:lnTo>
                    <a:lnTo>
                      <a:pt x="4" y="803"/>
                    </a:lnTo>
                    <a:lnTo>
                      <a:pt x="9" y="839"/>
                    </a:lnTo>
                    <a:lnTo>
                      <a:pt x="13" y="856"/>
                    </a:lnTo>
                    <a:lnTo>
                      <a:pt x="18" y="873"/>
                    </a:lnTo>
                    <a:lnTo>
                      <a:pt x="23" y="888"/>
                    </a:lnTo>
                    <a:lnTo>
                      <a:pt x="30" y="902"/>
                    </a:lnTo>
                    <a:lnTo>
                      <a:pt x="38" y="914"/>
                    </a:lnTo>
                    <a:lnTo>
                      <a:pt x="45" y="923"/>
                    </a:lnTo>
                    <a:lnTo>
                      <a:pt x="45" y="923"/>
                    </a:lnTo>
                    <a:lnTo>
                      <a:pt x="50" y="926"/>
                    </a:lnTo>
                    <a:lnTo>
                      <a:pt x="56" y="931"/>
                    </a:lnTo>
                    <a:lnTo>
                      <a:pt x="64" y="934"/>
                    </a:lnTo>
                    <a:lnTo>
                      <a:pt x="74" y="939"/>
                    </a:lnTo>
                    <a:lnTo>
                      <a:pt x="87" y="940"/>
                    </a:lnTo>
                    <a:lnTo>
                      <a:pt x="102" y="940"/>
                    </a:lnTo>
                    <a:lnTo>
                      <a:pt x="119" y="937"/>
                    </a:lnTo>
                    <a:lnTo>
                      <a:pt x="119" y="937"/>
                    </a:lnTo>
                    <a:lnTo>
                      <a:pt x="128" y="934"/>
                    </a:lnTo>
                    <a:lnTo>
                      <a:pt x="137" y="931"/>
                    </a:lnTo>
                    <a:lnTo>
                      <a:pt x="145" y="926"/>
                    </a:lnTo>
                    <a:lnTo>
                      <a:pt x="151" y="922"/>
                    </a:lnTo>
                    <a:lnTo>
                      <a:pt x="157" y="916"/>
                    </a:lnTo>
                    <a:lnTo>
                      <a:pt x="161" y="910"/>
                    </a:lnTo>
                    <a:lnTo>
                      <a:pt x="171" y="896"/>
                    </a:lnTo>
                    <a:lnTo>
                      <a:pt x="177" y="879"/>
                    </a:lnTo>
                    <a:lnTo>
                      <a:pt x="180" y="861"/>
                    </a:lnTo>
                    <a:lnTo>
                      <a:pt x="183" y="842"/>
                    </a:lnTo>
                    <a:lnTo>
                      <a:pt x="184" y="821"/>
                    </a:lnTo>
                    <a:lnTo>
                      <a:pt x="184" y="821"/>
                    </a:lnTo>
                    <a:lnTo>
                      <a:pt x="184" y="787"/>
                    </a:lnTo>
                    <a:lnTo>
                      <a:pt x="184" y="734"/>
                    </a:lnTo>
                    <a:lnTo>
                      <a:pt x="186" y="665"/>
                    </a:lnTo>
                    <a:lnTo>
                      <a:pt x="187" y="629"/>
                    </a:lnTo>
                    <a:lnTo>
                      <a:pt x="189" y="591"/>
                    </a:lnTo>
                    <a:lnTo>
                      <a:pt x="193" y="552"/>
                    </a:lnTo>
                    <a:lnTo>
                      <a:pt x="198" y="514"/>
                    </a:lnTo>
                    <a:lnTo>
                      <a:pt x="204" y="479"/>
                    </a:lnTo>
                    <a:lnTo>
                      <a:pt x="213" y="446"/>
                    </a:lnTo>
                    <a:lnTo>
                      <a:pt x="224" y="414"/>
                    </a:lnTo>
                    <a:lnTo>
                      <a:pt x="230" y="400"/>
                    </a:lnTo>
                    <a:lnTo>
                      <a:pt x="236" y="388"/>
                    </a:lnTo>
                    <a:lnTo>
                      <a:pt x="244" y="375"/>
                    </a:lnTo>
                    <a:lnTo>
                      <a:pt x="253" y="366"/>
                    </a:lnTo>
                    <a:lnTo>
                      <a:pt x="261" y="357"/>
                    </a:lnTo>
                    <a:lnTo>
                      <a:pt x="271" y="349"/>
                    </a:lnTo>
                    <a:lnTo>
                      <a:pt x="271" y="349"/>
                    </a:lnTo>
                    <a:lnTo>
                      <a:pt x="279" y="345"/>
                    </a:lnTo>
                    <a:lnTo>
                      <a:pt x="286" y="340"/>
                    </a:lnTo>
                    <a:lnTo>
                      <a:pt x="291" y="340"/>
                    </a:lnTo>
                    <a:lnTo>
                      <a:pt x="296" y="340"/>
                    </a:lnTo>
                    <a:lnTo>
                      <a:pt x="300" y="340"/>
                    </a:lnTo>
                    <a:lnTo>
                      <a:pt x="305" y="343"/>
                    </a:lnTo>
                    <a:lnTo>
                      <a:pt x="309" y="346"/>
                    </a:lnTo>
                    <a:lnTo>
                      <a:pt x="312" y="353"/>
                    </a:lnTo>
                    <a:lnTo>
                      <a:pt x="317" y="360"/>
                    </a:lnTo>
                    <a:lnTo>
                      <a:pt x="318" y="371"/>
                    </a:lnTo>
                    <a:lnTo>
                      <a:pt x="320" y="385"/>
                    </a:lnTo>
                    <a:lnTo>
                      <a:pt x="322" y="400"/>
                    </a:lnTo>
                    <a:lnTo>
                      <a:pt x="322" y="400"/>
                    </a:lnTo>
                    <a:lnTo>
                      <a:pt x="320" y="1985"/>
                    </a:lnTo>
                    <a:lnTo>
                      <a:pt x="320" y="1985"/>
                    </a:lnTo>
                    <a:lnTo>
                      <a:pt x="320" y="1985"/>
                    </a:lnTo>
                    <a:lnTo>
                      <a:pt x="320" y="1985"/>
                    </a:lnTo>
                    <a:lnTo>
                      <a:pt x="320" y="1985"/>
                    </a:lnTo>
                    <a:lnTo>
                      <a:pt x="320" y="1996"/>
                    </a:lnTo>
                    <a:lnTo>
                      <a:pt x="322" y="2005"/>
                    </a:lnTo>
                    <a:lnTo>
                      <a:pt x="325" y="2014"/>
                    </a:lnTo>
                    <a:lnTo>
                      <a:pt x="328" y="2023"/>
                    </a:lnTo>
                    <a:lnTo>
                      <a:pt x="332" y="2033"/>
                    </a:lnTo>
                    <a:lnTo>
                      <a:pt x="337" y="2040"/>
                    </a:lnTo>
                    <a:lnTo>
                      <a:pt x="349" y="2054"/>
                    </a:lnTo>
                    <a:lnTo>
                      <a:pt x="363" y="2066"/>
                    </a:lnTo>
                    <a:lnTo>
                      <a:pt x="370" y="2071"/>
                    </a:lnTo>
                    <a:lnTo>
                      <a:pt x="380" y="2075"/>
                    </a:lnTo>
                    <a:lnTo>
                      <a:pt x="389" y="2078"/>
                    </a:lnTo>
                    <a:lnTo>
                      <a:pt x="398" y="2081"/>
                    </a:lnTo>
                    <a:lnTo>
                      <a:pt x="407" y="2083"/>
                    </a:lnTo>
                    <a:lnTo>
                      <a:pt x="418" y="2083"/>
                    </a:lnTo>
                    <a:lnTo>
                      <a:pt x="418" y="2083"/>
                    </a:lnTo>
                    <a:lnTo>
                      <a:pt x="427" y="2083"/>
                    </a:lnTo>
                    <a:lnTo>
                      <a:pt x="437" y="2081"/>
                    </a:lnTo>
                    <a:lnTo>
                      <a:pt x="447" y="2078"/>
                    </a:lnTo>
                    <a:lnTo>
                      <a:pt x="456" y="2075"/>
                    </a:lnTo>
                    <a:lnTo>
                      <a:pt x="463" y="2071"/>
                    </a:lnTo>
                    <a:lnTo>
                      <a:pt x="471" y="2066"/>
                    </a:lnTo>
                    <a:lnTo>
                      <a:pt x="486" y="2054"/>
                    </a:lnTo>
                    <a:lnTo>
                      <a:pt x="498" y="2040"/>
                    </a:lnTo>
                    <a:lnTo>
                      <a:pt x="503" y="2033"/>
                    </a:lnTo>
                    <a:lnTo>
                      <a:pt x="506" y="2023"/>
                    </a:lnTo>
                    <a:lnTo>
                      <a:pt x="511" y="2014"/>
                    </a:lnTo>
                    <a:lnTo>
                      <a:pt x="512" y="2005"/>
                    </a:lnTo>
                    <a:lnTo>
                      <a:pt x="514" y="1996"/>
                    </a:lnTo>
                    <a:lnTo>
                      <a:pt x="515" y="1985"/>
                    </a:lnTo>
                    <a:lnTo>
                      <a:pt x="515" y="1985"/>
                    </a:lnTo>
                    <a:lnTo>
                      <a:pt x="514" y="1984"/>
                    </a:lnTo>
                    <a:lnTo>
                      <a:pt x="517" y="1083"/>
                    </a:lnTo>
                    <a:lnTo>
                      <a:pt x="517" y="1083"/>
                    </a:lnTo>
                    <a:lnTo>
                      <a:pt x="518" y="1076"/>
                    </a:lnTo>
                    <a:lnTo>
                      <a:pt x="521" y="1068"/>
                    </a:lnTo>
                    <a:lnTo>
                      <a:pt x="526" y="1061"/>
                    </a:lnTo>
                    <a:lnTo>
                      <a:pt x="535" y="1053"/>
                    </a:lnTo>
                    <a:lnTo>
                      <a:pt x="546" y="1045"/>
                    </a:lnTo>
                    <a:lnTo>
                      <a:pt x="553" y="1042"/>
                    </a:lnTo>
                    <a:lnTo>
                      <a:pt x="561" y="1039"/>
                    </a:lnTo>
                    <a:lnTo>
                      <a:pt x="570" y="1038"/>
                    </a:lnTo>
                    <a:lnTo>
                      <a:pt x="581" y="1036"/>
                    </a:lnTo>
                    <a:lnTo>
                      <a:pt x="581" y="1036"/>
                    </a:lnTo>
                    <a:lnTo>
                      <a:pt x="592" y="1038"/>
                    </a:lnTo>
                    <a:lnTo>
                      <a:pt x="601" y="1039"/>
                    </a:lnTo>
                    <a:lnTo>
                      <a:pt x="608" y="1042"/>
                    </a:lnTo>
                    <a:lnTo>
                      <a:pt x="616" y="1045"/>
                    </a:lnTo>
                    <a:lnTo>
                      <a:pt x="627" y="1053"/>
                    </a:lnTo>
                    <a:lnTo>
                      <a:pt x="634" y="1061"/>
                    </a:lnTo>
                    <a:lnTo>
                      <a:pt x="640" y="1068"/>
                    </a:lnTo>
                    <a:lnTo>
                      <a:pt x="643" y="1076"/>
                    </a:lnTo>
                    <a:lnTo>
                      <a:pt x="645" y="1083"/>
                    </a:lnTo>
                    <a:lnTo>
                      <a:pt x="646" y="1984"/>
                    </a:lnTo>
                    <a:lnTo>
                      <a:pt x="646" y="1984"/>
                    </a:lnTo>
                    <a:lnTo>
                      <a:pt x="646" y="1985"/>
                    </a:lnTo>
                    <a:lnTo>
                      <a:pt x="646" y="1985"/>
                    </a:lnTo>
                    <a:lnTo>
                      <a:pt x="648" y="1996"/>
                    </a:lnTo>
                    <a:lnTo>
                      <a:pt x="649" y="2005"/>
                    </a:lnTo>
                    <a:lnTo>
                      <a:pt x="651" y="2014"/>
                    </a:lnTo>
                    <a:lnTo>
                      <a:pt x="654" y="2023"/>
                    </a:lnTo>
                    <a:lnTo>
                      <a:pt x="659" y="2033"/>
                    </a:lnTo>
                    <a:lnTo>
                      <a:pt x="663" y="2040"/>
                    </a:lnTo>
                    <a:lnTo>
                      <a:pt x="675" y="2054"/>
                    </a:lnTo>
                    <a:lnTo>
                      <a:pt x="689" y="2066"/>
                    </a:lnTo>
                    <a:lnTo>
                      <a:pt x="698" y="2071"/>
                    </a:lnTo>
                    <a:lnTo>
                      <a:pt x="706" y="2075"/>
                    </a:lnTo>
                    <a:lnTo>
                      <a:pt x="715" y="2078"/>
                    </a:lnTo>
                    <a:lnTo>
                      <a:pt x="724" y="2081"/>
                    </a:lnTo>
                    <a:lnTo>
                      <a:pt x="735" y="2083"/>
                    </a:lnTo>
                    <a:lnTo>
                      <a:pt x="744" y="2083"/>
                    </a:lnTo>
                    <a:lnTo>
                      <a:pt x="744" y="2083"/>
                    </a:lnTo>
                    <a:lnTo>
                      <a:pt x="755" y="2083"/>
                    </a:lnTo>
                    <a:lnTo>
                      <a:pt x="764" y="2081"/>
                    </a:lnTo>
                    <a:lnTo>
                      <a:pt x="773" y="2078"/>
                    </a:lnTo>
                    <a:lnTo>
                      <a:pt x="782" y="2075"/>
                    </a:lnTo>
                    <a:lnTo>
                      <a:pt x="791" y="2071"/>
                    </a:lnTo>
                    <a:lnTo>
                      <a:pt x="799" y="2066"/>
                    </a:lnTo>
                    <a:lnTo>
                      <a:pt x="813" y="2054"/>
                    </a:lnTo>
                    <a:lnTo>
                      <a:pt x="825" y="2040"/>
                    </a:lnTo>
                    <a:lnTo>
                      <a:pt x="829" y="2033"/>
                    </a:lnTo>
                    <a:lnTo>
                      <a:pt x="834" y="2023"/>
                    </a:lnTo>
                    <a:lnTo>
                      <a:pt x="837" y="2014"/>
                    </a:lnTo>
                    <a:lnTo>
                      <a:pt x="840" y="2005"/>
                    </a:lnTo>
                    <a:lnTo>
                      <a:pt x="842" y="1996"/>
                    </a:lnTo>
                    <a:lnTo>
                      <a:pt x="842" y="1985"/>
                    </a:lnTo>
                    <a:lnTo>
                      <a:pt x="842" y="1985"/>
                    </a:lnTo>
                    <a:lnTo>
                      <a:pt x="842" y="1985"/>
                    </a:lnTo>
                    <a:lnTo>
                      <a:pt x="842" y="1985"/>
                    </a:lnTo>
                    <a:lnTo>
                      <a:pt x="842" y="1985"/>
                    </a:lnTo>
                    <a:lnTo>
                      <a:pt x="840" y="400"/>
                    </a:lnTo>
                    <a:lnTo>
                      <a:pt x="840" y="400"/>
                    </a:lnTo>
                    <a:lnTo>
                      <a:pt x="842" y="385"/>
                    </a:lnTo>
                    <a:lnTo>
                      <a:pt x="843" y="371"/>
                    </a:lnTo>
                    <a:lnTo>
                      <a:pt x="845" y="360"/>
                    </a:lnTo>
                    <a:lnTo>
                      <a:pt x="848" y="353"/>
                    </a:lnTo>
                    <a:lnTo>
                      <a:pt x="852" y="346"/>
                    </a:lnTo>
                    <a:lnTo>
                      <a:pt x="857" y="343"/>
                    </a:lnTo>
                    <a:lnTo>
                      <a:pt x="862" y="340"/>
                    </a:lnTo>
                    <a:lnTo>
                      <a:pt x="866" y="340"/>
                    </a:lnTo>
                    <a:lnTo>
                      <a:pt x="871" y="340"/>
                    </a:lnTo>
                    <a:lnTo>
                      <a:pt x="875" y="340"/>
                    </a:lnTo>
                    <a:lnTo>
                      <a:pt x="883" y="345"/>
                    </a:lnTo>
                    <a:lnTo>
                      <a:pt x="890" y="349"/>
                    </a:lnTo>
                    <a:lnTo>
                      <a:pt x="890" y="349"/>
                    </a:lnTo>
                    <a:lnTo>
                      <a:pt x="900" y="357"/>
                    </a:lnTo>
                    <a:lnTo>
                      <a:pt x="909" y="366"/>
                    </a:lnTo>
                    <a:lnTo>
                      <a:pt x="916" y="375"/>
                    </a:lnTo>
                    <a:lnTo>
                      <a:pt x="924" y="388"/>
                    </a:lnTo>
                    <a:lnTo>
                      <a:pt x="932" y="400"/>
                    </a:lnTo>
                    <a:lnTo>
                      <a:pt x="938" y="414"/>
                    </a:lnTo>
                    <a:lnTo>
                      <a:pt x="948" y="446"/>
                    </a:lnTo>
                    <a:lnTo>
                      <a:pt x="956" y="479"/>
                    </a:lnTo>
                    <a:lnTo>
                      <a:pt x="964" y="514"/>
                    </a:lnTo>
                    <a:lnTo>
                      <a:pt x="968" y="552"/>
                    </a:lnTo>
                    <a:lnTo>
                      <a:pt x="971" y="591"/>
                    </a:lnTo>
                    <a:lnTo>
                      <a:pt x="974" y="629"/>
                    </a:lnTo>
                    <a:lnTo>
                      <a:pt x="976" y="665"/>
                    </a:lnTo>
                    <a:lnTo>
                      <a:pt x="977" y="734"/>
                    </a:lnTo>
                    <a:lnTo>
                      <a:pt x="976" y="787"/>
                    </a:lnTo>
                    <a:lnTo>
                      <a:pt x="976" y="821"/>
                    </a:lnTo>
                    <a:lnTo>
                      <a:pt x="976" y="821"/>
                    </a:lnTo>
                    <a:lnTo>
                      <a:pt x="977" y="842"/>
                    </a:lnTo>
                    <a:lnTo>
                      <a:pt x="980" y="861"/>
                    </a:lnTo>
                    <a:lnTo>
                      <a:pt x="985" y="879"/>
                    </a:lnTo>
                    <a:lnTo>
                      <a:pt x="991" y="896"/>
                    </a:lnTo>
                    <a:lnTo>
                      <a:pt x="1000" y="910"/>
                    </a:lnTo>
                    <a:lnTo>
                      <a:pt x="1005" y="916"/>
                    </a:lnTo>
                    <a:lnTo>
                      <a:pt x="1011" y="922"/>
                    </a:lnTo>
                    <a:lnTo>
                      <a:pt x="1017" y="926"/>
                    </a:lnTo>
                    <a:lnTo>
                      <a:pt x="1025" y="931"/>
                    </a:lnTo>
                    <a:lnTo>
                      <a:pt x="1032" y="934"/>
                    </a:lnTo>
                    <a:lnTo>
                      <a:pt x="1041" y="937"/>
                    </a:lnTo>
                    <a:lnTo>
                      <a:pt x="1041" y="937"/>
                    </a:lnTo>
                    <a:lnTo>
                      <a:pt x="1060" y="940"/>
                    </a:lnTo>
                    <a:lnTo>
                      <a:pt x="1075" y="940"/>
                    </a:lnTo>
                    <a:lnTo>
                      <a:pt x="1087" y="939"/>
                    </a:lnTo>
                    <a:lnTo>
                      <a:pt x="1098" y="934"/>
                    </a:lnTo>
                    <a:lnTo>
                      <a:pt x="1106" y="931"/>
                    </a:lnTo>
                    <a:lnTo>
                      <a:pt x="1112" y="926"/>
                    </a:lnTo>
                    <a:lnTo>
                      <a:pt x="1116" y="923"/>
                    </a:lnTo>
                    <a:lnTo>
                      <a:pt x="1116" y="923"/>
                    </a:lnTo>
                    <a:lnTo>
                      <a:pt x="1124" y="914"/>
                    </a:lnTo>
                    <a:lnTo>
                      <a:pt x="1131" y="902"/>
                    </a:lnTo>
                    <a:lnTo>
                      <a:pt x="1138" y="888"/>
                    </a:lnTo>
                    <a:lnTo>
                      <a:pt x="1144" y="873"/>
                    </a:lnTo>
                    <a:lnTo>
                      <a:pt x="1148" y="856"/>
                    </a:lnTo>
                    <a:lnTo>
                      <a:pt x="1151" y="839"/>
                    </a:lnTo>
                    <a:lnTo>
                      <a:pt x="1157" y="803"/>
                    </a:lnTo>
                    <a:lnTo>
                      <a:pt x="1160" y="768"/>
                    </a:lnTo>
                    <a:lnTo>
                      <a:pt x="1162" y="739"/>
                    </a:lnTo>
                    <a:lnTo>
                      <a:pt x="1162" y="711"/>
                    </a:lnTo>
                    <a:lnTo>
                      <a:pt x="1162" y="711"/>
                    </a:lnTo>
                    <a:lnTo>
                      <a:pt x="1162" y="671"/>
                    </a:lnTo>
                    <a:lnTo>
                      <a:pt x="1162" y="635"/>
                    </a:lnTo>
                    <a:lnTo>
                      <a:pt x="1159" y="568"/>
                    </a:lnTo>
                    <a:lnTo>
                      <a:pt x="1153" y="508"/>
                    </a:lnTo>
                    <a:lnTo>
                      <a:pt x="1145" y="458"/>
                    </a:lnTo>
                    <a:lnTo>
                      <a:pt x="1138" y="418"/>
                    </a:lnTo>
                    <a:lnTo>
                      <a:pt x="1130" y="389"/>
                    </a:lnTo>
                    <a:lnTo>
                      <a:pt x="1124" y="365"/>
                    </a:lnTo>
                    <a:lnTo>
                      <a:pt x="1124" y="365"/>
                    </a:lnTo>
                    <a:close/>
                  </a:path>
                </a:pathLst>
              </a:custGeom>
              <a:solidFill>
                <a:srgbClr val="313C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grpSp>
        <p:grpSp>
          <p:nvGrpSpPr>
            <p:cNvPr id="328" name="组合 327"/>
            <p:cNvGrpSpPr/>
            <p:nvPr/>
          </p:nvGrpSpPr>
          <p:grpSpPr>
            <a:xfrm>
              <a:off x="2472272" y="4221088"/>
              <a:ext cx="443544" cy="1019921"/>
              <a:chOff x="2221667" y="4645329"/>
              <a:chExt cx="203005" cy="466806"/>
            </a:xfrm>
          </p:grpSpPr>
          <p:sp>
            <p:nvSpPr>
              <p:cNvPr id="329" name="Freeform 6"/>
              <p:cNvSpPr>
                <a:spLocks/>
              </p:cNvSpPr>
              <p:nvPr/>
            </p:nvSpPr>
            <p:spPr bwMode="auto">
              <a:xfrm>
                <a:off x="2280367" y="4645329"/>
                <a:ext cx="85255" cy="84906"/>
              </a:xfrm>
              <a:custGeom>
                <a:avLst/>
                <a:gdLst>
                  <a:gd name="T0" fmla="*/ 486 w 486"/>
                  <a:gd name="T1" fmla="*/ 243 h 487"/>
                  <a:gd name="T2" fmla="*/ 482 w 486"/>
                  <a:gd name="T3" fmla="*/ 291 h 487"/>
                  <a:gd name="T4" fmla="*/ 468 w 486"/>
                  <a:gd name="T5" fmla="*/ 337 h 487"/>
                  <a:gd name="T6" fmla="*/ 445 w 486"/>
                  <a:gd name="T7" fmla="*/ 380 h 487"/>
                  <a:gd name="T8" fmla="*/ 416 w 486"/>
                  <a:gd name="T9" fmla="*/ 415 h 487"/>
                  <a:gd name="T10" fmla="*/ 380 w 486"/>
                  <a:gd name="T11" fmla="*/ 446 h 487"/>
                  <a:gd name="T12" fmla="*/ 338 w 486"/>
                  <a:gd name="T13" fmla="*/ 467 h 487"/>
                  <a:gd name="T14" fmla="*/ 293 w 486"/>
                  <a:gd name="T15" fmla="*/ 482 h 487"/>
                  <a:gd name="T16" fmla="*/ 244 w 486"/>
                  <a:gd name="T17" fmla="*/ 487 h 487"/>
                  <a:gd name="T18" fmla="*/ 219 w 486"/>
                  <a:gd name="T19" fmla="*/ 485 h 487"/>
                  <a:gd name="T20" fmla="*/ 171 w 486"/>
                  <a:gd name="T21" fmla="*/ 476 h 487"/>
                  <a:gd name="T22" fmla="*/ 128 w 486"/>
                  <a:gd name="T23" fmla="*/ 458 h 487"/>
                  <a:gd name="T24" fmla="*/ 88 w 486"/>
                  <a:gd name="T25" fmla="*/ 430 h 487"/>
                  <a:gd name="T26" fmla="*/ 56 w 486"/>
                  <a:gd name="T27" fmla="*/ 398 h 487"/>
                  <a:gd name="T28" fmla="*/ 30 w 486"/>
                  <a:gd name="T29" fmla="*/ 359 h 487"/>
                  <a:gd name="T30" fmla="*/ 10 w 486"/>
                  <a:gd name="T31" fmla="*/ 316 h 487"/>
                  <a:gd name="T32" fmla="*/ 1 w 486"/>
                  <a:gd name="T33" fmla="*/ 269 h 487"/>
                  <a:gd name="T34" fmla="*/ 0 w 486"/>
                  <a:gd name="T35" fmla="*/ 243 h 487"/>
                  <a:gd name="T36" fmla="*/ 6 w 486"/>
                  <a:gd name="T37" fmla="*/ 194 h 487"/>
                  <a:gd name="T38" fmla="*/ 20 w 486"/>
                  <a:gd name="T39" fmla="*/ 148 h 487"/>
                  <a:gd name="T40" fmla="*/ 43 w 486"/>
                  <a:gd name="T41" fmla="*/ 107 h 487"/>
                  <a:gd name="T42" fmla="*/ 71 w 486"/>
                  <a:gd name="T43" fmla="*/ 70 h 487"/>
                  <a:gd name="T44" fmla="*/ 108 w 486"/>
                  <a:gd name="T45" fmla="*/ 41 h 487"/>
                  <a:gd name="T46" fmla="*/ 149 w 486"/>
                  <a:gd name="T47" fmla="*/ 18 h 487"/>
                  <a:gd name="T48" fmla="*/ 195 w 486"/>
                  <a:gd name="T49" fmla="*/ 5 h 487"/>
                  <a:gd name="T50" fmla="*/ 244 w 486"/>
                  <a:gd name="T51" fmla="*/ 0 h 487"/>
                  <a:gd name="T52" fmla="*/ 268 w 486"/>
                  <a:gd name="T53" fmla="*/ 2 h 487"/>
                  <a:gd name="T54" fmla="*/ 316 w 486"/>
                  <a:gd name="T55" fmla="*/ 11 h 487"/>
                  <a:gd name="T56" fmla="*/ 360 w 486"/>
                  <a:gd name="T57" fmla="*/ 29 h 487"/>
                  <a:gd name="T58" fmla="*/ 398 w 486"/>
                  <a:gd name="T59" fmla="*/ 55 h 487"/>
                  <a:gd name="T60" fmla="*/ 431 w 486"/>
                  <a:gd name="T61" fmla="*/ 89 h 487"/>
                  <a:gd name="T62" fmla="*/ 457 w 486"/>
                  <a:gd name="T63" fmla="*/ 127 h 487"/>
                  <a:gd name="T64" fmla="*/ 476 w 486"/>
                  <a:gd name="T65" fmla="*/ 171 h 487"/>
                  <a:gd name="T66" fmla="*/ 486 w 486"/>
                  <a:gd name="T67" fmla="*/ 218 h 487"/>
                  <a:gd name="T68" fmla="*/ 486 w 486"/>
                  <a:gd name="T69" fmla="*/ 24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7">
                    <a:moveTo>
                      <a:pt x="486" y="243"/>
                    </a:moveTo>
                    <a:lnTo>
                      <a:pt x="486" y="243"/>
                    </a:lnTo>
                    <a:lnTo>
                      <a:pt x="486" y="269"/>
                    </a:lnTo>
                    <a:lnTo>
                      <a:pt x="482" y="291"/>
                    </a:lnTo>
                    <a:lnTo>
                      <a:pt x="476" y="316"/>
                    </a:lnTo>
                    <a:lnTo>
                      <a:pt x="468" y="337"/>
                    </a:lnTo>
                    <a:lnTo>
                      <a:pt x="457" y="359"/>
                    </a:lnTo>
                    <a:lnTo>
                      <a:pt x="445" y="380"/>
                    </a:lnTo>
                    <a:lnTo>
                      <a:pt x="431" y="398"/>
                    </a:lnTo>
                    <a:lnTo>
                      <a:pt x="416" y="415"/>
                    </a:lnTo>
                    <a:lnTo>
                      <a:pt x="398" y="430"/>
                    </a:lnTo>
                    <a:lnTo>
                      <a:pt x="380" y="446"/>
                    </a:lnTo>
                    <a:lnTo>
                      <a:pt x="360" y="458"/>
                    </a:lnTo>
                    <a:lnTo>
                      <a:pt x="338" y="467"/>
                    </a:lnTo>
                    <a:lnTo>
                      <a:pt x="316" y="476"/>
                    </a:lnTo>
                    <a:lnTo>
                      <a:pt x="293" y="482"/>
                    </a:lnTo>
                    <a:lnTo>
                      <a:pt x="268" y="485"/>
                    </a:lnTo>
                    <a:lnTo>
                      <a:pt x="244" y="487"/>
                    </a:lnTo>
                    <a:lnTo>
                      <a:pt x="244" y="487"/>
                    </a:lnTo>
                    <a:lnTo>
                      <a:pt x="219" y="485"/>
                    </a:lnTo>
                    <a:lnTo>
                      <a:pt x="195" y="482"/>
                    </a:lnTo>
                    <a:lnTo>
                      <a:pt x="171" y="476"/>
                    </a:lnTo>
                    <a:lnTo>
                      <a:pt x="149" y="467"/>
                    </a:lnTo>
                    <a:lnTo>
                      <a:pt x="128" y="458"/>
                    </a:lnTo>
                    <a:lnTo>
                      <a:pt x="108" y="446"/>
                    </a:lnTo>
                    <a:lnTo>
                      <a:pt x="88" y="430"/>
                    </a:lnTo>
                    <a:lnTo>
                      <a:pt x="71" y="415"/>
                    </a:lnTo>
                    <a:lnTo>
                      <a:pt x="56" y="398"/>
                    </a:lnTo>
                    <a:lnTo>
                      <a:pt x="43" y="380"/>
                    </a:lnTo>
                    <a:lnTo>
                      <a:pt x="30" y="359"/>
                    </a:lnTo>
                    <a:lnTo>
                      <a:pt x="20" y="337"/>
                    </a:lnTo>
                    <a:lnTo>
                      <a:pt x="10" y="316"/>
                    </a:lnTo>
                    <a:lnTo>
                      <a:pt x="6" y="291"/>
                    </a:lnTo>
                    <a:lnTo>
                      <a:pt x="1" y="269"/>
                    </a:lnTo>
                    <a:lnTo>
                      <a:pt x="0" y="243"/>
                    </a:lnTo>
                    <a:lnTo>
                      <a:pt x="0" y="243"/>
                    </a:lnTo>
                    <a:lnTo>
                      <a:pt x="1" y="218"/>
                    </a:lnTo>
                    <a:lnTo>
                      <a:pt x="6" y="194"/>
                    </a:lnTo>
                    <a:lnTo>
                      <a:pt x="10" y="171"/>
                    </a:lnTo>
                    <a:lnTo>
                      <a:pt x="20" y="148"/>
                    </a:lnTo>
                    <a:lnTo>
                      <a:pt x="30" y="127"/>
                    </a:lnTo>
                    <a:lnTo>
                      <a:pt x="43" y="107"/>
                    </a:lnTo>
                    <a:lnTo>
                      <a:pt x="56" y="89"/>
                    </a:lnTo>
                    <a:lnTo>
                      <a:pt x="71" y="70"/>
                    </a:lnTo>
                    <a:lnTo>
                      <a:pt x="88" y="55"/>
                    </a:lnTo>
                    <a:lnTo>
                      <a:pt x="108" y="41"/>
                    </a:lnTo>
                    <a:lnTo>
                      <a:pt x="128" y="29"/>
                    </a:lnTo>
                    <a:lnTo>
                      <a:pt x="149" y="18"/>
                    </a:lnTo>
                    <a:lnTo>
                      <a:pt x="171" y="11"/>
                    </a:lnTo>
                    <a:lnTo>
                      <a:pt x="195" y="5"/>
                    </a:lnTo>
                    <a:lnTo>
                      <a:pt x="219" y="2"/>
                    </a:lnTo>
                    <a:lnTo>
                      <a:pt x="244" y="0"/>
                    </a:lnTo>
                    <a:lnTo>
                      <a:pt x="244" y="0"/>
                    </a:lnTo>
                    <a:lnTo>
                      <a:pt x="268" y="2"/>
                    </a:lnTo>
                    <a:lnTo>
                      <a:pt x="293" y="5"/>
                    </a:lnTo>
                    <a:lnTo>
                      <a:pt x="316" y="11"/>
                    </a:lnTo>
                    <a:lnTo>
                      <a:pt x="338" y="18"/>
                    </a:lnTo>
                    <a:lnTo>
                      <a:pt x="360" y="29"/>
                    </a:lnTo>
                    <a:lnTo>
                      <a:pt x="380" y="41"/>
                    </a:lnTo>
                    <a:lnTo>
                      <a:pt x="398" y="55"/>
                    </a:lnTo>
                    <a:lnTo>
                      <a:pt x="416" y="70"/>
                    </a:lnTo>
                    <a:lnTo>
                      <a:pt x="431" y="89"/>
                    </a:lnTo>
                    <a:lnTo>
                      <a:pt x="445" y="107"/>
                    </a:lnTo>
                    <a:lnTo>
                      <a:pt x="457" y="127"/>
                    </a:lnTo>
                    <a:lnTo>
                      <a:pt x="468" y="148"/>
                    </a:lnTo>
                    <a:lnTo>
                      <a:pt x="476" y="171"/>
                    </a:lnTo>
                    <a:lnTo>
                      <a:pt x="482" y="194"/>
                    </a:lnTo>
                    <a:lnTo>
                      <a:pt x="486" y="218"/>
                    </a:lnTo>
                    <a:lnTo>
                      <a:pt x="486" y="243"/>
                    </a:lnTo>
                    <a:lnTo>
                      <a:pt x="486" y="243"/>
                    </a:lnTo>
                    <a:close/>
                  </a:path>
                </a:pathLst>
              </a:custGeom>
              <a:solidFill>
                <a:srgbClr val="313C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sp>
            <p:nvSpPr>
              <p:cNvPr id="330" name="Freeform 8"/>
              <p:cNvSpPr>
                <a:spLocks/>
              </p:cNvSpPr>
              <p:nvPr/>
            </p:nvSpPr>
            <p:spPr bwMode="auto">
              <a:xfrm>
                <a:off x="2221667" y="4748404"/>
                <a:ext cx="203005" cy="363731"/>
              </a:xfrm>
              <a:custGeom>
                <a:avLst/>
                <a:gdLst>
                  <a:gd name="T0" fmla="*/ 1084 w 1162"/>
                  <a:gd name="T1" fmla="*/ 273 h 2083"/>
                  <a:gd name="T2" fmla="*/ 996 w 1162"/>
                  <a:gd name="T3" fmla="*/ 157 h 2083"/>
                  <a:gd name="T4" fmla="*/ 890 w 1162"/>
                  <a:gd name="T5" fmla="*/ 79 h 2083"/>
                  <a:gd name="T6" fmla="*/ 741 w 1162"/>
                  <a:gd name="T7" fmla="*/ 21 h 2083"/>
                  <a:gd name="T8" fmla="*/ 581 w 1162"/>
                  <a:gd name="T9" fmla="*/ 0 h 2083"/>
                  <a:gd name="T10" fmla="*/ 459 w 1162"/>
                  <a:gd name="T11" fmla="*/ 12 h 2083"/>
                  <a:gd name="T12" fmla="*/ 293 w 1162"/>
                  <a:gd name="T13" fmla="*/ 67 h 2083"/>
                  <a:gd name="T14" fmla="*/ 186 w 1162"/>
                  <a:gd name="T15" fmla="*/ 139 h 2083"/>
                  <a:gd name="T16" fmla="*/ 93 w 1162"/>
                  <a:gd name="T17" fmla="*/ 246 h 2083"/>
                  <a:gd name="T18" fmla="*/ 38 w 1162"/>
                  <a:gd name="T19" fmla="*/ 365 h 2083"/>
                  <a:gd name="T20" fmla="*/ 3 w 1162"/>
                  <a:gd name="T21" fmla="*/ 568 h 2083"/>
                  <a:gd name="T22" fmla="*/ 0 w 1162"/>
                  <a:gd name="T23" fmla="*/ 739 h 2083"/>
                  <a:gd name="T24" fmla="*/ 18 w 1162"/>
                  <a:gd name="T25" fmla="*/ 873 h 2083"/>
                  <a:gd name="T26" fmla="*/ 45 w 1162"/>
                  <a:gd name="T27" fmla="*/ 923 h 2083"/>
                  <a:gd name="T28" fmla="*/ 87 w 1162"/>
                  <a:gd name="T29" fmla="*/ 940 h 2083"/>
                  <a:gd name="T30" fmla="*/ 137 w 1162"/>
                  <a:gd name="T31" fmla="*/ 931 h 2083"/>
                  <a:gd name="T32" fmla="*/ 171 w 1162"/>
                  <a:gd name="T33" fmla="*/ 896 h 2083"/>
                  <a:gd name="T34" fmla="*/ 184 w 1162"/>
                  <a:gd name="T35" fmla="*/ 821 h 2083"/>
                  <a:gd name="T36" fmla="*/ 189 w 1162"/>
                  <a:gd name="T37" fmla="*/ 591 h 2083"/>
                  <a:gd name="T38" fmla="*/ 224 w 1162"/>
                  <a:gd name="T39" fmla="*/ 414 h 2083"/>
                  <a:gd name="T40" fmla="*/ 261 w 1162"/>
                  <a:gd name="T41" fmla="*/ 357 h 2083"/>
                  <a:gd name="T42" fmla="*/ 291 w 1162"/>
                  <a:gd name="T43" fmla="*/ 340 h 2083"/>
                  <a:gd name="T44" fmla="*/ 312 w 1162"/>
                  <a:gd name="T45" fmla="*/ 353 h 2083"/>
                  <a:gd name="T46" fmla="*/ 322 w 1162"/>
                  <a:gd name="T47" fmla="*/ 400 h 2083"/>
                  <a:gd name="T48" fmla="*/ 320 w 1162"/>
                  <a:gd name="T49" fmla="*/ 1985 h 2083"/>
                  <a:gd name="T50" fmla="*/ 332 w 1162"/>
                  <a:gd name="T51" fmla="*/ 2033 h 2083"/>
                  <a:gd name="T52" fmla="*/ 380 w 1162"/>
                  <a:gd name="T53" fmla="*/ 2075 h 2083"/>
                  <a:gd name="T54" fmla="*/ 418 w 1162"/>
                  <a:gd name="T55" fmla="*/ 2083 h 2083"/>
                  <a:gd name="T56" fmla="*/ 463 w 1162"/>
                  <a:gd name="T57" fmla="*/ 2071 h 2083"/>
                  <a:gd name="T58" fmla="*/ 506 w 1162"/>
                  <a:gd name="T59" fmla="*/ 2023 h 2083"/>
                  <a:gd name="T60" fmla="*/ 515 w 1162"/>
                  <a:gd name="T61" fmla="*/ 1985 h 2083"/>
                  <a:gd name="T62" fmla="*/ 521 w 1162"/>
                  <a:gd name="T63" fmla="*/ 1068 h 2083"/>
                  <a:gd name="T64" fmla="*/ 561 w 1162"/>
                  <a:gd name="T65" fmla="*/ 1039 h 2083"/>
                  <a:gd name="T66" fmla="*/ 601 w 1162"/>
                  <a:gd name="T67" fmla="*/ 1039 h 2083"/>
                  <a:gd name="T68" fmla="*/ 640 w 1162"/>
                  <a:gd name="T69" fmla="*/ 1068 h 2083"/>
                  <a:gd name="T70" fmla="*/ 646 w 1162"/>
                  <a:gd name="T71" fmla="*/ 1985 h 2083"/>
                  <a:gd name="T72" fmla="*/ 654 w 1162"/>
                  <a:gd name="T73" fmla="*/ 2023 h 2083"/>
                  <a:gd name="T74" fmla="*/ 698 w 1162"/>
                  <a:gd name="T75" fmla="*/ 2071 h 2083"/>
                  <a:gd name="T76" fmla="*/ 744 w 1162"/>
                  <a:gd name="T77" fmla="*/ 2083 h 2083"/>
                  <a:gd name="T78" fmla="*/ 782 w 1162"/>
                  <a:gd name="T79" fmla="*/ 2075 h 2083"/>
                  <a:gd name="T80" fmla="*/ 829 w 1162"/>
                  <a:gd name="T81" fmla="*/ 2033 h 2083"/>
                  <a:gd name="T82" fmla="*/ 842 w 1162"/>
                  <a:gd name="T83" fmla="*/ 1985 h 2083"/>
                  <a:gd name="T84" fmla="*/ 840 w 1162"/>
                  <a:gd name="T85" fmla="*/ 400 h 2083"/>
                  <a:gd name="T86" fmla="*/ 848 w 1162"/>
                  <a:gd name="T87" fmla="*/ 353 h 2083"/>
                  <a:gd name="T88" fmla="*/ 871 w 1162"/>
                  <a:gd name="T89" fmla="*/ 340 h 2083"/>
                  <a:gd name="T90" fmla="*/ 900 w 1162"/>
                  <a:gd name="T91" fmla="*/ 357 h 2083"/>
                  <a:gd name="T92" fmla="*/ 938 w 1162"/>
                  <a:gd name="T93" fmla="*/ 414 h 2083"/>
                  <a:gd name="T94" fmla="*/ 971 w 1162"/>
                  <a:gd name="T95" fmla="*/ 591 h 2083"/>
                  <a:gd name="T96" fmla="*/ 976 w 1162"/>
                  <a:gd name="T97" fmla="*/ 821 h 2083"/>
                  <a:gd name="T98" fmla="*/ 991 w 1162"/>
                  <a:gd name="T99" fmla="*/ 896 h 2083"/>
                  <a:gd name="T100" fmla="*/ 1025 w 1162"/>
                  <a:gd name="T101" fmla="*/ 931 h 2083"/>
                  <a:gd name="T102" fmla="*/ 1075 w 1162"/>
                  <a:gd name="T103" fmla="*/ 940 h 2083"/>
                  <a:gd name="T104" fmla="*/ 1116 w 1162"/>
                  <a:gd name="T105" fmla="*/ 923 h 2083"/>
                  <a:gd name="T106" fmla="*/ 1144 w 1162"/>
                  <a:gd name="T107" fmla="*/ 873 h 2083"/>
                  <a:gd name="T108" fmla="*/ 1162 w 1162"/>
                  <a:gd name="T109" fmla="*/ 739 h 2083"/>
                  <a:gd name="T110" fmla="*/ 1159 w 1162"/>
                  <a:gd name="T111" fmla="*/ 568 h 2083"/>
                  <a:gd name="T112" fmla="*/ 1124 w 1162"/>
                  <a:gd name="T113" fmla="*/ 365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62" h="2083">
                    <a:moveTo>
                      <a:pt x="1124" y="365"/>
                    </a:moveTo>
                    <a:lnTo>
                      <a:pt x="1124" y="365"/>
                    </a:lnTo>
                    <a:lnTo>
                      <a:pt x="1112" y="333"/>
                    </a:lnTo>
                    <a:lnTo>
                      <a:pt x="1099" y="302"/>
                    </a:lnTo>
                    <a:lnTo>
                      <a:pt x="1084" y="273"/>
                    </a:lnTo>
                    <a:lnTo>
                      <a:pt x="1069" y="246"/>
                    </a:lnTo>
                    <a:lnTo>
                      <a:pt x="1052" y="221"/>
                    </a:lnTo>
                    <a:lnTo>
                      <a:pt x="1034" y="198"/>
                    </a:lnTo>
                    <a:lnTo>
                      <a:pt x="1016" y="177"/>
                    </a:lnTo>
                    <a:lnTo>
                      <a:pt x="996" y="157"/>
                    </a:lnTo>
                    <a:lnTo>
                      <a:pt x="976" y="139"/>
                    </a:lnTo>
                    <a:lnTo>
                      <a:pt x="955" y="122"/>
                    </a:lnTo>
                    <a:lnTo>
                      <a:pt x="933" y="107"/>
                    </a:lnTo>
                    <a:lnTo>
                      <a:pt x="912" y="92"/>
                    </a:lnTo>
                    <a:lnTo>
                      <a:pt x="890" y="79"/>
                    </a:lnTo>
                    <a:lnTo>
                      <a:pt x="869" y="67"/>
                    </a:lnTo>
                    <a:lnTo>
                      <a:pt x="846" y="56"/>
                    </a:lnTo>
                    <a:lnTo>
                      <a:pt x="825" y="47"/>
                    </a:lnTo>
                    <a:lnTo>
                      <a:pt x="782" y="32"/>
                    </a:lnTo>
                    <a:lnTo>
                      <a:pt x="741" y="21"/>
                    </a:lnTo>
                    <a:lnTo>
                      <a:pt x="703" y="12"/>
                    </a:lnTo>
                    <a:lnTo>
                      <a:pt x="668" y="6"/>
                    </a:lnTo>
                    <a:lnTo>
                      <a:pt x="637" y="3"/>
                    </a:lnTo>
                    <a:lnTo>
                      <a:pt x="613" y="0"/>
                    </a:lnTo>
                    <a:lnTo>
                      <a:pt x="581" y="0"/>
                    </a:lnTo>
                    <a:lnTo>
                      <a:pt x="581" y="0"/>
                    </a:lnTo>
                    <a:lnTo>
                      <a:pt x="549" y="0"/>
                    </a:lnTo>
                    <a:lnTo>
                      <a:pt x="524" y="3"/>
                    </a:lnTo>
                    <a:lnTo>
                      <a:pt x="494" y="6"/>
                    </a:lnTo>
                    <a:lnTo>
                      <a:pt x="459" y="12"/>
                    </a:lnTo>
                    <a:lnTo>
                      <a:pt x="419" y="21"/>
                    </a:lnTo>
                    <a:lnTo>
                      <a:pt x="380" y="32"/>
                    </a:lnTo>
                    <a:lnTo>
                      <a:pt x="337" y="47"/>
                    </a:lnTo>
                    <a:lnTo>
                      <a:pt x="314" y="56"/>
                    </a:lnTo>
                    <a:lnTo>
                      <a:pt x="293" y="67"/>
                    </a:lnTo>
                    <a:lnTo>
                      <a:pt x="271" y="79"/>
                    </a:lnTo>
                    <a:lnTo>
                      <a:pt x="248" y="92"/>
                    </a:lnTo>
                    <a:lnTo>
                      <a:pt x="227" y="107"/>
                    </a:lnTo>
                    <a:lnTo>
                      <a:pt x="206" y="122"/>
                    </a:lnTo>
                    <a:lnTo>
                      <a:pt x="186" y="139"/>
                    </a:lnTo>
                    <a:lnTo>
                      <a:pt x="166" y="157"/>
                    </a:lnTo>
                    <a:lnTo>
                      <a:pt x="146" y="177"/>
                    </a:lnTo>
                    <a:lnTo>
                      <a:pt x="128" y="198"/>
                    </a:lnTo>
                    <a:lnTo>
                      <a:pt x="110" y="221"/>
                    </a:lnTo>
                    <a:lnTo>
                      <a:pt x="93" y="246"/>
                    </a:lnTo>
                    <a:lnTo>
                      <a:pt x="77" y="273"/>
                    </a:lnTo>
                    <a:lnTo>
                      <a:pt x="62" y="302"/>
                    </a:lnTo>
                    <a:lnTo>
                      <a:pt x="50" y="333"/>
                    </a:lnTo>
                    <a:lnTo>
                      <a:pt x="38" y="365"/>
                    </a:lnTo>
                    <a:lnTo>
                      <a:pt x="38" y="365"/>
                    </a:lnTo>
                    <a:lnTo>
                      <a:pt x="30" y="389"/>
                    </a:lnTo>
                    <a:lnTo>
                      <a:pt x="24" y="418"/>
                    </a:lnTo>
                    <a:lnTo>
                      <a:pt x="16" y="458"/>
                    </a:lnTo>
                    <a:lnTo>
                      <a:pt x="9" y="508"/>
                    </a:lnTo>
                    <a:lnTo>
                      <a:pt x="3" y="568"/>
                    </a:lnTo>
                    <a:lnTo>
                      <a:pt x="0" y="635"/>
                    </a:lnTo>
                    <a:lnTo>
                      <a:pt x="0" y="671"/>
                    </a:lnTo>
                    <a:lnTo>
                      <a:pt x="0" y="711"/>
                    </a:lnTo>
                    <a:lnTo>
                      <a:pt x="0" y="711"/>
                    </a:lnTo>
                    <a:lnTo>
                      <a:pt x="0" y="739"/>
                    </a:lnTo>
                    <a:lnTo>
                      <a:pt x="1" y="768"/>
                    </a:lnTo>
                    <a:lnTo>
                      <a:pt x="4" y="803"/>
                    </a:lnTo>
                    <a:lnTo>
                      <a:pt x="9" y="839"/>
                    </a:lnTo>
                    <a:lnTo>
                      <a:pt x="13" y="856"/>
                    </a:lnTo>
                    <a:lnTo>
                      <a:pt x="18" y="873"/>
                    </a:lnTo>
                    <a:lnTo>
                      <a:pt x="23" y="888"/>
                    </a:lnTo>
                    <a:lnTo>
                      <a:pt x="30" y="902"/>
                    </a:lnTo>
                    <a:lnTo>
                      <a:pt x="38" y="914"/>
                    </a:lnTo>
                    <a:lnTo>
                      <a:pt x="45" y="923"/>
                    </a:lnTo>
                    <a:lnTo>
                      <a:pt x="45" y="923"/>
                    </a:lnTo>
                    <a:lnTo>
                      <a:pt x="50" y="926"/>
                    </a:lnTo>
                    <a:lnTo>
                      <a:pt x="56" y="931"/>
                    </a:lnTo>
                    <a:lnTo>
                      <a:pt x="64" y="934"/>
                    </a:lnTo>
                    <a:lnTo>
                      <a:pt x="74" y="939"/>
                    </a:lnTo>
                    <a:lnTo>
                      <a:pt x="87" y="940"/>
                    </a:lnTo>
                    <a:lnTo>
                      <a:pt x="102" y="940"/>
                    </a:lnTo>
                    <a:lnTo>
                      <a:pt x="119" y="937"/>
                    </a:lnTo>
                    <a:lnTo>
                      <a:pt x="119" y="937"/>
                    </a:lnTo>
                    <a:lnTo>
                      <a:pt x="128" y="934"/>
                    </a:lnTo>
                    <a:lnTo>
                      <a:pt x="137" y="931"/>
                    </a:lnTo>
                    <a:lnTo>
                      <a:pt x="145" y="926"/>
                    </a:lnTo>
                    <a:lnTo>
                      <a:pt x="151" y="922"/>
                    </a:lnTo>
                    <a:lnTo>
                      <a:pt x="157" y="916"/>
                    </a:lnTo>
                    <a:lnTo>
                      <a:pt x="161" y="910"/>
                    </a:lnTo>
                    <a:lnTo>
                      <a:pt x="171" y="896"/>
                    </a:lnTo>
                    <a:lnTo>
                      <a:pt x="177" y="879"/>
                    </a:lnTo>
                    <a:lnTo>
                      <a:pt x="180" y="861"/>
                    </a:lnTo>
                    <a:lnTo>
                      <a:pt x="183" y="842"/>
                    </a:lnTo>
                    <a:lnTo>
                      <a:pt x="184" y="821"/>
                    </a:lnTo>
                    <a:lnTo>
                      <a:pt x="184" y="821"/>
                    </a:lnTo>
                    <a:lnTo>
                      <a:pt x="184" y="787"/>
                    </a:lnTo>
                    <a:lnTo>
                      <a:pt x="184" y="734"/>
                    </a:lnTo>
                    <a:lnTo>
                      <a:pt x="186" y="665"/>
                    </a:lnTo>
                    <a:lnTo>
                      <a:pt x="187" y="629"/>
                    </a:lnTo>
                    <a:lnTo>
                      <a:pt x="189" y="591"/>
                    </a:lnTo>
                    <a:lnTo>
                      <a:pt x="193" y="552"/>
                    </a:lnTo>
                    <a:lnTo>
                      <a:pt x="198" y="514"/>
                    </a:lnTo>
                    <a:lnTo>
                      <a:pt x="204" y="479"/>
                    </a:lnTo>
                    <a:lnTo>
                      <a:pt x="213" y="446"/>
                    </a:lnTo>
                    <a:lnTo>
                      <a:pt x="224" y="414"/>
                    </a:lnTo>
                    <a:lnTo>
                      <a:pt x="230" y="400"/>
                    </a:lnTo>
                    <a:lnTo>
                      <a:pt x="236" y="388"/>
                    </a:lnTo>
                    <a:lnTo>
                      <a:pt x="244" y="375"/>
                    </a:lnTo>
                    <a:lnTo>
                      <a:pt x="253" y="366"/>
                    </a:lnTo>
                    <a:lnTo>
                      <a:pt x="261" y="357"/>
                    </a:lnTo>
                    <a:lnTo>
                      <a:pt x="271" y="349"/>
                    </a:lnTo>
                    <a:lnTo>
                      <a:pt x="271" y="349"/>
                    </a:lnTo>
                    <a:lnTo>
                      <a:pt x="279" y="345"/>
                    </a:lnTo>
                    <a:lnTo>
                      <a:pt x="286" y="340"/>
                    </a:lnTo>
                    <a:lnTo>
                      <a:pt x="291" y="340"/>
                    </a:lnTo>
                    <a:lnTo>
                      <a:pt x="296" y="340"/>
                    </a:lnTo>
                    <a:lnTo>
                      <a:pt x="300" y="340"/>
                    </a:lnTo>
                    <a:lnTo>
                      <a:pt x="305" y="343"/>
                    </a:lnTo>
                    <a:lnTo>
                      <a:pt x="309" y="346"/>
                    </a:lnTo>
                    <a:lnTo>
                      <a:pt x="312" y="353"/>
                    </a:lnTo>
                    <a:lnTo>
                      <a:pt x="317" y="360"/>
                    </a:lnTo>
                    <a:lnTo>
                      <a:pt x="318" y="371"/>
                    </a:lnTo>
                    <a:lnTo>
                      <a:pt x="320" y="385"/>
                    </a:lnTo>
                    <a:lnTo>
                      <a:pt x="322" y="400"/>
                    </a:lnTo>
                    <a:lnTo>
                      <a:pt x="322" y="400"/>
                    </a:lnTo>
                    <a:lnTo>
                      <a:pt x="320" y="1985"/>
                    </a:lnTo>
                    <a:lnTo>
                      <a:pt x="320" y="1985"/>
                    </a:lnTo>
                    <a:lnTo>
                      <a:pt x="320" y="1985"/>
                    </a:lnTo>
                    <a:lnTo>
                      <a:pt x="320" y="1985"/>
                    </a:lnTo>
                    <a:lnTo>
                      <a:pt x="320" y="1985"/>
                    </a:lnTo>
                    <a:lnTo>
                      <a:pt x="320" y="1996"/>
                    </a:lnTo>
                    <a:lnTo>
                      <a:pt x="322" y="2005"/>
                    </a:lnTo>
                    <a:lnTo>
                      <a:pt x="325" y="2014"/>
                    </a:lnTo>
                    <a:lnTo>
                      <a:pt x="328" y="2023"/>
                    </a:lnTo>
                    <a:lnTo>
                      <a:pt x="332" y="2033"/>
                    </a:lnTo>
                    <a:lnTo>
                      <a:pt x="337" y="2040"/>
                    </a:lnTo>
                    <a:lnTo>
                      <a:pt x="349" y="2054"/>
                    </a:lnTo>
                    <a:lnTo>
                      <a:pt x="363" y="2066"/>
                    </a:lnTo>
                    <a:lnTo>
                      <a:pt x="370" y="2071"/>
                    </a:lnTo>
                    <a:lnTo>
                      <a:pt x="380" y="2075"/>
                    </a:lnTo>
                    <a:lnTo>
                      <a:pt x="389" y="2078"/>
                    </a:lnTo>
                    <a:lnTo>
                      <a:pt x="398" y="2081"/>
                    </a:lnTo>
                    <a:lnTo>
                      <a:pt x="407" y="2083"/>
                    </a:lnTo>
                    <a:lnTo>
                      <a:pt x="418" y="2083"/>
                    </a:lnTo>
                    <a:lnTo>
                      <a:pt x="418" y="2083"/>
                    </a:lnTo>
                    <a:lnTo>
                      <a:pt x="427" y="2083"/>
                    </a:lnTo>
                    <a:lnTo>
                      <a:pt x="437" y="2081"/>
                    </a:lnTo>
                    <a:lnTo>
                      <a:pt x="447" y="2078"/>
                    </a:lnTo>
                    <a:lnTo>
                      <a:pt x="456" y="2075"/>
                    </a:lnTo>
                    <a:lnTo>
                      <a:pt x="463" y="2071"/>
                    </a:lnTo>
                    <a:lnTo>
                      <a:pt x="471" y="2066"/>
                    </a:lnTo>
                    <a:lnTo>
                      <a:pt x="486" y="2054"/>
                    </a:lnTo>
                    <a:lnTo>
                      <a:pt x="498" y="2040"/>
                    </a:lnTo>
                    <a:lnTo>
                      <a:pt x="503" y="2033"/>
                    </a:lnTo>
                    <a:lnTo>
                      <a:pt x="506" y="2023"/>
                    </a:lnTo>
                    <a:lnTo>
                      <a:pt x="511" y="2014"/>
                    </a:lnTo>
                    <a:lnTo>
                      <a:pt x="512" y="2005"/>
                    </a:lnTo>
                    <a:lnTo>
                      <a:pt x="514" y="1996"/>
                    </a:lnTo>
                    <a:lnTo>
                      <a:pt x="515" y="1985"/>
                    </a:lnTo>
                    <a:lnTo>
                      <a:pt x="515" y="1985"/>
                    </a:lnTo>
                    <a:lnTo>
                      <a:pt x="514" y="1984"/>
                    </a:lnTo>
                    <a:lnTo>
                      <a:pt x="517" y="1083"/>
                    </a:lnTo>
                    <a:lnTo>
                      <a:pt x="517" y="1083"/>
                    </a:lnTo>
                    <a:lnTo>
                      <a:pt x="518" y="1076"/>
                    </a:lnTo>
                    <a:lnTo>
                      <a:pt x="521" y="1068"/>
                    </a:lnTo>
                    <a:lnTo>
                      <a:pt x="526" y="1061"/>
                    </a:lnTo>
                    <a:lnTo>
                      <a:pt x="535" y="1053"/>
                    </a:lnTo>
                    <a:lnTo>
                      <a:pt x="546" y="1045"/>
                    </a:lnTo>
                    <a:lnTo>
                      <a:pt x="553" y="1042"/>
                    </a:lnTo>
                    <a:lnTo>
                      <a:pt x="561" y="1039"/>
                    </a:lnTo>
                    <a:lnTo>
                      <a:pt x="570" y="1038"/>
                    </a:lnTo>
                    <a:lnTo>
                      <a:pt x="581" y="1036"/>
                    </a:lnTo>
                    <a:lnTo>
                      <a:pt x="581" y="1036"/>
                    </a:lnTo>
                    <a:lnTo>
                      <a:pt x="592" y="1038"/>
                    </a:lnTo>
                    <a:lnTo>
                      <a:pt x="601" y="1039"/>
                    </a:lnTo>
                    <a:lnTo>
                      <a:pt x="608" y="1042"/>
                    </a:lnTo>
                    <a:lnTo>
                      <a:pt x="616" y="1045"/>
                    </a:lnTo>
                    <a:lnTo>
                      <a:pt x="627" y="1053"/>
                    </a:lnTo>
                    <a:lnTo>
                      <a:pt x="634" y="1061"/>
                    </a:lnTo>
                    <a:lnTo>
                      <a:pt x="640" y="1068"/>
                    </a:lnTo>
                    <a:lnTo>
                      <a:pt x="643" y="1076"/>
                    </a:lnTo>
                    <a:lnTo>
                      <a:pt x="645" y="1083"/>
                    </a:lnTo>
                    <a:lnTo>
                      <a:pt x="646" y="1984"/>
                    </a:lnTo>
                    <a:lnTo>
                      <a:pt x="646" y="1984"/>
                    </a:lnTo>
                    <a:lnTo>
                      <a:pt x="646" y="1985"/>
                    </a:lnTo>
                    <a:lnTo>
                      <a:pt x="646" y="1985"/>
                    </a:lnTo>
                    <a:lnTo>
                      <a:pt x="648" y="1996"/>
                    </a:lnTo>
                    <a:lnTo>
                      <a:pt x="649" y="2005"/>
                    </a:lnTo>
                    <a:lnTo>
                      <a:pt x="651" y="2014"/>
                    </a:lnTo>
                    <a:lnTo>
                      <a:pt x="654" y="2023"/>
                    </a:lnTo>
                    <a:lnTo>
                      <a:pt x="659" y="2033"/>
                    </a:lnTo>
                    <a:lnTo>
                      <a:pt x="663" y="2040"/>
                    </a:lnTo>
                    <a:lnTo>
                      <a:pt x="675" y="2054"/>
                    </a:lnTo>
                    <a:lnTo>
                      <a:pt x="689" y="2066"/>
                    </a:lnTo>
                    <a:lnTo>
                      <a:pt x="698" y="2071"/>
                    </a:lnTo>
                    <a:lnTo>
                      <a:pt x="706" y="2075"/>
                    </a:lnTo>
                    <a:lnTo>
                      <a:pt x="715" y="2078"/>
                    </a:lnTo>
                    <a:lnTo>
                      <a:pt x="724" y="2081"/>
                    </a:lnTo>
                    <a:lnTo>
                      <a:pt x="735" y="2083"/>
                    </a:lnTo>
                    <a:lnTo>
                      <a:pt x="744" y="2083"/>
                    </a:lnTo>
                    <a:lnTo>
                      <a:pt x="744" y="2083"/>
                    </a:lnTo>
                    <a:lnTo>
                      <a:pt x="755" y="2083"/>
                    </a:lnTo>
                    <a:lnTo>
                      <a:pt x="764" y="2081"/>
                    </a:lnTo>
                    <a:lnTo>
                      <a:pt x="773" y="2078"/>
                    </a:lnTo>
                    <a:lnTo>
                      <a:pt x="782" y="2075"/>
                    </a:lnTo>
                    <a:lnTo>
                      <a:pt x="791" y="2071"/>
                    </a:lnTo>
                    <a:lnTo>
                      <a:pt x="799" y="2066"/>
                    </a:lnTo>
                    <a:lnTo>
                      <a:pt x="813" y="2054"/>
                    </a:lnTo>
                    <a:lnTo>
                      <a:pt x="825" y="2040"/>
                    </a:lnTo>
                    <a:lnTo>
                      <a:pt x="829" y="2033"/>
                    </a:lnTo>
                    <a:lnTo>
                      <a:pt x="834" y="2023"/>
                    </a:lnTo>
                    <a:lnTo>
                      <a:pt x="837" y="2014"/>
                    </a:lnTo>
                    <a:lnTo>
                      <a:pt x="840" y="2005"/>
                    </a:lnTo>
                    <a:lnTo>
                      <a:pt x="842" y="1996"/>
                    </a:lnTo>
                    <a:lnTo>
                      <a:pt x="842" y="1985"/>
                    </a:lnTo>
                    <a:lnTo>
                      <a:pt x="842" y="1985"/>
                    </a:lnTo>
                    <a:lnTo>
                      <a:pt x="842" y="1985"/>
                    </a:lnTo>
                    <a:lnTo>
                      <a:pt x="842" y="1985"/>
                    </a:lnTo>
                    <a:lnTo>
                      <a:pt x="842" y="1985"/>
                    </a:lnTo>
                    <a:lnTo>
                      <a:pt x="840" y="400"/>
                    </a:lnTo>
                    <a:lnTo>
                      <a:pt x="840" y="400"/>
                    </a:lnTo>
                    <a:lnTo>
                      <a:pt x="842" y="385"/>
                    </a:lnTo>
                    <a:lnTo>
                      <a:pt x="843" y="371"/>
                    </a:lnTo>
                    <a:lnTo>
                      <a:pt x="845" y="360"/>
                    </a:lnTo>
                    <a:lnTo>
                      <a:pt x="848" y="353"/>
                    </a:lnTo>
                    <a:lnTo>
                      <a:pt x="852" y="346"/>
                    </a:lnTo>
                    <a:lnTo>
                      <a:pt x="857" y="343"/>
                    </a:lnTo>
                    <a:lnTo>
                      <a:pt x="862" y="340"/>
                    </a:lnTo>
                    <a:lnTo>
                      <a:pt x="866" y="340"/>
                    </a:lnTo>
                    <a:lnTo>
                      <a:pt x="871" y="340"/>
                    </a:lnTo>
                    <a:lnTo>
                      <a:pt x="875" y="340"/>
                    </a:lnTo>
                    <a:lnTo>
                      <a:pt x="883" y="345"/>
                    </a:lnTo>
                    <a:lnTo>
                      <a:pt x="890" y="349"/>
                    </a:lnTo>
                    <a:lnTo>
                      <a:pt x="890" y="349"/>
                    </a:lnTo>
                    <a:lnTo>
                      <a:pt x="900" y="357"/>
                    </a:lnTo>
                    <a:lnTo>
                      <a:pt x="909" y="366"/>
                    </a:lnTo>
                    <a:lnTo>
                      <a:pt x="916" y="375"/>
                    </a:lnTo>
                    <a:lnTo>
                      <a:pt x="924" y="388"/>
                    </a:lnTo>
                    <a:lnTo>
                      <a:pt x="932" y="400"/>
                    </a:lnTo>
                    <a:lnTo>
                      <a:pt x="938" y="414"/>
                    </a:lnTo>
                    <a:lnTo>
                      <a:pt x="948" y="446"/>
                    </a:lnTo>
                    <a:lnTo>
                      <a:pt x="956" y="479"/>
                    </a:lnTo>
                    <a:lnTo>
                      <a:pt x="964" y="514"/>
                    </a:lnTo>
                    <a:lnTo>
                      <a:pt x="968" y="552"/>
                    </a:lnTo>
                    <a:lnTo>
                      <a:pt x="971" y="591"/>
                    </a:lnTo>
                    <a:lnTo>
                      <a:pt x="974" y="629"/>
                    </a:lnTo>
                    <a:lnTo>
                      <a:pt x="976" y="665"/>
                    </a:lnTo>
                    <a:lnTo>
                      <a:pt x="977" y="734"/>
                    </a:lnTo>
                    <a:lnTo>
                      <a:pt x="976" y="787"/>
                    </a:lnTo>
                    <a:lnTo>
                      <a:pt x="976" y="821"/>
                    </a:lnTo>
                    <a:lnTo>
                      <a:pt x="976" y="821"/>
                    </a:lnTo>
                    <a:lnTo>
                      <a:pt x="977" y="842"/>
                    </a:lnTo>
                    <a:lnTo>
                      <a:pt x="980" y="861"/>
                    </a:lnTo>
                    <a:lnTo>
                      <a:pt x="985" y="879"/>
                    </a:lnTo>
                    <a:lnTo>
                      <a:pt x="991" y="896"/>
                    </a:lnTo>
                    <a:lnTo>
                      <a:pt x="1000" y="910"/>
                    </a:lnTo>
                    <a:lnTo>
                      <a:pt x="1005" y="916"/>
                    </a:lnTo>
                    <a:lnTo>
                      <a:pt x="1011" y="922"/>
                    </a:lnTo>
                    <a:lnTo>
                      <a:pt x="1017" y="926"/>
                    </a:lnTo>
                    <a:lnTo>
                      <a:pt x="1025" y="931"/>
                    </a:lnTo>
                    <a:lnTo>
                      <a:pt x="1032" y="934"/>
                    </a:lnTo>
                    <a:lnTo>
                      <a:pt x="1041" y="937"/>
                    </a:lnTo>
                    <a:lnTo>
                      <a:pt x="1041" y="937"/>
                    </a:lnTo>
                    <a:lnTo>
                      <a:pt x="1060" y="940"/>
                    </a:lnTo>
                    <a:lnTo>
                      <a:pt x="1075" y="940"/>
                    </a:lnTo>
                    <a:lnTo>
                      <a:pt x="1087" y="939"/>
                    </a:lnTo>
                    <a:lnTo>
                      <a:pt x="1098" y="934"/>
                    </a:lnTo>
                    <a:lnTo>
                      <a:pt x="1106" y="931"/>
                    </a:lnTo>
                    <a:lnTo>
                      <a:pt x="1112" y="926"/>
                    </a:lnTo>
                    <a:lnTo>
                      <a:pt x="1116" y="923"/>
                    </a:lnTo>
                    <a:lnTo>
                      <a:pt x="1116" y="923"/>
                    </a:lnTo>
                    <a:lnTo>
                      <a:pt x="1124" y="914"/>
                    </a:lnTo>
                    <a:lnTo>
                      <a:pt x="1131" y="902"/>
                    </a:lnTo>
                    <a:lnTo>
                      <a:pt x="1138" y="888"/>
                    </a:lnTo>
                    <a:lnTo>
                      <a:pt x="1144" y="873"/>
                    </a:lnTo>
                    <a:lnTo>
                      <a:pt x="1148" y="856"/>
                    </a:lnTo>
                    <a:lnTo>
                      <a:pt x="1151" y="839"/>
                    </a:lnTo>
                    <a:lnTo>
                      <a:pt x="1157" y="803"/>
                    </a:lnTo>
                    <a:lnTo>
                      <a:pt x="1160" y="768"/>
                    </a:lnTo>
                    <a:lnTo>
                      <a:pt x="1162" y="739"/>
                    </a:lnTo>
                    <a:lnTo>
                      <a:pt x="1162" y="711"/>
                    </a:lnTo>
                    <a:lnTo>
                      <a:pt x="1162" y="711"/>
                    </a:lnTo>
                    <a:lnTo>
                      <a:pt x="1162" y="671"/>
                    </a:lnTo>
                    <a:lnTo>
                      <a:pt x="1162" y="635"/>
                    </a:lnTo>
                    <a:lnTo>
                      <a:pt x="1159" y="568"/>
                    </a:lnTo>
                    <a:lnTo>
                      <a:pt x="1153" y="508"/>
                    </a:lnTo>
                    <a:lnTo>
                      <a:pt x="1145" y="458"/>
                    </a:lnTo>
                    <a:lnTo>
                      <a:pt x="1138" y="418"/>
                    </a:lnTo>
                    <a:lnTo>
                      <a:pt x="1130" y="389"/>
                    </a:lnTo>
                    <a:lnTo>
                      <a:pt x="1124" y="365"/>
                    </a:lnTo>
                    <a:lnTo>
                      <a:pt x="1124" y="365"/>
                    </a:lnTo>
                    <a:close/>
                  </a:path>
                </a:pathLst>
              </a:custGeom>
              <a:solidFill>
                <a:srgbClr val="313C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latin typeface="Calibri" panose="020F0502020204030204" pitchFamily="34" charset="0"/>
                </a:endParaRPr>
              </a:p>
            </p:txBody>
          </p:sp>
        </p:grpSp>
      </p:grpSp>
      <p:sp>
        <p:nvSpPr>
          <p:cNvPr id="331" name="圆角矩形标注 330"/>
          <p:cNvSpPr/>
          <p:nvPr/>
        </p:nvSpPr>
        <p:spPr>
          <a:xfrm>
            <a:off x="3953590" y="5025981"/>
            <a:ext cx="2326940" cy="390075"/>
          </a:xfrm>
          <a:prstGeom prst="wedgeRoundRectCallout">
            <a:avLst>
              <a:gd name="adj1" fmla="val -54967"/>
              <a:gd name="adj2" fmla="val 10094"/>
              <a:gd name="adj3" fmla="val 16667"/>
            </a:avLst>
          </a:prstGeom>
          <a:solidFill>
            <a:schemeClr val="bg1"/>
          </a:solidFill>
          <a:ln w="19050">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ED7D31"/>
              </a:buClr>
            </a:pPr>
            <a:r>
              <a:rPr lang="zh-CN" altLang="en-US" sz="1600" dirty="0" smtClean="0">
                <a:solidFill>
                  <a:srgbClr val="2D3A4B"/>
                </a:solidFill>
                <a:latin typeface="微软雅黑" panose="020B0503020204020204" pitchFamily="34" charset="-122"/>
                <a:ea typeface="微软雅黑" panose="020B0503020204020204" pitchFamily="34" charset="-122"/>
              </a:rPr>
              <a:t>反对</a:t>
            </a:r>
            <a:r>
              <a:rPr lang="zh-CN" altLang="en-US" sz="1600" dirty="0">
                <a:solidFill>
                  <a:srgbClr val="2D3A4B"/>
                </a:solidFill>
                <a:latin typeface="微软雅黑" panose="020B0503020204020204" pitchFamily="34" charset="-122"/>
                <a:ea typeface="微软雅黑" panose="020B0503020204020204" pitchFamily="34" charset="-122"/>
              </a:rPr>
              <a:t>香港</a:t>
            </a:r>
            <a:r>
              <a:rPr lang="zh-CN" altLang="en-US" sz="1600" dirty="0" smtClean="0">
                <a:solidFill>
                  <a:srgbClr val="2D3A4B"/>
                </a:solidFill>
                <a:latin typeface="微软雅黑" panose="020B0503020204020204" pitchFamily="34" charset="-122"/>
                <a:ea typeface="微软雅黑" panose="020B0503020204020204" pitchFamily="34" charset="-122"/>
              </a:rPr>
              <a:t>特区政府意见</a:t>
            </a:r>
            <a:endParaRPr lang="zh-CN" altLang="en-US" sz="1600" dirty="0">
              <a:solidFill>
                <a:srgbClr val="ED7D31"/>
              </a:solidFill>
              <a:latin typeface="微软雅黑" panose="020B0503020204020204" pitchFamily="34" charset="-122"/>
              <a:ea typeface="微软雅黑" panose="020B0503020204020204" pitchFamily="34" charset="-122"/>
            </a:endParaRPr>
          </a:p>
        </p:txBody>
      </p:sp>
      <p:sp>
        <p:nvSpPr>
          <p:cNvPr id="332" name="圆角矩形标注 331"/>
          <p:cNvSpPr/>
          <p:nvPr/>
        </p:nvSpPr>
        <p:spPr>
          <a:xfrm>
            <a:off x="3953589" y="5547316"/>
            <a:ext cx="2708550" cy="397784"/>
          </a:xfrm>
          <a:prstGeom prst="wedgeRoundRectCallout">
            <a:avLst>
              <a:gd name="adj1" fmla="val -54967"/>
              <a:gd name="adj2" fmla="val 10094"/>
              <a:gd name="adj3" fmla="val 16667"/>
            </a:avLst>
          </a:prstGeom>
          <a:solidFill>
            <a:schemeClr val="bg1"/>
          </a:solidFill>
          <a:ln w="19050">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ED7D31"/>
              </a:buClr>
            </a:pPr>
            <a:r>
              <a:rPr lang="zh-CN" altLang="en-US" sz="1600" dirty="0" smtClean="0">
                <a:solidFill>
                  <a:srgbClr val="2D3A4B"/>
                </a:solidFill>
                <a:latin typeface="微软雅黑" panose="020B0503020204020204" pitchFamily="34" charset="-122"/>
                <a:ea typeface="微软雅黑" panose="020B0503020204020204" pitchFamily="34" charset="-122"/>
              </a:rPr>
              <a:t>要对修订草案提出司法复核</a:t>
            </a:r>
            <a:endParaRPr lang="zh-CN" altLang="en-US" sz="1600" dirty="0">
              <a:solidFill>
                <a:srgbClr val="ED7D31"/>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6280530" y="5180104"/>
            <a:ext cx="513038" cy="367212"/>
            <a:chOff x="5702559" y="4277548"/>
            <a:chExt cx="513038" cy="367212"/>
          </a:xfrm>
        </p:grpSpPr>
        <p:cxnSp>
          <p:nvCxnSpPr>
            <p:cNvPr id="29" name="直接箭头连接符 28"/>
            <p:cNvCxnSpPr/>
            <p:nvPr/>
          </p:nvCxnSpPr>
          <p:spPr>
            <a:xfrm>
              <a:off x="5702559" y="4277548"/>
              <a:ext cx="513038" cy="7212"/>
            </a:xfrm>
            <a:prstGeom prst="straightConnector1">
              <a:avLst/>
            </a:prstGeom>
            <a:ln w="19050">
              <a:solidFill>
                <a:srgbClr val="333F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5920209" y="4284760"/>
              <a:ext cx="0" cy="360000"/>
            </a:xfrm>
            <a:prstGeom prst="line">
              <a:avLst/>
            </a:prstGeom>
            <a:ln w="19050">
              <a:solidFill>
                <a:srgbClr val="333F50"/>
              </a:solidFill>
              <a:prstDash val="sysDot"/>
            </a:ln>
          </p:spPr>
          <p:style>
            <a:lnRef idx="1">
              <a:schemeClr val="accent1"/>
            </a:lnRef>
            <a:fillRef idx="0">
              <a:schemeClr val="accent1"/>
            </a:fillRef>
            <a:effectRef idx="0">
              <a:schemeClr val="accent1"/>
            </a:effectRef>
            <a:fontRef idx="minor">
              <a:schemeClr val="tx1"/>
            </a:fontRef>
          </p:style>
        </p:cxnSp>
      </p:grpSp>
      <p:sp>
        <p:nvSpPr>
          <p:cNvPr id="38" name="矩形 37"/>
          <p:cNvSpPr/>
          <p:nvPr/>
        </p:nvSpPr>
        <p:spPr>
          <a:xfrm>
            <a:off x="6793568" y="5025981"/>
            <a:ext cx="2019093" cy="919119"/>
          </a:xfrm>
          <a:prstGeom prst="rect">
            <a:avLst/>
          </a:prstGeom>
          <a:solidFill>
            <a:srgbClr val="ED7D31"/>
          </a:solidFill>
          <a:ln>
            <a:no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lnSpc>
                <a:spcPct val="150000"/>
              </a:lnSpc>
            </a:pPr>
            <a:r>
              <a:rPr lang="zh-CN" altLang="en-US" sz="1600" dirty="0" smtClean="0">
                <a:latin typeface="微软雅黑" panose="020B0503020204020204" pitchFamily="34" charset="-122"/>
                <a:ea typeface="微软雅黑" panose="020B0503020204020204" pitchFamily="34" charset="-122"/>
              </a:rPr>
              <a:t>耽误新行政长官产生</a:t>
            </a:r>
            <a:endParaRPr lang="en-US" altLang="zh-CN" sz="1600" dirty="0" smtClean="0">
              <a:latin typeface="微软雅黑" panose="020B0503020204020204" pitchFamily="34" charset="-122"/>
              <a:ea typeface="微软雅黑" panose="020B0503020204020204" pitchFamily="34" charset="-122"/>
            </a:endParaRPr>
          </a:p>
          <a:p>
            <a:pPr algn="ctr">
              <a:lnSpc>
                <a:spcPct val="150000"/>
              </a:lnSpc>
            </a:pPr>
            <a:r>
              <a:rPr lang="zh-CN" altLang="en-US" sz="1600" dirty="0" smtClean="0">
                <a:latin typeface="微软雅黑" panose="020B0503020204020204" pitchFamily="34" charset="-122"/>
                <a:ea typeface="微软雅黑" panose="020B0503020204020204" pitchFamily="34" charset="-122"/>
              </a:rPr>
              <a:t>影响香港稳定与发展</a:t>
            </a:r>
            <a:endParaRPr lang="zh-CN" altLang="en-US" sz="1600" dirty="0">
              <a:latin typeface="微软雅黑" panose="020B0503020204020204" pitchFamily="34" charset="-122"/>
              <a:ea typeface="微软雅黑" panose="020B0503020204020204" pitchFamily="34" charset="-122"/>
            </a:endParaRPr>
          </a:p>
        </p:txBody>
      </p:sp>
      <p:grpSp>
        <p:nvGrpSpPr>
          <p:cNvPr id="43" name="组合 42"/>
          <p:cNvGrpSpPr/>
          <p:nvPr/>
        </p:nvGrpSpPr>
        <p:grpSpPr>
          <a:xfrm>
            <a:off x="2609613" y="2678323"/>
            <a:ext cx="4636187" cy="683264"/>
            <a:chOff x="2609613" y="2678323"/>
            <a:chExt cx="4636187" cy="683264"/>
          </a:xfrm>
        </p:grpSpPr>
        <p:sp>
          <p:nvSpPr>
            <p:cNvPr id="40" name="文本框 39"/>
            <p:cNvSpPr txBox="1"/>
            <p:nvPr/>
          </p:nvSpPr>
          <p:spPr>
            <a:xfrm>
              <a:off x="2980508" y="2678323"/>
              <a:ext cx="4265292" cy="683264"/>
            </a:xfrm>
            <a:prstGeom prst="rect">
              <a:avLst/>
            </a:prstGeom>
            <a:noFill/>
          </p:spPr>
          <p:txBody>
            <a:bodyPr wrap="square" rtlCol="0">
              <a:spAutoFit/>
            </a:bodyPr>
            <a:lstStyle/>
            <a:p>
              <a:pPr>
                <a:lnSpc>
                  <a:spcPct val="120000"/>
                </a:lnSpc>
              </a:pPr>
              <a:r>
                <a:rPr lang="zh-CN" altLang="en-US" sz="1600" dirty="0">
                  <a:latin typeface="微软雅黑" panose="020B0503020204020204" pitchFamily="34" charset="-122"/>
                  <a:ea typeface="微软雅黑" panose="020B0503020204020204" pitchFamily="34" charset="-122"/>
                </a:rPr>
                <a:t>根据基本法及特区</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行政长官选举条例</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规定</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zh-CN" altLang="en-US" sz="1600" dirty="0" smtClean="0">
                  <a:latin typeface="微软雅黑" panose="020B0503020204020204" pitchFamily="34" charset="-122"/>
                  <a:ea typeface="微软雅黑" panose="020B0503020204020204" pitchFamily="34" charset="-122"/>
                </a:rPr>
                <a:t>须于</a:t>
              </a:r>
              <a:r>
                <a:rPr lang="en-US" altLang="zh-CN" sz="1600" dirty="0" smtClean="0">
                  <a:latin typeface="微软雅黑" panose="020B0503020204020204" pitchFamily="34" charset="-122"/>
                  <a:ea typeface="微软雅黑" panose="020B0503020204020204" pitchFamily="34" charset="-122"/>
                </a:rPr>
                <a:t>2005</a:t>
              </a:r>
              <a:r>
                <a:rPr lang="zh-CN" altLang="en-US" sz="1600" dirty="0" smtClean="0">
                  <a:latin typeface="微软雅黑" panose="020B0503020204020204" pitchFamily="34" charset="-122"/>
                  <a:ea typeface="微软雅黑" panose="020B0503020204020204" pitchFamily="34" charset="-122"/>
                </a:rPr>
                <a:t>年</a:t>
              </a:r>
              <a:r>
                <a:rPr lang="en-US" altLang="zh-CN" sz="1600" dirty="0" smtClean="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10</a:t>
              </a:r>
              <a:r>
                <a:rPr lang="zh-CN" altLang="en-US" sz="1600" dirty="0" smtClean="0">
                  <a:latin typeface="微软雅黑" panose="020B0503020204020204" pitchFamily="34" charset="-122"/>
                  <a:ea typeface="微软雅黑" panose="020B0503020204020204" pitchFamily="34" charset="-122"/>
                </a:rPr>
                <a:t>日</a:t>
              </a:r>
              <a:r>
                <a:rPr lang="zh-CN" altLang="en-US" sz="1600" dirty="0">
                  <a:latin typeface="微软雅黑" panose="020B0503020204020204" pitchFamily="34" charset="-122"/>
                  <a:ea typeface="微软雅黑" panose="020B0503020204020204" pitchFamily="34" charset="-122"/>
                </a:rPr>
                <a:t>前</a:t>
              </a:r>
              <a:r>
                <a:rPr lang="zh-CN" altLang="en-US" sz="1600" dirty="0" smtClean="0">
                  <a:solidFill>
                    <a:srgbClr val="ED7D31"/>
                  </a:solidFill>
                  <a:latin typeface="微软雅黑" panose="020B0503020204020204" pitchFamily="34" charset="-122"/>
                  <a:ea typeface="微软雅黑" panose="020B0503020204020204" pitchFamily="34" charset="-122"/>
                </a:rPr>
                <a:t>选举</a:t>
              </a:r>
              <a:r>
                <a:rPr lang="zh-CN" altLang="en-US" sz="1600" dirty="0">
                  <a:solidFill>
                    <a:srgbClr val="ED7D31"/>
                  </a:solidFill>
                  <a:latin typeface="微软雅黑" panose="020B0503020204020204" pitchFamily="34" charset="-122"/>
                  <a:ea typeface="微软雅黑" panose="020B0503020204020204" pitchFamily="34" charset="-122"/>
                </a:rPr>
                <a:t>新的行政长官</a:t>
              </a:r>
            </a:p>
          </p:txBody>
        </p:sp>
        <p:sp>
          <p:nvSpPr>
            <p:cNvPr id="41" name="右箭头 40"/>
            <p:cNvSpPr/>
            <p:nvPr/>
          </p:nvSpPr>
          <p:spPr>
            <a:xfrm>
              <a:off x="2609613" y="2825462"/>
              <a:ext cx="348826" cy="388986"/>
            </a:xfrm>
            <a:prstGeom prst="rightArrow">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2339752" y="5772609"/>
            <a:ext cx="876322" cy="876322"/>
          </a:xfrm>
          <a:prstGeom prst="ellips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某些</a:t>
            </a:r>
            <a:r>
              <a:rPr lang="zh-CN" altLang="en-US" sz="1200" dirty="0" smtClean="0">
                <a:latin typeface="微软雅黑" panose="020B0503020204020204" pitchFamily="34" charset="-122"/>
                <a:ea typeface="微软雅黑" panose="020B0503020204020204" pitchFamily="34" charset="-122"/>
              </a:rPr>
              <a:t>立法会议员</a:t>
            </a:r>
            <a:endParaRPr lang="zh-CN" altLang="en-US" sz="1200" dirty="0">
              <a:latin typeface="微软雅黑" panose="020B0503020204020204" pitchFamily="34" charset="-122"/>
              <a:ea typeface="微软雅黑" panose="020B0503020204020204" pitchFamily="34" charset="-122"/>
            </a:endParaRPr>
          </a:p>
        </p:txBody>
      </p:sp>
      <p:sp>
        <p:nvSpPr>
          <p:cNvPr id="333" name="椭圆 332"/>
          <p:cNvSpPr/>
          <p:nvPr/>
        </p:nvSpPr>
        <p:spPr>
          <a:xfrm>
            <a:off x="3276069" y="5901918"/>
            <a:ext cx="694853" cy="694853"/>
          </a:xfrm>
          <a:prstGeom prst="ellips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部分市民</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77869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par>
                          <p:cTn id="9" fill="hold">
                            <p:stCondLst>
                              <p:cond delay="1500"/>
                            </p:stCondLst>
                            <p:childTnLst>
                              <p:par>
                                <p:cTn id="10" presetID="12" presetClass="entr" presetSubtype="8" fill="hold" grpId="0" nodeType="afterEffect">
                                  <p:stCondLst>
                                    <p:cond delay="5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ppt_x</p:attrName>
                                        </p:attrNameLst>
                                      </p:cBhvr>
                                      <p:tavLst>
                                        <p:tav tm="0">
                                          <p:val>
                                            <p:strVal val="#ppt_x-#ppt_w*1.125000"/>
                                          </p:val>
                                        </p:tav>
                                        <p:tav tm="100000">
                                          <p:val>
                                            <p:strVal val="#ppt_x"/>
                                          </p:val>
                                        </p:tav>
                                      </p:tavLst>
                                    </p:anim>
                                    <p:animEffect transition="in" filter="wipe(right)">
                                      <p:cBhvr>
                                        <p:cTn id="13" dur="500"/>
                                        <p:tgtEl>
                                          <p:spTgt spid="5"/>
                                        </p:tgtEl>
                                      </p:cBhvr>
                                    </p:animEffect>
                                  </p:childTnLst>
                                </p:cTn>
                              </p:par>
                            </p:childTnLst>
                          </p:cTn>
                        </p:par>
                        <p:par>
                          <p:cTn id="14" fill="hold">
                            <p:stCondLst>
                              <p:cond delay="2500"/>
                            </p:stCondLst>
                            <p:childTnLst>
                              <p:par>
                                <p:cTn id="15" presetID="42" presetClass="entr" presetSubtype="0" fill="hold" nodeType="afterEffect">
                                  <p:stCondLst>
                                    <p:cond delay="10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par>
                          <p:cTn id="20" fill="hold">
                            <p:stCondLst>
                              <p:cond delay="4500"/>
                            </p:stCondLst>
                            <p:childTnLst>
                              <p:par>
                                <p:cTn id="21" presetID="22" presetClass="entr" presetSubtype="8" fill="hold" nodeType="afterEffect">
                                  <p:stCondLst>
                                    <p:cond delay="400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500"/>
                                        <p:tgtEl>
                                          <p:spTgt spid="43"/>
                                        </p:tgtEl>
                                      </p:cBhvr>
                                    </p:animEffect>
                                  </p:childTnLst>
                                </p:cTn>
                              </p:par>
                            </p:childTnLst>
                          </p:cTn>
                        </p:par>
                        <p:par>
                          <p:cTn id="24" fill="hold">
                            <p:stCondLst>
                              <p:cond delay="9000"/>
                            </p:stCondLst>
                            <p:childTnLst>
                              <p:par>
                                <p:cTn id="25" presetID="47" presetClass="entr" presetSubtype="0" fill="hold" nodeType="afterEffect">
                                  <p:stCondLst>
                                    <p:cond delay="20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par>
                          <p:cTn id="30" fill="hold">
                            <p:stCondLst>
                              <p:cond delay="12000"/>
                            </p:stCondLst>
                            <p:childTnLst>
                              <p:par>
                                <p:cTn id="31" presetID="42" presetClass="entr" presetSubtype="0" fill="hold" nodeType="afterEffect">
                                  <p:stCondLst>
                                    <p:cond delay="80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21000"/>
                            </p:stCondLst>
                            <p:childTnLst>
                              <p:par>
                                <p:cTn id="37" presetID="53" presetClass="entr" presetSubtype="16" fill="hold" grpId="0" nodeType="afterEffect">
                                  <p:stCondLst>
                                    <p:cond delay="250"/>
                                  </p:stCondLst>
                                  <p:childTnLst>
                                    <p:set>
                                      <p:cBhvr>
                                        <p:cTn id="38" dur="1" fill="hold">
                                          <p:stCondLst>
                                            <p:cond delay="0"/>
                                          </p:stCondLst>
                                        </p:cTn>
                                        <p:tgtEl>
                                          <p:spTgt spid="46"/>
                                        </p:tgtEl>
                                        <p:attrNameLst>
                                          <p:attrName>style.visibility</p:attrName>
                                        </p:attrNameLst>
                                      </p:cBhvr>
                                      <p:to>
                                        <p:strVal val="visible"/>
                                      </p:to>
                                    </p:set>
                                    <p:anim calcmode="lin" valueType="num">
                                      <p:cBhvr>
                                        <p:cTn id="39" dur="500" fill="hold"/>
                                        <p:tgtEl>
                                          <p:spTgt spid="46"/>
                                        </p:tgtEl>
                                        <p:attrNameLst>
                                          <p:attrName>ppt_w</p:attrName>
                                        </p:attrNameLst>
                                      </p:cBhvr>
                                      <p:tavLst>
                                        <p:tav tm="0">
                                          <p:val>
                                            <p:fltVal val="0"/>
                                          </p:val>
                                        </p:tav>
                                        <p:tav tm="100000">
                                          <p:val>
                                            <p:strVal val="#ppt_w"/>
                                          </p:val>
                                        </p:tav>
                                      </p:tavLst>
                                    </p:anim>
                                    <p:anim calcmode="lin" valueType="num">
                                      <p:cBhvr>
                                        <p:cTn id="40" dur="500" fill="hold"/>
                                        <p:tgtEl>
                                          <p:spTgt spid="46"/>
                                        </p:tgtEl>
                                        <p:attrNameLst>
                                          <p:attrName>ppt_h</p:attrName>
                                        </p:attrNameLst>
                                      </p:cBhvr>
                                      <p:tavLst>
                                        <p:tav tm="0">
                                          <p:val>
                                            <p:fltVal val="0"/>
                                          </p:val>
                                        </p:tav>
                                        <p:tav tm="100000">
                                          <p:val>
                                            <p:strVal val="#ppt_h"/>
                                          </p:val>
                                        </p:tav>
                                      </p:tavLst>
                                    </p:anim>
                                    <p:animEffect transition="in" filter="fade">
                                      <p:cBhvr>
                                        <p:cTn id="41" dur="500"/>
                                        <p:tgtEl>
                                          <p:spTgt spid="46"/>
                                        </p:tgtEl>
                                      </p:cBhvr>
                                    </p:animEffect>
                                  </p:childTnLst>
                                </p:cTn>
                              </p:par>
                            </p:childTnLst>
                          </p:cTn>
                        </p:par>
                        <p:par>
                          <p:cTn id="42" fill="hold">
                            <p:stCondLst>
                              <p:cond delay="21750"/>
                            </p:stCondLst>
                            <p:childTnLst>
                              <p:par>
                                <p:cTn id="43" presetID="53" presetClass="entr" presetSubtype="16" fill="hold" grpId="0" nodeType="afterEffect">
                                  <p:stCondLst>
                                    <p:cond delay="250"/>
                                  </p:stCondLst>
                                  <p:childTnLst>
                                    <p:set>
                                      <p:cBhvr>
                                        <p:cTn id="44" dur="1" fill="hold">
                                          <p:stCondLst>
                                            <p:cond delay="0"/>
                                          </p:stCondLst>
                                        </p:cTn>
                                        <p:tgtEl>
                                          <p:spTgt spid="333"/>
                                        </p:tgtEl>
                                        <p:attrNameLst>
                                          <p:attrName>style.visibility</p:attrName>
                                        </p:attrNameLst>
                                      </p:cBhvr>
                                      <p:to>
                                        <p:strVal val="visible"/>
                                      </p:to>
                                    </p:set>
                                    <p:anim calcmode="lin" valueType="num">
                                      <p:cBhvr>
                                        <p:cTn id="45" dur="500" fill="hold"/>
                                        <p:tgtEl>
                                          <p:spTgt spid="333"/>
                                        </p:tgtEl>
                                        <p:attrNameLst>
                                          <p:attrName>ppt_w</p:attrName>
                                        </p:attrNameLst>
                                      </p:cBhvr>
                                      <p:tavLst>
                                        <p:tav tm="0">
                                          <p:val>
                                            <p:fltVal val="0"/>
                                          </p:val>
                                        </p:tav>
                                        <p:tav tm="100000">
                                          <p:val>
                                            <p:strVal val="#ppt_w"/>
                                          </p:val>
                                        </p:tav>
                                      </p:tavLst>
                                    </p:anim>
                                    <p:anim calcmode="lin" valueType="num">
                                      <p:cBhvr>
                                        <p:cTn id="46" dur="500" fill="hold"/>
                                        <p:tgtEl>
                                          <p:spTgt spid="333"/>
                                        </p:tgtEl>
                                        <p:attrNameLst>
                                          <p:attrName>ppt_h</p:attrName>
                                        </p:attrNameLst>
                                      </p:cBhvr>
                                      <p:tavLst>
                                        <p:tav tm="0">
                                          <p:val>
                                            <p:fltVal val="0"/>
                                          </p:val>
                                        </p:tav>
                                        <p:tav tm="100000">
                                          <p:val>
                                            <p:strVal val="#ppt_h"/>
                                          </p:val>
                                        </p:tav>
                                      </p:tavLst>
                                    </p:anim>
                                    <p:animEffect transition="in" filter="fade">
                                      <p:cBhvr>
                                        <p:cTn id="47" dur="500"/>
                                        <p:tgtEl>
                                          <p:spTgt spid="333"/>
                                        </p:tgtEl>
                                      </p:cBhvr>
                                    </p:animEffect>
                                  </p:childTnLst>
                                </p:cTn>
                              </p:par>
                            </p:childTnLst>
                          </p:cTn>
                        </p:par>
                        <p:par>
                          <p:cTn id="48" fill="hold">
                            <p:stCondLst>
                              <p:cond delay="22500"/>
                            </p:stCondLst>
                            <p:childTnLst>
                              <p:par>
                                <p:cTn id="49" presetID="12" presetClass="entr" presetSubtype="4" fill="hold" grpId="0" nodeType="afterEffect">
                                  <p:stCondLst>
                                    <p:cond delay="500"/>
                                  </p:stCondLst>
                                  <p:childTnLst>
                                    <p:set>
                                      <p:cBhvr>
                                        <p:cTn id="50" dur="1" fill="hold">
                                          <p:stCondLst>
                                            <p:cond delay="0"/>
                                          </p:stCondLst>
                                        </p:cTn>
                                        <p:tgtEl>
                                          <p:spTgt spid="331"/>
                                        </p:tgtEl>
                                        <p:attrNameLst>
                                          <p:attrName>style.visibility</p:attrName>
                                        </p:attrNameLst>
                                      </p:cBhvr>
                                      <p:to>
                                        <p:strVal val="visible"/>
                                      </p:to>
                                    </p:set>
                                    <p:anim calcmode="lin" valueType="num">
                                      <p:cBhvr additive="base">
                                        <p:cTn id="51" dur="500"/>
                                        <p:tgtEl>
                                          <p:spTgt spid="331"/>
                                        </p:tgtEl>
                                        <p:attrNameLst>
                                          <p:attrName>ppt_y</p:attrName>
                                        </p:attrNameLst>
                                      </p:cBhvr>
                                      <p:tavLst>
                                        <p:tav tm="0">
                                          <p:val>
                                            <p:strVal val="#ppt_y+#ppt_h*1.125000"/>
                                          </p:val>
                                        </p:tav>
                                        <p:tav tm="100000">
                                          <p:val>
                                            <p:strVal val="#ppt_y"/>
                                          </p:val>
                                        </p:tav>
                                      </p:tavLst>
                                    </p:anim>
                                    <p:animEffect transition="in" filter="wipe(up)">
                                      <p:cBhvr>
                                        <p:cTn id="52" dur="500"/>
                                        <p:tgtEl>
                                          <p:spTgt spid="331"/>
                                        </p:tgtEl>
                                      </p:cBhvr>
                                    </p:animEffect>
                                  </p:childTnLst>
                                </p:cTn>
                              </p:par>
                            </p:childTnLst>
                          </p:cTn>
                        </p:par>
                        <p:par>
                          <p:cTn id="53" fill="hold">
                            <p:stCondLst>
                              <p:cond delay="23500"/>
                            </p:stCondLst>
                            <p:childTnLst>
                              <p:par>
                                <p:cTn id="54" presetID="12" presetClass="entr" presetSubtype="4" fill="hold" grpId="0" nodeType="afterEffect">
                                  <p:stCondLst>
                                    <p:cond delay="1000"/>
                                  </p:stCondLst>
                                  <p:childTnLst>
                                    <p:set>
                                      <p:cBhvr>
                                        <p:cTn id="55" dur="1" fill="hold">
                                          <p:stCondLst>
                                            <p:cond delay="0"/>
                                          </p:stCondLst>
                                        </p:cTn>
                                        <p:tgtEl>
                                          <p:spTgt spid="332"/>
                                        </p:tgtEl>
                                        <p:attrNameLst>
                                          <p:attrName>style.visibility</p:attrName>
                                        </p:attrNameLst>
                                      </p:cBhvr>
                                      <p:to>
                                        <p:strVal val="visible"/>
                                      </p:to>
                                    </p:set>
                                    <p:anim calcmode="lin" valueType="num">
                                      <p:cBhvr additive="base">
                                        <p:cTn id="56" dur="500"/>
                                        <p:tgtEl>
                                          <p:spTgt spid="332"/>
                                        </p:tgtEl>
                                        <p:attrNameLst>
                                          <p:attrName>ppt_y</p:attrName>
                                        </p:attrNameLst>
                                      </p:cBhvr>
                                      <p:tavLst>
                                        <p:tav tm="0">
                                          <p:val>
                                            <p:strVal val="#ppt_y+#ppt_h*1.125000"/>
                                          </p:val>
                                        </p:tav>
                                        <p:tav tm="100000">
                                          <p:val>
                                            <p:strVal val="#ppt_y"/>
                                          </p:val>
                                        </p:tav>
                                      </p:tavLst>
                                    </p:anim>
                                    <p:animEffect transition="in" filter="wipe(up)">
                                      <p:cBhvr>
                                        <p:cTn id="57" dur="500"/>
                                        <p:tgtEl>
                                          <p:spTgt spid="332"/>
                                        </p:tgtEl>
                                      </p:cBhvr>
                                    </p:animEffect>
                                  </p:childTnLst>
                                </p:cTn>
                              </p:par>
                            </p:childTnLst>
                          </p:cTn>
                        </p:par>
                        <p:par>
                          <p:cTn id="58" fill="hold">
                            <p:stCondLst>
                              <p:cond delay="25000"/>
                            </p:stCondLst>
                            <p:childTnLst>
                              <p:par>
                                <p:cTn id="59" presetID="22" presetClass="entr" presetSubtype="8" fill="hold" nodeType="afterEffect">
                                  <p:stCondLst>
                                    <p:cond delay="3000"/>
                                  </p:stCondLst>
                                  <p:childTnLst>
                                    <p:set>
                                      <p:cBhvr>
                                        <p:cTn id="60" dur="1" fill="hold">
                                          <p:stCondLst>
                                            <p:cond delay="0"/>
                                          </p:stCondLst>
                                        </p:cTn>
                                        <p:tgtEl>
                                          <p:spTgt spid="36"/>
                                        </p:tgtEl>
                                        <p:attrNameLst>
                                          <p:attrName>style.visibility</p:attrName>
                                        </p:attrNameLst>
                                      </p:cBhvr>
                                      <p:to>
                                        <p:strVal val="visible"/>
                                      </p:to>
                                    </p:set>
                                    <p:animEffect transition="in" filter="wipe(left)">
                                      <p:cBhvr>
                                        <p:cTn id="61" dur="500"/>
                                        <p:tgtEl>
                                          <p:spTgt spid="36"/>
                                        </p:tgtEl>
                                      </p:cBhvr>
                                    </p:animEffect>
                                  </p:childTnLst>
                                </p:cTn>
                              </p:par>
                            </p:childTnLst>
                          </p:cTn>
                        </p:par>
                        <p:par>
                          <p:cTn id="62" fill="hold">
                            <p:stCondLst>
                              <p:cond delay="28500"/>
                            </p:stCondLst>
                            <p:childTnLst>
                              <p:par>
                                <p:cTn id="63" presetID="14" presetClass="entr" presetSubtype="10" fill="hold" grpId="0" nodeType="afterEffect">
                                  <p:stCondLst>
                                    <p:cond delay="1000"/>
                                  </p:stCondLst>
                                  <p:childTnLst>
                                    <p:set>
                                      <p:cBhvr>
                                        <p:cTn id="64" dur="1" fill="hold">
                                          <p:stCondLst>
                                            <p:cond delay="0"/>
                                          </p:stCondLst>
                                        </p:cTn>
                                        <p:tgtEl>
                                          <p:spTgt spid="38"/>
                                        </p:tgtEl>
                                        <p:attrNameLst>
                                          <p:attrName>style.visibility</p:attrName>
                                        </p:attrNameLst>
                                      </p:cBhvr>
                                      <p:to>
                                        <p:strVal val="visible"/>
                                      </p:to>
                                    </p:set>
                                    <p:animEffect transition="in" filter="randombar(horizontal)">
                                      <p:cBhvr>
                                        <p:cTn id="6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31" grpId="0" animBg="1"/>
      <p:bldP spid="332" grpId="0" animBg="1"/>
      <p:bldP spid="38" grpId="0" animBg="1"/>
      <p:bldP spid="46" grpId="0" animBg="1"/>
      <p:bldP spid="33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en-US" altLang="zh-CN" dirty="0" smtClean="0">
                <a:solidFill>
                  <a:srgbClr val="EB4538"/>
                </a:solidFill>
              </a:rPr>
              <a:t>2   </a:t>
            </a:r>
            <a:r>
              <a:rPr lang="zh-CN" altLang="en-US" dirty="0" smtClean="0"/>
              <a:t>全国人大常委会五次释法</a:t>
            </a:r>
            <a:endParaRPr lang="zh-CN" altLang="en-US" dirty="0">
              <a:solidFill>
                <a:srgbClr val="EB4538"/>
              </a:solidFill>
            </a:endParaRPr>
          </a:p>
        </p:txBody>
      </p:sp>
      <p:sp>
        <p:nvSpPr>
          <p:cNvPr id="6" name="燕尾形 5"/>
          <p:cNvSpPr/>
          <p:nvPr/>
        </p:nvSpPr>
        <p:spPr>
          <a:xfrm>
            <a:off x="35496" y="2060848"/>
            <a:ext cx="1631032" cy="403102"/>
          </a:xfrm>
          <a:prstGeom prst="chevron">
            <a:avLst/>
          </a:prstGeom>
          <a:solidFill>
            <a:srgbClr val="2D3A4B"/>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smtClean="0">
                <a:latin typeface="Microsoft YaHei" charset="-122"/>
                <a:ea typeface="Microsoft YaHei" charset="-122"/>
                <a:cs typeface="Microsoft YaHei" charset="-122"/>
              </a:rPr>
              <a:t>第</a:t>
            </a:r>
            <a:r>
              <a:rPr kumimoji="1" lang="zh-CN" altLang="en-US" sz="1600" dirty="0">
                <a:latin typeface="Microsoft YaHei" charset="-122"/>
                <a:ea typeface="Microsoft YaHei" charset="-122"/>
                <a:cs typeface="Microsoft YaHei" charset="-122"/>
              </a:rPr>
              <a:t>三</a:t>
            </a:r>
            <a:r>
              <a:rPr kumimoji="1" lang="zh-CN" altLang="en-US" sz="1600" dirty="0" smtClean="0">
                <a:latin typeface="Microsoft YaHei" charset="-122"/>
                <a:ea typeface="Microsoft YaHei" charset="-122"/>
                <a:cs typeface="Microsoft YaHei" charset="-122"/>
              </a:rPr>
              <a:t>次释法</a:t>
            </a:r>
            <a:endParaRPr kumimoji="1" lang="zh-CN" altLang="en-US" sz="1600" dirty="0">
              <a:latin typeface="Microsoft YaHei" charset="-122"/>
              <a:ea typeface="Microsoft YaHei" charset="-122"/>
              <a:cs typeface="Microsoft YaHei" charset="-122"/>
            </a:endParaRPr>
          </a:p>
        </p:txBody>
      </p:sp>
      <p:sp>
        <p:nvSpPr>
          <p:cNvPr id="5" name="燕尾形 4"/>
          <p:cNvSpPr/>
          <p:nvPr/>
        </p:nvSpPr>
        <p:spPr>
          <a:xfrm>
            <a:off x="1547664" y="2060848"/>
            <a:ext cx="2664296" cy="403102"/>
          </a:xfrm>
          <a:prstGeom prst="chevron">
            <a:avLst/>
          </a:prstGeom>
          <a:solidFill>
            <a:srgbClr val="ED7D3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a:latin typeface="Microsoft YaHei" charset="-122"/>
                <a:ea typeface="Microsoft YaHei" charset="-122"/>
                <a:cs typeface="Microsoft YaHei" charset="-122"/>
              </a:rPr>
              <a:t>明确行政长官剩余任期</a:t>
            </a:r>
          </a:p>
        </p:txBody>
      </p:sp>
      <p:grpSp>
        <p:nvGrpSpPr>
          <p:cNvPr id="10" name="组合 9"/>
          <p:cNvGrpSpPr/>
          <p:nvPr/>
        </p:nvGrpSpPr>
        <p:grpSpPr>
          <a:xfrm>
            <a:off x="265667" y="2785895"/>
            <a:ext cx="1988352" cy="3102461"/>
            <a:chOff x="394169" y="3124966"/>
            <a:chExt cx="1588967" cy="2479295"/>
          </a:xfrm>
          <a:effectLst>
            <a:outerShdw blurRad="50800" dist="38100" dir="2700000" algn="tl" rotWithShape="0">
              <a:prstClr val="black">
                <a:alpha val="40000"/>
              </a:prstClr>
            </a:outerShdw>
          </a:effectLst>
        </p:grpSpPr>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3124966"/>
              <a:ext cx="1584176" cy="1866604"/>
            </a:xfrm>
            <a:prstGeom prst="rect">
              <a:avLst/>
            </a:prstGeom>
          </p:spPr>
        </p:pic>
        <p:sp>
          <p:nvSpPr>
            <p:cNvPr id="173" name="矩形 172"/>
            <p:cNvSpPr/>
            <p:nvPr/>
          </p:nvSpPr>
          <p:spPr>
            <a:xfrm>
              <a:off x="394169" y="4991571"/>
              <a:ext cx="1588967" cy="612690"/>
            </a:xfrm>
            <a:prstGeom prst="rect">
              <a:avLst/>
            </a:prstGeom>
            <a:solidFill>
              <a:srgbClr val="2D3A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600" spc="-150" dirty="0" smtClean="0">
                  <a:latin typeface="微软雅黑" panose="020B0503020204020204" pitchFamily="34" charset="-122"/>
                  <a:ea typeface="微软雅黑" panose="020B0503020204020204" pitchFamily="34" charset="-122"/>
                </a:rPr>
                <a:t>署理行政长官</a:t>
              </a:r>
              <a:r>
                <a:rPr lang="zh-CN" altLang="en-US" sz="1600" spc="-150" dirty="0" smtClean="0">
                  <a:solidFill>
                    <a:srgbClr val="ED7D31"/>
                  </a:solidFill>
                  <a:latin typeface="微软雅黑" panose="020B0503020204020204" pitchFamily="34" charset="-122"/>
                  <a:ea typeface="微软雅黑" panose="020B0503020204020204" pitchFamily="34" charset="-122"/>
                </a:rPr>
                <a:t>曾荫权</a:t>
              </a:r>
              <a:endParaRPr lang="en-US" altLang="zh-CN" sz="1600" spc="-150" dirty="0" smtClean="0">
                <a:solidFill>
                  <a:srgbClr val="ED7D31"/>
                </a:solidFill>
                <a:latin typeface="微软雅黑" panose="020B0503020204020204" pitchFamily="34" charset="-122"/>
                <a:ea typeface="微软雅黑" panose="020B0503020204020204" pitchFamily="34" charset="-122"/>
              </a:endParaRPr>
            </a:p>
            <a:p>
              <a:pPr algn="ctr">
                <a:lnSpc>
                  <a:spcPct val="130000"/>
                </a:lnSpc>
              </a:pPr>
              <a:r>
                <a:rPr lang="zh-CN" altLang="en-US" sz="1600" spc="-150" dirty="0" smtClean="0">
                  <a:solidFill>
                    <a:schemeClr val="bg1"/>
                  </a:solidFill>
                  <a:latin typeface="微软雅黑" panose="020B0503020204020204" pitchFamily="34" charset="-122"/>
                  <a:ea typeface="微软雅黑" panose="020B0503020204020204" pitchFamily="34" charset="-122"/>
                </a:rPr>
                <a:t>向国务院报告</a:t>
              </a:r>
              <a:endParaRPr lang="zh-CN" altLang="en-US" sz="1600" spc="-150" dirty="0">
                <a:solidFill>
                  <a:schemeClr val="bg1"/>
                </a:solidFill>
                <a:latin typeface="微软雅黑" panose="020B0503020204020204" pitchFamily="34" charset="-122"/>
                <a:ea typeface="微软雅黑" panose="020B0503020204020204" pitchFamily="34" charset="-122"/>
              </a:endParaRPr>
            </a:p>
          </p:txBody>
        </p:sp>
      </p:grpSp>
      <p:sp>
        <p:nvSpPr>
          <p:cNvPr id="37" name="矩形 36"/>
          <p:cNvSpPr/>
          <p:nvPr/>
        </p:nvSpPr>
        <p:spPr>
          <a:xfrm>
            <a:off x="3491880" y="2781811"/>
            <a:ext cx="5472608" cy="427078"/>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建议</a:t>
            </a:r>
            <a:r>
              <a:rPr lang="zh-CN" altLang="en-US" sz="1600" dirty="0" smtClean="0">
                <a:latin typeface="微软雅黑" panose="020B0503020204020204" pitchFamily="34" charset="-122"/>
                <a:ea typeface="微软雅黑" panose="020B0503020204020204" pitchFamily="34" charset="-122"/>
              </a:rPr>
              <a:t>提请人大常委会解释基本法关于新行政长官任期的规定</a:t>
            </a:r>
            <a:endParaRPr lang="zh-CN" altLang="en-US" sz="1600" dirty="0">
              <a:latin typeface="微软雅黑" panose="020B0503020204020204" pitchFamily="34" charset="-122"/>
              <a:ea typeface="微软雅黑" panose="020B0503020204020204" pitchFamily="34" charset="-122"/>
            </a:endParaRPr>
          </a:p>
        </p:txBody>
      </p:sp>
      <p:grpSp>
        <p:nvGrpSpPr>
          <p:cNvPr id="30" name="组合 29"/>
          <p:cNvGrpSpPr/>
          <p:nvPr/>
        </p:nvGrpSpPr>
        <p:grpSpPr>
          <a:xfrm>
            <a:off x="2249735" y="2781811"/>
            <a:ext cx="1242145" cy="427078"/>
            <a:chOff x="2249735" y="2781811"/>
            <a:chExt cx="1242145" cy="427078"/>
          </a:xfrm>
        </p:grpSpPr>
        <p:sp>
          <p:nvSpPr>
            <p:cNvPr id="2" name="矩形 1"/>
            <p:cNvSpPr/>
            <p:nvPr/>
          </p:nvSpPr>
          <p:spPr>
            <a:xfrm>
              <a:off x="2555776" y="2781811"/>
              <a:ext cx="936104" cy="427078"/>
            </a:xfrm>
            <a:prstGeom prst="rect">
              <a:avLst/>
            </a:prstGeom>
            <a:solidFill>
              <a:srgbClr val="ED7D3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国务院</a:t>
              </a:r>
            </a:p>
          </p:txBody>
        </p:sp>
        <p:sp>
          <p:nvSpPr>
            <p:cNvPr id="3" name="右箭头 2"/>
            <p:cNvSpPr/>
            <p:nvPr/>
          </p:nvSpPr>
          <p:spPr>
            <a:xfrm>
              <a:off x="2249735" y="2852936"/>
              <a:ext cx="378049" cy="288032"/>
            </a:xfrm>
            <a:prstGeom prst="rightArrow">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2555775" y="3570453"/>
            <a:ext cx="4608513" cy="722643"/>
          </a:xfrm>
          <a:prstGeom prst="rect">
            <a:avLst/>
          </a:prstGeom>
          <a:solidFill>
            <a:schemeClr val="bg1"/>
          </a:solidFill>
          <a:ln w="28575">
            <a:solidFill>
              <a:srgbClr val="ED7D3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关于提请解释</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中华人民共和国香港特别行政区基本法</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第五十三条第二款的议案</a:t>
            </a:r>
            <a:r>
              <a:rPr lang="en-US" altLang="zh-CN" dirty="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9" name="右箭头 38"/>
          <p:cNvSpPr/>
          <p:nvPr/>
        </p:nvSpPr>
        <p:spPr>
          <a:xfrm rot="5400000">
            <a:off x="2915816" y="3207209"/>
            <a:ext cx="288032" cy="288032"/>
          </a:xfrm>
          <a:prstGeom prst="rightArrow">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2555776" y="4741506"/>
            <a:ext cx="5832648" cy="1146852"/>
            <a:chOff x="2843808" y="3032340"/>
            <a:chExt cx="5976664" cy="1476780"/>
          </a:xfrm>
        </p:grpSpPr>
        <p:pic>
          <p:nvPicPr>
            <p:cNvPr id="45" name="图片 44"/>
            <p:cNvPicPr>
              <a:picLocks noChangeAspect="1"/>
            </p:cNvPicPr>
            <p:nvPr/>
          </p:nvPicPr>
          <p:blipFill rotWithShape="1">
            <a:blip r:embed="rId3">
              <a:extLst>
                <a:ext uri="{28A0092B-C50C-407E-A947-70E740481C1C}">
                  <a14:useLocalDpi xmlns:a14="http://schemas.microsoft.com/office/drawing/2010/main" val="0"/>
                </a:ext>
              </a:extLst>
            </a:blip>
            <a:srcRect l="42" t="960" r="42" b="960"/>
            <a:stretch/>
          </p:blipFill>
          <p:spPr>
            <a:xfrm>
              <a:off x="2843808" y="3032340"/>
              <a:ext cx="5976664" cy="1476780"/>
            </a:xfrm>
            <a:prstGeom prst="rect">
              <a:avLst/>
            </a:prstGeom>
            <a:ln w="28575">
              <a:solidFill>
                <a:srgbClr val="ED7D31"/>
              </a:solidFill>
            </a:ln>
            <a:effectLst>
              <a:outerShdw blurRad="190500" algn="tl" rotWithShape="0">
                <a:srgbClr val="000000">
                  <a:alpha val="70000"/>
                </a:srgbClr>
              </a:outerShdw>
            </a:effectLst>
          </p:spPr>
        </p:pic>
        <p:sp>
          <p:nvSpPr>
            <p:cNvPr id="47" name="矩形 46"/>
            <p:cNvSpPr/>
            <p:nvPr/>
          </p:nvSpPr>
          <p:spPr>
            <a:xfrm>
              <a:off x="2843808" y="3032340"/>
              <a:ext cx="5976664" cy="147678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Clr>
                  <a:srgbClr val="2E2F39"/>
                </a:buClr>
                <a:buFont typeface="Arial" panose="020B0604020202020204" pitchFamily="34" charset="0"/>
                <a:buChar char="•"/>
              </a:pPr>
              <a:endParaRPr lang="en-US" altLang="zh-CN" sz="400" dirty="0" smtClean="0">
                <a:solidFill>
                  <a:srgbClr val="2E2F39"/>
                </a:solidFill>
                <a:latin typeface="微软雅黑" panose="020B0503020204020204" pitchFamily="34" charset="-122"/>
                <a:ea typeface="微软雅黑" panose="020B0503020204020204" pitchFamily="34" charset="-122"/>
              </a:endParaRPr>
            </a:p>
            <a:p>
              <a:pPr marL="285750" indent="-285750">
                <a:lnSpc>
                  <a:spcPct val="150000"/>
                </a:lnSpc>
                <a:buClr>
                  <a:srgbClr val="2E2F39"/>
                </a:buClr>
                <a:buFont typeface="Arial" panose="020B0604020202020204" pitchFamily="34" charset="0"/>
                <a:buChar char="•"/>
              </a:pPr>
              <a:r>
                <a:rPr lang="zh-CN" altLang="en-US" dirty="0">
                  <a:solidFill>
                    <a:srgbClr val="2E2F39"/>
                  </a:solidFill>
                  <a:latin typeface="微软雅黑" panose="020B0503020204020204" pitchFamily="34" charset="-122"/>
                  <a:ea typeface="微软雅黑" panose="020B0503020204020204" pitchFamily="34" charset="-122"/>
                </a:rPr>
                <a:t>出现行政长官未任满五年任期导致行政长官缺位的情况，新行政长官的任期为</a:t>
              </a:r>
              <a:r>
                <a:rPr lang="zh-CN" altLang="en-US" dirty="0">
                  <a:solidFill>
                    <a:srgbClr val="ED7D31"/>
                  </a:solidFill>
                  <a:latin typeface="微软雅黑" panose="020B0503020204020204" pitchFamily="34" charset="-122"/>
                  <a:ea typeface="微软雅黑" panose="020B0503020204020204" pitchFamily="34" charset="-122"/>
                </a:rPr>
                <a:t>原行政长官的剩余任期</a:t>
              </a:r>
            </a:p>
          </p:txBody>
        </p:sp>
      </p:grpSp>
      <p:sp>
        <p:nvSpPr>
          <p:cNvPr id="48" name="文本框 47"/>
          <p:cNvSpPr txBox="1"/>
          <p:nvPr/>
        </p:nvSpPr>
        <p:spPr>
          <a:xfrm>
            <a:off x="2698273" y="4508237"/>
            <a:ext cx="1692188" cy="403102"/>
          </a:xfrm>
          <a:prstGeom prst="rect">
            <a:avLst/>
          </a:prstGeom>
          <a:solidFill>
            <a:srgbClr val="ED7D3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defPPr>
              <a:defRPr lang="ko-KR"/>
            </a:defPPr>
            <a:lvl1pPr algn="ctr">
              <a:defRPr kumimoji="1" sz="1600">
                <a:solidFill>
                  <a:schemeClr val="lt1"/>
                </a:solidFill>
                <a:latin typeface="Microsoft YaHei" charset="-122"/>
                <a:ea typeface="Microsoft YaHei" charset="-122"/>
                <a:cs typeface="Microsoft YaHei"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全国人大常委会</a:t>
            </a:r>
          </a:p>
        </p:txBody>
      </p:sp>
      <p:grpSp>
        <p:nvGrpSpPr>
          <p:cNvPr id="27" name="组合 26"/>
          <p:cNvGrpSpPr/>
          <p:nvPr/>
        </p:nvGrpSpPr>
        <p:grpSpPr>
          <a:xfrm>
            <a:off x="7164288" y="3931775"/>
            <a:ext cx="1584176" cy="1383157"/>
            <a:chOff x="7164288" y="3931775"/>
            <a:chExt cx="1584176" cy="1383157"/>
          </a:xfrm>
        </p:grpSpPr>
        <p:cxnSp>
          <p:nvCxnSpPr>
            <p:cNvPr id="22" name="直接箭头连接符 21"/>
            <p:cNvCxnSpPr>
              <a:stCxn id="42" idx="3"/>
            </p:cNvCxnSpPr>
            <p:nvPr/>
          </p:nvCxnSpPr>
          <p:spPr>
            <a:xfrm>
              <a:off x="7164288" y="3931775"/>
              <a:ext cx="1584176" cy="1281"/>
            </a:xfrm>
            <a:prstGeom prst="straightConnector1">
              <a:avLst/>
            </a:prstGeom>
            <a:ln w="28575">
              <a:solidFill>
                <a:srgbClr val="ED7D3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8748464" y="3931775"/>
              <a:ext cx="0" cy="1369433"/>
            </a:xfrm>
            <a:prstGeom prst="straightConnector1">
              <a:avLst/>
            </a:prstGeom>
            <a:ln w="28575">
              <a:solidFill>
                <a:srgbClr val="ED7D3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45" idx="3"/>
            </p:cNvCxnSpPr>
            <p:nvPr/>
          </p:nvCxnSpPr>
          <p:spPr>
            <a:xfrm flipH="1">
              <a:off x="8388424" y="5301208"/>
              <a:ext cx="360040" cy="13724"/>
            </a:xfrm>
            <a:prstGeom prst="straightConnector1">
              <a:avLst/>
            </a:prstGeom>
            <a:ln w="28575">
              <a:solidFill>
                <a:srgbClr val="ED7D31"/>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2555775" y="6156748"/>
            <a:ext cx="3160191" cy="360040"/>
            <a:chOff x="2353011" y="6185733"/>
            <a:chExt cx="3160191" cy="360040"/>
          </a:xfrm>
        </p:grpSpPr>
        <p:sp>
          <p:nvSpPr>
            <p:cNvPr id="58" name="矩形 57"/>
            <p:cNvSpPr/>
            <p:nvPr/>
          </p:nvSpPr>
          <p:spPr>
            <a:xfrm>
              <a:off x="2353011" y="6185733"/>
              <a:ext cx="870083" cy="36004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意义</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9" name="矩形 58"/>
            <p:cNvSpPr/>
            <p:nvPr/>
          </p:nvSpPr>
          <p:spPr>
            <a:xfrm>
              <a:off x="3223094" y="6185733"/>
              <a:ext cx="2290108" cy="360040"/>
            </a:xfrm>
            <a:prstGeom prst="rect">
              <a:avLst/>
            </a:prstGeom>
            <a:solidFill>
              <a:srgbClr val="ED7D3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避免</a:t>
              </a:r>
              <a:r>
                <a:rPr lang="zh-CN" altLang="en-US" dirty="0" smtClean="0">
                  <a:solidFill>
                    <a:schemeClr val="bg1"/>
                  </a:solidFill>
                  <a:latin typeface="微软雅黑" panose="020B0503020204020204" pitchFamily="34" charset="-122"/>
                  <a:ea typeface="微软雅黑" panose="020B0503020204020204" pitchFamily="34" charset="-122"/>
                </a:rPr>
                <a:t>了一场宪制危机</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1365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down)">
                                      <p:cBhvr>
                                        <p:cTn id="8" dur="500"/>
                                        <p:tgtEl>
                                          <p:spTgt spid="10"/>
                                        </p:tgtEl>
                                      </p:cBhvr>
                                    </p:animEffect>
                                  </p:childTnLst>
                                </p:cTn>
                              </p:par>
                            </p:childTnLst>
                          </p:cTn>
                        </p:par>
                        <p:par>
                          <p:cTn id="9" fill="hold">
                            <p:stCondLst>
                              <p:cond delay="1500"/>
                            </p:stCondLst>
                            <p:childTnLst>
                              <p:par>
                                <p:cTn id="10" presetID="12" presetClass="entr" presetSubtype="8" fill="hold" nodeType="afterEffect">
                                  <p:stCondLst>
                                    <p:cond delay="400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p:tgtEl>
                                          <p:spTgt spid="30"/>
                                        </p:tgtEl>
                                        <p:attrNameLst>
                                          <p:attrName>ppt_x</p:attrName>
                                        </p:attrNameLst>
                                      </p:cBhvr>
                                      <p:tavLst>
                                        <p:tav tm="0">
                                          <p:val>
                                            <p:strVal val="#ppt_x-#ppt_w*1.125000"/>
                                          </p:val>
                                        </p:tav>
                                        <p:tav tm="100000">
                                          <p:val>
                                            <p:strVal val="#ppt_x"/>
                                          </p:val>
                                        </p:tav>
                                      </p:tavLst>
                                    </p:anim>
                                    <p:animEffect transition="in" filter="wipe(right)">
                                      <p:cBhvr>
                                        <p:cTn id="13" dur="500"/>
                                        <p:tgtEl>
                                          <p:spTgt spid="30"/>
                                        </p:tgtEl>
                                      </p:cBhvr>
                                    </p:animEffect>
                                  </p:childTnLst>
                                </p:cTn>
                              </p:par>
                            </p:childTnLst>
                          </p:cTn>
                        </p:par>
                        <p:par>
                          <p:cTn id="14" fill="hold">
                            <p:stCondLst>
                              <p:cond delay="6000"/>
                            </p:stCondLst>
                            <p:childTnLst>
                              <p:par>
                                <p:cTn id="15" presetID="22" presetClass="entr" presetSubtype="8" fill="hold" grpId="0" nodeType="afterEffect">
                                  <p:stCondLst>
                                    <p:cond delay="50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par>
                          <p:cTn id="18" fill="hold">
                            <p:stCondLst>
                              <p:cond delay="7000"/>
                            </p:stCondLst>
                            <p:childTnLst>
                              <p:par>
                                <p:cTn id="19" presetID="12" presetClass="entr" presetSubtype="1" fill="hold" grpId="0" nodeType="afterEffect">
                                  <p:stCondLst>
                                    <p:cond delay="400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500"/>
                                        <p:tgtEl>
                                          <p:spTgt spid="39"/>
                                        </p:tgtEl>
                                        <p:attrNameLst>
                                          <p:attrName>ppt_y</p:attrName>
                                        </p:attrNameLst>
                                      </p:cBhvr>
                                      <p:tavLst>
                                        <p:tav tm="0">
                                          <p:val>
                                            <p:strVal val="#ppt_y-#ppt_h*1.125000"/>
                                          </p:val>
                                        </p:tav>
                                        <p:tav tm="100000">
                                          <p:val>
                                            <p:strVal val="#ppt_y"/>
                                          </p:val>
                                        </p:tav>
                                      </p:tavLst>
                                    </p:anim>
                                    <p:animEffect transition="in" filter="wipe(down)">
                                      <p:cBhvr>
                                        <p:cTn id="22" dur="500"/>
                                        <p:tgtEl>
                                          <p:spTgt spid="39"/>
                                        </p:tgtEl>
                                      </p:cBhvr>
                                    </p:animEffect>
                                  </p:childTnLst>
                                </p:cTn>
                              </p:par>
                            </p:childTnLst>
                          </p:cTn>
                        </p:par>
                        <p:par>
                          <p:cTn id="23" fill="hold">
                            <p:stCondLst>
                              <p:cond delay="11500"/>
                            </p:stCondLst>
                            <p:childTnLst>
                              <p:par>
                                <p:cTn id="24" presetID="14" presetClass="entr" presetSubtype="10" fill="hold" grpId="0" nodeType="afterEffect">
                                  <p:stCondLst>
                                    <p:cond delay="1000"/>
                                  </p:stCondLst>
                                  <p:childTnLst>
                                    <p:set>
                                      <p:cBhvr>
                                        <p:cTn id="25" dur="1" fill="hold">
                                          <p:stCondLst>
                                            <p:cond delay="0"/>
                                          </p:stCondLst>
                                        </p:cTn>
                                        <p:tgtEl>
                                          <p:spTgt spid="42"/>
                                        </p:tgtEl>
                                        <p:attrNameLst>
                                          <p:attrName>style.visibility</p:attrName>
                                        </p:attrNameLst>
                                      </p:cBhvr>
                                      <p:to>
                                        <p:strVal val="visible"/>
                                      </p:to>
                                    </p:set>
                                    <p:animEffect transition="in" filter="randombar(horizontal)">
                                      <p:cBhvr>
                                        <p:cTn id="26" dur="500"/>
                                        <p:tgtEl>
                                          <p:spTgt spid="42"/>
                                        </p:tgtEl>
                                      </p:cBhvr>
                                    </p:animEffect>
                                  </p:childTnLst>
                                </p:cTn>
                              </p:par>
                            </p:childTnLst>
                          </p:cTn>
                        </p:par>
                        <p:par>
                          <p:cTn id="27" fill="hold">
                            <p:stCondLst>
                              <p:cond delay="13000"/>
                            </p:stCondLst>
                            <p:childTnLst>
                              <p:par>
                                <p:cTn id="28" presetID="22" presetClass="entr" presetSubtype="8" fill="hold" nodeType="afterEffect">
                                  <p:stCondLst>
                                    <p:cond delay="300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childTnLst>
                          </p:cTn>
                        </p:par>
                        <p:par>
                          <p:cTn id="31" fill="hold">
                            <p:stCondLst>
                              <p:cond delay="16500"/>
                            </p:stCondLst>
                            <p:childTnLst>
                              <p:par>
                                <p:cTn id="32" presetID="53" presetClass="entr" presetSubtype="16" fill="hold" grpId="1" nodeType="afterEffect">
                                  <p:stCondLst>
                                    <p:cond delay="1000"/>
                                  </p:stCondLst>
                                  <p:childTnLst>
                                    <p:set>
                                      <p:cBhvr>
                                        <p:cTn id="33" dur="1" fill="hold">
                                          <p:stCondLst>
                                            <p:cond delay="0"/>
                                          </p:stCondLst>
                                        </p:cTn>
                                        <p:tgtEl>
                                          <p:spTgt spid="48"/>
                                        </p:tgtEl>
                                        <p:attrNameLst>
                                          <p:attrName>style.visibility</p:attrName>
                                        </p:attrNameLst>
                                      </p:cBhvr>
                                      <p:to>
                                        <p:strVal val="visible"/>
                                      </p:to>
                                    </p:set>
                                    <p:anim calcmode="lin" valueType="num">
                                      <p:cBhvr>
                                        <p:cTn id="34" dur="500" fill="hold"/>
                                        <p:tgtEl>
                                          <p:spTgt spid="48"/>
                                        </p:tgtEl>
                                        <p:attrNameLst>
                                          <p:attrName>ppt_w</p:attrName>
                                        </p:attrNameLst>
                                      </p:cBhvr>
                                      <p:tavLst>
                                        <p:tav tm="0">
                                          <p:val>
                                            <p:fltVal val="0"/>
                                          </p:val>
                                        </p:tav>
                                        <p:tav tm="100000">
                                          <p:val>
                                            <p:strVal val="#ppt_w"/>
                                          </p:val>
                                        </p:tav>
                                      </p:tavLst>
                                    </p:anim>
                                    <p:anim calcmode="lin" valueType="num">
                                      <p:cBhvr>
                                        <p:cTn id="35" dur="500" fill="hold"/>
                                        <p:tgtEl>
                                          <p:spTgt spid="48"/>
                                        </p:tgtEl>
                                        <p:attrNameLst>
                                          <p:attrName>ppt_h</p:attrName>
                                        </p:attrNameLst>
                                      </p:cBhvr>
                                      <p:tavLst>
                                        <p:tav tm="0">
                                          <p:val>
                                            <p:fltVal val="0"/>
                                          </p:val>
                                        </p:tav>
                                        <p:tav tm="100000">
                                          <p:val>
                                            <p:strVal val="#ppt_h"/>
                                          </p:val>
                                        </p:tav>
                                      </p:tavLst>
                                    </p:anim>
                                    <p:animEffect transition="in" filter="fade">
                                      <p:cBhvr>
                                        <p:cTn id="36" dur="500"/>
                                        <p:tgtEl>
                                          <p:spTgt spid="48"/>
                                        </p:tgtEl>
                                      </p:cBhvr>
                                    </p:animEffect>
                                  </p:childTnLst>
                                </p:cTn>
                              </p:par>
                            </p:childTnLst>
                          </p:cTn>
                        </p:par>
                        <p:par>
                          <p:cTn id="37" fill="hold">
                            <p:stCondLst>
                              <p:cond delay="18000"/>
                            </p:stCondLst>
                            <p:childTnLst>
                              <p:par>
                                <p:cTn id="38" presetID="12" presetClass="entr" presetSubtype="1" fill="hold" nodeType="afterEffect">
                                  <p:stCondLst>
                                    <p:cond delay="500"/>
                                  </p:stCondLst>
                                  <p:childTnLst>
                                    <p:set>
                                      <p:cBhvr>
                                        <p:cTn id="39" dur="1" fill="hold">
                                          <p:stCondLst>
                                            <p:cond delay="0"/>
                                          </p:stCondLst>
                                        </p:cTn>
                                        <p:tgtEl>
                                          <p:spTgt spid="44"/>
                                        </p:tgtEl>
                                        <p:attrNameLst>
                                          <p:attrName>style.visibility</p:attrName>
                                        </p:attrNameLst>
                                      </p:cBhvr>
                                      <p:to>
                                        <p:strVal val="visible"/>
                                      </p:to>
                                    </p:set>
                                    <p:anim calcmode="lin" valueType="num">
                                      <p:cBhvr additive="base">
                                        <p:cTn id="40" dur="500"/>
                                        <p:tgtEl>
                                          <p:spTgt spid="44"/>
                                        </p:tgtEl>
                                        <p:attrNameLst>
                                          <p:attrName>ppt_y</p:attrName>
                                        </p:attrNameLst>
                                      </p:cBhvr>
                                      <p:tavLst>
                                        <p:tav tm="0">
                                          <p:val>
                                            <p:strVal val="#ppt_y-#ppt_h*1.125000"/>
                                          </p:val>
                                        </p:tav>
                                        <p:tav tm="100000">
                                          <p:val>
                                            <p:strVal val="#ppt_y"/>
                                          </p:val>
                                        </p:tav>
                                      </p:tavLst>
                                    </p:anim>
                                    <p:animEffect transition="in" filter="wipe(down)">
                                      <p:cBhvr>
                                        <p:cTn id="41" dur="500"/>
                                        <p:tgtEl>
                                          <p:spTgt spid="44"/>
                                        </p:tgtEl>
                                      </p:cBhvr>
                                    </p:animEffect>
                                  </p:childTnLst>
                                </p:cTn>
                              </p:par>
                            </p:childTnLst>
                          </p:cTn>
                        </p:par>
                        <p:par>
                          <p:cTn id="42" fill="hold">
                            <p:stCondLst>
                              <p:cond delay="19000"/>
                            </p:stCondLst>
                            <p:childTnLst>
                              <p:par>
                                <p:cTn id="43" presetID="42" presetClass="entr" presetSubtype="0" fill="hold" nodeType="afterEffect">
                                  <p:stCondLst>
                                    <p:cond delay="800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1000"/>
                                        <p:tgtEl>
                                          <p:spTgt spid="28"/>
                                        </p:tgtEl>
                                      </p:cBhvr>
                                    </p:animEffect>
                                    <p:anim calcmode="lin" valueType="num">
                                      <p:cBhvr>
                                        <p:cTn id="46" dur="1000" fill="hold"/>
                                        <p:tgtEl>
                                          <p:spTgt spid="28"/>
                                        </p:tgtEl>
                                        <p:attrNameLst>
                                          <p:attrName>ppt_x</p:attrName>
                                        </p:attrNameLst>
                                      </p:cBhvr>
                                      <p:tavLst>
                                        <p:tav tm="0">
                                          <p:val>
                                            <p:strVal val="#ppt_x"/>
                                          </p:val>
                                        </p:tav>
                                        <p:tav tm="100000">
                                          <p:val>
                                            <p:strVal val="#ppt_x"/>
                                          </p:val>
                                        </p:tav>
                                      </p:tavLst>
                                    </p:anim>
                                    <p:anim calcmode="lin" valueType="num">
                                      <p:cBhvr>
                                        <p:cTn id="47" dur="1000" fill="hold"/>
                                        <p:tgtEl>
                                          <p:spTgt spid="28"/>
                                        </p:tgtEl>
                                        <p:attrNameLst>
                                          <p:attrName>ppt_y</p:attrName>
                                        </p:attrNameLst>
                                      </p:cBhvr>
                                      <p:tavLst>
                                        <p:tav tm="0">
                                          <p:val>
                                            <p:strVal val="#ppt_y+.1"/>
                                          </p:val>
                                        </p:tav>
                                        <p:tav tm="100000">
                                          <p:val>
                                            <p:strVal val="#ppt_y"/>
                                          </p:val>
                                        </p:tav>
                                      </p:tavLst>
                                    </p:anim>
                                  </p:childTnLst>
                                </p:cTn>
                              </p:par>
                            </p:childTnLst>
                          </p:cTn>
                        </p:par>
                        <p:par>
                          <p:cTn id="48" fill="hold">
                            <p:stCondLst>
                              <p:cond delay="28000"/>
                            </p:stCondLst>
                            <p:childTnLst>
                              <p:par>
                                <p:cTn id="49" presetID="26" presetClass="emph" presetSubtype="0" fill="hold" nodeType="afterEffect">
                                  <p:stCondLst>
                                    <p:cond delay="1000"/>
                                  </p:stCondLst>
                                  <p:childTnLst>
                                    <p:animEffect transition="out" filter="fade">
                                      <p:cBhvr>
                                        <p:cTn id="50" dur="500" tmFilter="0, 0; .2, .5; .8, .5; 1, 0"/>
                                        <p:tgtEl>
                                          <p:spTgt spid="28"/>
                                        </p:tgtEl>
                                      </p:cBhvr>
                                    </p:animEffect>
                                    <p:animScale>
                                      <p:cBhvr>
                                        <p:cTn id="51" dur="25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2" grpId="0" animBg="1"/>
      <p:bldP spid="39" grpId="0" animBg="1"/>
      <p:bldP spid="4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179512" y="2863333"/>
            <a:ext cx="3856814" cy="3666981"/>
            <a:chOff x="179512" y="2708920"/>
            <a:chExt cx="3856814" cy="3666981"/>
          </a:xfrm>
        </p:grpSpPr>
        <p:sp>
          <p:nvSpPr>
            <p:cNvPr id="37" name="矩形 36"/>
            <p:cNvSpPr/>
            <p:nvPr/>
          </p:nvSpPr>
          <p:spPr>
            <a:xfrm>
              <a:off x="179512" y="2888940"/>
              <a:ext cx="3856814" cy="3486961"/>
            </a:xfrm>
            <a:prstGeom prst="rect">
              <a:avLst/>
            </a:prstGeom>
            <a:solidFill>
              <a:srgbClr val="333F50"/>
            </a:solidFill>
            <a:ln w="2857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74493" y="2708920"/>
              <a:ext cx="720080" cy="360040"/>
            </a:xfrm>
            <a:prstGeom prst="rect">
              <a:avLst/>
            </a:prstGeom>
            <a:solidFill>
              <a:srgbClr val="ED7D3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原告</a:t>
              </a:r>
              <a:endParaRPr lang="zh-CN" altLang="en-US" dirty="0">
                <a:latin typeface="微软雅黑" panose="020B0503020204020204" pitchFamily="34" charset="-122"/>
                <a:ea typeface="微软雅黑" panose="020B0503020204020204" pitchFamily="34" charset="-122"/>
              </a:endParaRPr>
            </a:p>
          </p:txBody>
        </p:sp>
        <p:sp>
          <p:nvSpPr>
            <p:cNvPr id="39" name="矩形 38"/>
            <p:cNvSpPr/>
            <p:nvPr/>
          </p:nvSpPr>
          <p:spPr>
            <a:xfrm>
              <a:off x="2721266" y="2708920"/>
              <a:ext cx="720080" cy="360040"/>
            </a:xfrm>
            <a:prstGeom prst="rect">
              <a:avLst/>
            </a:prstGeom>
            <a:solidFill>
              <a:srgbClr val="ED7D3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被告</a:t>
              </a:r>
              <a:endParaRPr lang="zh-CN" altLang="en-US" dirty="0">
                <a:latin typeface="微软雅黑" panose="020B0503020204020204" pitchFamily="34" charset="-122"/>
                <a:ea typeface="微软雅黑" panose="020B0503020204020204" pitchFamily="34" charset="-122"/>
              </a:endParaRPr>
            </a:p>
          </p:txBody>
        </p:sp>
      </p:grpSp>
      <p:sp>
        <p:nvSpPr>
          <p:cNvPr id="4" name="内容占位符 3"/>
          <p:cNvSpPr>
            <a:spLocks noGrp="1"/>
          </p:cNvSpPr>
          <p:nvPr>
            <p:ph sz="quarter" idx="10"/>
          </p:nvPr>
        </p:nvSpPr>
        <p:spPr/>
        <p:txBody>
          <a:bodyPr/>
          <a:lstStyle/>
          <a:p>
            <a:r>
              <a:rPr lang="en-US" altLang="zh-CN" dirty="0" smtClean="0">
                <a:solidFill>
                  <a:srgbClr val="EB4538"/>
                </a:solidFill>
              </a:rPr>
              <a:t>2   </a:t>
            </a:r>
            <a:r>
              <a:rPr lang="zh-CN" altLang="en-US" dirty="0" smtClean="0"/>
              <a:t>全国人大常委会五次释法</a:t>
            </a:r>
            <a:endParaRPr lang="zh-CN" altLang="en-US" dirty="0">
              <a:solidFill>
                <a:srgbClr val="EB4538"/>
              </a:solidFill>
            </a:endParaRPr>
          </a:p>
        </p:txBody>
      </p:sp>
      <p:sp>
        <p:nvSpPr>
          <p:cNvPr id="6" name="燕尾形 5"/>
          <p:cNvSpPr/>
          <p:nvPr/>
        </p:nvSpPr>
        <p:spPr>
          <a:xfrm>
            <a:off x="35496" y="2060848"/>
            <a:ext cx="1631032" cy="403102"/>
          </a:xfrm>
          <a:prstGeom prst="chevron">
            <a:avLst/>
          </a:prstGeom>
          <a:solidFill>
            <a:srgbClr val="2D3A4B"/>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smtClean="0">
                <a:latin typeface="Microsoft YaHei" charset="-122"/>
                <a:ea typeface="Microsoft YaHei" charset="-122"/>
                <a:cs typeface="Microsoft YaHei" charset="-122"/>
              </a:rPr>
              <a:t>第四次释法</a:t>
            </a:r>
            <a:endParaRPr kumimoji="1" lang="zh-CN" altLang="en-US" sz="1600" dirty="0">
              <a:latin typeface="Microsoft YaHei" charset="-122"/>
              <a:ea typeface="Microsoft YaHei" charset="-122"/>
              <a:cs typeface="Microsoft YaHei" charset="-122"/>
            </a:endParaRPr>
          </a:p>
        </p:txBody>
      </p:sp>
      <p:sp>
        <p:nvSpPr>
          <p:cNvPr id="5" name="燕尾形 4"/>
          <p:cNvSpPr/>
          <p:nvPr/>
        </p:nvSpPr>
        <p:spPr>
          <a:xfrm>
            <a:off x="1547664" y="2060848"/>
            <a:ext cx="3672408" cy="403102"/>
          </a:xfrm>
          <a:prstGeom prst="chevron">
            <a:avLst/>
          </a:prstGeom>
          <a:solidFill>
            <a:srgbClr val="ED7D3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a:latin typeface="Microsoft YaHei" charset="-122"/>
                <a:ea typeface="Microsoft YaHei" charset="-122"/>
                <a:cs typeface="Microsoft YaHei" charset="-122"/>
              </a:rPr>
              <a:t>明确香港在对外事务上的权限范围</a:t>
            </a:r>
          </a:p>
        </p:txBody>
      </p:sp>
      <p:cxnSp>
        <p:nvCxnSpPr>
          <p:cNvPr id="3" name="直接连接符 2"/>
          <p:cNvCxnSpPr>
            <a:stCxn id="37" idx="0"/>
            <a:endCxn id="37" idx="2"/>
          </p:cNvCxnSpPr>
          <p:nvPr/>
        </p:nvCxnSpPr>
        <p:spPr>
          <a:xfrm>
            <a:off x="2107919" y="3043353"/>
            <a:ext cx="0" cy="3486961"/>
          </a:xfrm>
          <a:prstGeom prst="line">
            <a:avLst/>
          </a:prstGeom>
          <a:ln w="19050">
            <a:solidFill>
              <a:srgbClr val="ED7D31"/>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486461" y="3937252"/>
            <a:ext cx="1296144" cy="792088"/>
          </a:xfrm>
          <a:prstGeom prst="roundRect">
            <a:avLst/>
          </a:prstGeom>
          <a:solidFill>
            <a:srgbClr val="2D3A4B"/>
          </a:solidFill>
          <a:ln>
            <a:solidFill>
              <a:srgbClr val="ED7D3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美国</a:t>
            </a:r>
            <a:r>
              <a:rPr lang="en-US" altLang="zh-CN" dirty="0" smtClean="0">
                <a:latin typeface="微软雅黑" panose="020B0503020204020204" pitchFamily="34" charset="-122"/>
                <a:ea typeface="微软雅黑" panose="020B0503020204020204" pitchFamily="34" charset="-122"/>
              </a:rPr>
              <a:t>FG</a:t>
            </a:r>
            <a:r>
              <a:rPr lang="zh-CN" altLang="en-US" dirty="0" smtClean="0">
                <a:latin typeface="微软雅黑" panose="020B0503020204020204" pitchFamily="34" charset="-122"/>
                <a:ea typeface="微软雅黑" panose="020B0503020204020204" pitchFamily="34" charset="-122"/>
              </a:rPr>
              <a:t>基金公司</a:t>
            </a:r>
            <a:endParaRPr lang="zh-CN" altLang="en-US" dirty="0">
              <a:latin typeface="微软雅黑" panose="020B0503020204020204" pitchFamily="34" charset="-122"/>
              <a:ea typeface="微软雅黑" panose="020B0503020204020204" pitchFamily="34" charset="-122"/>
            </a:endParaRPr>
          </a:p>
        </p:txBody>
      </p:sp>
      <p:grpSp>
        <p:nvGrpSpPr>
          <p:cNvPr id="21" name="组合 20"/>
          <p:cNvGrpSpPr/>
          <p:nvPr/>
        </p:nvGrpSpPr>
        <p:grpSpPr>
          <a:xfrm>
            <a:off x="2310223" y="3469355"/>
            <a:ext cx="1619969" cy="1259985"/>
            <a:chOff x="2998097" y="3457947"/>
            <a:chExt cx="1711192" cy="1330937"/>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841" y="3457947"/>
              <a:ext cx="1439831" cy="949223"/>
            </a:xfrm>
            <a:prstGeom prst="rect">
              <a:avLst/>
            </a:prstGeom>
            <a:ln w="28575">
              <a:solidFill>
                <a:srgbClr val="ED7D31"/>
              </a:solidFill>
            </a:ln>
            <a:effectLst>
              <a:outerShdw blurRad="50800" dist="38100" dir="2700000" algn="tl" rotWithShape="0">
                <a:prstClr val="black">
                  <a:alpha val="40000"/>
                </a:prstClr>
              </a:outerShdw>
            </a:effectLst>
          </p:spPr>
        </p:pic>
        <p:sp>
          <p:nvSpPr>
            <p:cNvPr id="20" name="文本框 19"/>
            <p:cNvSpPr txBox="1"/>
            <p:nvPr/>
          </p:nvSpPr>
          <p:spPr>
            <a:xfrm>
              <a:off x="2998097" y="4431265"/>
              <a:ext cx="1711192" cy="35761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刚果民主共和国</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30" name="圆角矩形标注 29"/>
          <p:cNvSpPr/>
          <p:nvPr/>
        </p:nvSpPr>
        <p:spPr>
          <a:xfrm>
            <a:off x="459211" y="5055288"/>
            <a:ext cx="1439949" cy="727439"/>
          </a:xfrm>
          <a:prstGeom prst="wedgeRoundRectCallout">
            <a:avLst>
              <a:gd name="adj1" fmla="val -20234"/>
              <a:gd name="adj2" fmla="val -76084"/>
              <a:gd name="adj3" fmla="val 16667"/>
            </a:avLst>
          </a:prstGeom>
          <a:solidFill>
            <a:schemeClr val="bg1"/>
          </a:solidFill>
          <a:ln w="190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smtClean="0">
                <a:solidFill>
                  <a:srgbClr val="333F50"/>
                </a:solidFill>
                <a:latin typeface="微软雅黑" panose="020B0503020204020204" pitchFamily="34" charset="-122"/>
                <a:ea typeface="微软雅黑" panose="020B0503020204020204" pitchFamily="34" charset="-122"/>
              </a:rPr>
              <a:t>执行</a:t>
            </a:r>
            <a:r>
              <a:rPr lang="zh-CN" altLang="zh-CN" dirty="0">
                <a:solidFill>
                  <a:srgbClr val="333F50"/>
                </a:solidFill>
                <a:latin typeface="微软雅黑" panose="020B0503020204020204" pitchFamily="34" charset="-122"/>
                <a:ea typeface="微软雅黑" panose="020B0503020204020204" pitchFamily="34" charset="-122"/>
              </a:rPr>
              <a:t>两项国际仲裁裁决</a:t>
            </a:r>
            <a:endParaRPr lang="zh-CN" altLang="en-US" dirty="0">
              <a:solidFill>
                <a:srgbClr val="333F50"/>
              </a:solidFill>
              <a:latin typeface="微软雅黑" panose="020B0503020204020204" pitchFamily="34" charset="-122"/>
              <a:ea typeface="微软雅黑" panose="020B0503020204020204" pitchFamily="34" charset="-122"/>
            </a:endParaRPr>
          </a:p>
        </p:txBody>
      </p:sp>
      <p:sp>
        <p:nvSpPr>
          <p:cNvPr id="55" name="圆角矩形标注 54"/>
          <p:cNvSpPr/>
          <p:nvPr/>
        </p:nvSpPr>
        <p:spPr>
          <a:xfrm>
            <a:off x="4371698" y="2892392"/>
            <a:ext cx="4543889" cy="661962"/>
          </a:xfrm>
          <a:prstGeom prst="wedgeRoundRectCallout">
            <a:avLst>
              <a:gd name="adj1" fmla="val -52304"/>
              <a:gd name="adj2" fmla="val 7947"/>
              <a:gd name="adj3" fmla="val 16667"/>
            </a:avLst>
          </a:prstGeom>
          <a:solidFill>
            <a:schemeClr val="bg1"/>
          </a:solidFill>
          <a:ln w="190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ED7D31"/>
              </a:buClr>
              <a:buFont typeface="Arial" panose="020B0604020202020204" pitchFamily="34" charset="0"/>
              <a:buChar char="•"/>
            </a:pPr>
            <a:r>
              <a:rPr lang="zh-CN" altLang="en-US" sz="1600" dirty="0">
                <a:solidFill>
                  <a:srgbClr val="333F50"/>
                </a:solidFill>
                <a:latin typeface="微软雅黑" panose="020B0503020204020204" pitchFamily="34" charset="-122"/>
                <a:ea typeface="微软雅黑" panose="020B0503020204020204" pitchFamily="34" charset="-122"/>
              </a:rPr>
              <a:t>刚果民主共和国享有国家</a:t>
            </a:r>
            <a:r>
              <a:rPr lang="zh-CN" altLang="en-US" sz="1600" dirty="0" smtClean="0">
                <a:solidFill>
                  <a:srgbClr val="333F50"/>
                </a:solidFill>
                <a:latin typeface="微软雅黑" panose="020B0503020204020204" pitchFamily="34" charset="-122"/>
                <a:ea typeface="微软雅黑" panose="020B0503020204020204" pitchFamily="34" charset="-122"/>
              </a:rPr>
              <a:t>豁免</a:t>
            </a:r>
            <a:endParaRPr lang="en-US" altLang="zh-CN" sz="1600" dirty="0" smtClean="0">
              <a:solidFill>
                <a:srgbClr val="333F50"/>
              </a:solidFill>
              <a:latin typeface="微软雅黑" panose="020B0503020204020204" pitchFamily="34" charset="-122"/>
              <a:ea typeface="微软雅黑" panose="020B0503020204020204" pitchFamily="34" charset="-122"/>
            </a:endParaRPr>
          </a:p>
          <a:p>
            <a:pPr marL="285750" indent="-285750">
              <a:buClr>
                <a:srgbClr val="ED7D31"/>
              </a:buClr>
              <a:buFont typeface="Arial" panose="020B0604020202020204" pitchFamily="34" charset="0"/>
              <a:buChar char="•"/>
            </a:pPr>
            <a:r>
              <a:rPr lang="zh-CN" altLang="en-US" sz="1600" dirty="0">
                <a:solidFill>
                  <a:srgbClr val="333F50"/>
                </a:solidFill>
                <a:latin typeface="微软雅黑" panose="020B0503020204020204" pitchFamily="34" charset="-122"/>
                <a:ea typeface="微软雅黑" panose="020B0503020204020204" pitchFamily="34" charset="-122"/>
              </a:rPr>
              <a:t>香港法院对刚果民主共和国无司法管辖权</a:t>
            </a:r>
          </a:p>
        </p:txBody>
      </p:sp>
      <p:grpSp>
        <p:nvGrpSpPr>
          <p:cNvPr id="59" name="组合 58"/>
          <p:cNvGrpSpPr/>
          <p:nvPr/>
        </p:nvGrpSpPr>
        <p:grpSpPr>
          <a:xfrm>
            <a:off x="5868144" y="3935541"/>
            <a:ext cx="3047444" cy="2440360"/>
            <a:chOff x="6156177" y="3933056"/>
            <a:chExt cx="2759412" cy="2440360"/>
          </a:xfrm>
        </p:grpSpPr>
        <p:pic>
          <p:nvPicPr>
            <p:cNvPr id="58" name="图片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177" y="3933056"/>
              <a:ext cx="2759412" cy="2440360"/>
            </a:xfrm>
            <a:prstGeom prst="rect">
              <a:avLst/>
            </a:prstGeom>
          </p:spPr>
        </p:pic>
        <p:sp>
          <p:nvSpPr>
            <p:cNvPr id="73" name="矩形 72"/>
            <p:cNvSpPr/>
            <p:nvPr/>
          </p:nvSpPr>
          <p:spPr>
            <a:xfrm>
              <a:off x="6167888" y="3933056"/>
              <a:ext cx="2747700" cy="2440360"/>
            </a:xfrm>
            <a:prstGeom prst="rect">
              <a:avLst/>
            </a:prstGeom>
            <a:solidFill>
              <a:schemeClr val="bg1">
                <a:alpha val="82000"/>
              </a:schemeClr>
            </a:solidFill>
            <a:ln w="2857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Clr>
                  <a:srgbClr val="2E2F39"/>
                </a:buClr>
                <a:buFont typeface="Arial" panose="020B0604020202020204" pitchFamily="34" charset="0"/>
                <a:buChar char="•"/>
              </a:pPr>
              <a:endParaRPr lang="en-US" altLang="zh-CN" sz="400" dirty="0" smtClean="0">
                <a:solidFill>
                  <a:srgbClr val="2E2F39"/>
                </a:solidFill>
                <a:latin typeface="微软雅黑" panose="020B0503020204020204" pitchFamily="34" charset="-122"/>
                <a:ea typeface="微软雅黑" panose="020B0503020204020204" pitchFamily="34" charset="-122"/>
              </a:endParaRPr>
            </a:p>
            <a:p>
              <a:pPr marL="285750" indent="-285750">
                <a:lnSpc>
                  <a:spcPct val="150000"/>
                </a:lnSpc>
                <a:buClr>
                  <a:srgbClr val="2E2F39"/>
                </a:buClr>
                <a:buFont typeface="Arial" panose="020B0604020202020204" pitchFamily="34" charset="0"/>
                <a:buChar char="•"/>
              </a:pPr>
              <a:r>
                <a:rPr lang="zh-CN" altLang="en-US" sz="1500" dirty="0" smtClean="0">
                  <a:solidFill>
                    <a:srgbClr val="2E2F39"/>
                  </a:solidFill>
                  <a:latin typeface="微软雅黑" panose="020B0503020204020204" pitchFamily="34" charset="-122"/>
                  <a:ea typeface="微软雅黑" panose="020B0503020204020204" pitchFamily="34" charset="-122"/>
                </a:rPr>
                <a:t>我国</a:t>
              </a:r>
              <a:r>
                <a:rPr lang="zh-CN" altLang="en-US" sz="1500" dirty="0">
                  <a:solidFill>
                    <a:srgbClr val="2E2F39"/>
                  </a:solidFill>
                  <a:latin typeface="微软雅黑" panose="020B0503020204020204" pitchFamily="34" charset="-122"/>
                  <a:ea typeface="微软雅黑" panose="020B0503020204020204" pitchFamily="34" charset="-122"/>
                </a:rPr>
                <a:t>一贯坚持的</a:t>
              </a:r>
              <a:r>
                <a:rPr lang="zh-CN" altLang="en-US" sz="1500" dirty="0">
                  <a:solidFill>
                    <a:srgbClr val="ED7D31"/>
                  </a:solidFill>
                  <a:latin typeface="微软雅黑" panose="020B0503020204020204" pitchFamily="34" charset="-122"/>
                  <a:ea typeface="微软雅黑" panose="020B0503020204020204" pitchFamily="34" charset="-122"/>
                </a:rPr>
                <a:t>国家豁免原则</a:t>
              </a:r>
              <a:r>
                <a:rPr lang="zh-CN" altLang="en-US" sz="1500" dirty="0">
                  <a:solidFill>
                    <a:srgbClr val="2E2F39"/>
                  </a:solidFill>
                  <a:latin typeface="微软雅黑" panose="020B0503020204020204" pitchFamily="34" charset="-122"/>
                  <a:ea typeface="微软雅黑" panose="020B0503020204020204" pitchFamily="34" charset="-122"/>
                </a:rPr>
                <a:t>适用于全国，包括香港特别行政区</a:t>
              </a:r>
            </a:p>
            <a:p>
              <a:pPr marL="285750" indent="-285750">
                <a:lnSpc>
                  <a:spcPct val="150000"/>
                </a:lnSpc>
                <a:buClr>
                  <a:srgbClr val="2E2F39"/>
                </a:buClr>
                <a:buFont typeface="Arial" panose="020B0604020202020204" pitchFamily="34" charset="0"/>
                <a:buChar char="•"/>
              </a:pPr>
              <a:r>
                <a:rPr lang="zh-CN" altLang="en-US" sz="1500" dirty="0">
                  <a:solidFill>
                    <a:srgbClr val="2E2F39"/>
                  </a:solidFill>
                  <a:latin typeface="微软雅黑" panose="020B0503020204020204" pitchFamily="34" charset="-122"/>
                  <a:ea typeface="微软雅黑" panose="020B0503020204020204" pitchFamily="34" charset="-122"/>
                </a:rPr>
                <a:t>香港特别行政区如果实行与中央立场不一致的国家豁免原则</a:t>
              </a:r>
              <a:r>
                <a:rPr lang="zh-CN" altLang="en-US" sz="1500" dirty="0">
                  <a:solidFill>
                    <a:srgbClr val="ED7D31"/>
                  </a:solidFill>
                  <a:latin typeface="微软雅黑" panose="020B0503020204020204" pitchFamily="34" charset="-122"/>
                  <a:ea typeface="微软雅黑" panose="020B0503020204020204" pitchFamily="34" charset="-122"/>
                </a:rPr>
                <a:t>将对国家主权造成损害</a:t>
              </a:r>
            </a:p>
          </p:txBody>
        </p:sp>
      </p:grpSp>
      <p:sp>
        <p:nvSpPr>
          <p:cNvPr id="70" name="矩形 69"/>
          <p:cNvSpPr/>
          <p:nvPr/>
        </p:nvSpPr>
        <p:spPr>
          <a:xfrm>
            <a:off x="7884157" y="3722002"/>
            <a:ext cx="936104" cy="427078"/>
          </a:xfrm>
          <a:prstGeom prst="rect">
            <a:avLst/>
          </a:prstGeom>
          <a:solidFill>
            <a:srgbClr val="ED7D3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外交部</a:t>
            </a:r>
          </a:p>
        </p:txBody>
      </p:sp>
      <p:grpSp>
        <p:nvGrpSpPr>
          <p:cNvPr id="67" name="组合 66"/>
          <p:cNvGrpSpPr/>
          <p:nvPr/>
        </p:nvGrpSpPr>
        <p:grpSpPr>
          <a:xfrm>
            <a:off x="4932040" y="3935541"/>
            <a:ext cx="1224135" cy="2805827"/>
            <a:chOff x="5076056" y="3935541"/>
            <a:chExt cx="1080119" cy="2805827"/>
          </a:xfrm>
        </p:grpSpPr>
        <p:cxnSp>
          <p:nvCxnSpPr>
            <p:cNvPr id="61" name="直接箭头连接符 60"/>
            <p:cNvCxnSpPr/>
            <p:nvPr/>
          </p:nvCxnSpPr>
          <p:spPr>
            <a:xfrm flipH="1">
              <a:off x="5076056" y="3935541"/>
              <a:ext cx="1080119" cy="0"/>
            </a:xfrm>
            <a:prstGeom prst="straightConnector1">
              <a:avLst/>
            </a:prstGeom>
            <a:ln w="28575">
              <a:solidFill>
                <a:srgbClr val="ED7D3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a:off x="5076056" y="3935541"/>
              <a:ext cx="0" cy="2805827"/>
            </a:xfrm>
            <a:prstGeom prst="straightConnector1">
              <a:avLst/>
            </a:prstGeom>
            <a:ln w="28575">
              <a:solidFill>
                <a:srgbClr val="ED7D31"/>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84" name="矩形 83"/>
          <p:cNvSpPr/>
          <p:nvPr/>
        </p:nvSpPr>
        <p:spPr>
          <a:xfrm>
            <a:off x="4384221" y="4174268"/>
            <a:ext cx="1073924" cy="649656"/>
          </a:xfrm>
          <a:prstGeom prst="rect">
            <a:avLst/>
          </a:prstGeom>
          <a:solidFill>
            <a:srgbClr val="ED7D3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驻香港特派员公署</a:t>
            </a:r>
          </a:p>
        </p:txBody>
      </p:sp>
      <p:sp>
        <p:nvSpPr>
          <p:cNvPr id="85" name="矩形 84"/>
          <p:cNvSpPr/>
          <p:nvPr/>
        </p:nvSpPr>
        <p:spPr>
          <a:xfrm>
            <a:off x="4384221" y="5026058"/>
            <a:ext cx="1073924" cy="649656"/>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政制及内地事务局</a:t>
            </a:r>
          </a:p>
        </p:txBody>
      </p:sp>
      <p:sp>
        <p:nvSpPr>
          <p:cNvPr id="86" name="矩形 85"/>
          <p:cNvSpPr/>
          <p:nvPr/>
        </p:nvSpPr>
        <p:spPr>
          <a:xfrm>
            <a:off x="4404415" y="5880658"/>
            <a:ext cx="1073924" cy="649656"/>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香港特区法院</a:t>
            </a:r>
            <a:endParaRPr lang="zh-CN" altLang="en-US" sz="16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2288436" y="4820250"/>
            <a:ext cx="1633945" cy="738664"/>
          </a:xfrm>
          <a:prstGeom prst="rect">
            <a:avLst/>
          </a:prstGeom>
          <a:noFill/>
        </p:spPr>
        <p:txBody>
          <a:bodyPr wrap="square" rtlCol="0">
            <a:spAutoFit/>
          </a:bodyPr>
          <a:lstStyle/>
          <a:p>
            <a:r>
              <a:rPr lang="zh-CN" altLang="zh-CN" sz="1400" dirty="0" smtClean="0">
                <a:solidFill>
                  <a:schemeClr val="bg1"/>
                </a:solidFill>
                <a:latin typeface="微软雅黑" panose="020B0503020204020204" pitchFamily="34" charset="-122"/>
                <a:ea typeface="微软雅黑" panose="020B0503020204020204" pitchFamily="34" charset="-122"/>
              </a:rPr>
              <a:t>中国</a:t>
            </a:r>
            <a:r>
              <a:rPr lang="zh-CN" altLang="zh-CN" sz="1400" dirty="0">
                <a:solidFill>
                  <a:schemeClr val="bg1"/>
                </a:solidFill>
                <a:latin typeface="微软雅黑" panose="020B0503020204020204" pitchFamily="34" charset="-122"/>
                <a:ea typeface="微软雅黑" panose="020B0503020204020204" pitchFamily="34" charset="-122"/>
              </a:rPr>
              <a:t>中铁股份有限公司及旗下三家子公司为连带被告</a:t>
            </a:r>
            <a:endParaRPr lang="zh-CN" altLang="en-US" sz="1400"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0290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par>
                          <p:cTn id="9" fill="hold">
                            <p:stCondLst>
                              <p:cond delay="1500"/>
                            </p:stCondLst>
                            <p:childTnLst>
                              <p:par>
                                <p:cTn id="10" presetID="12" presetClass="entr" presetSubtype="8" fill="hold" grpId="0" nodeType="afterEffect">
                                  <p:stCondLst>
                                    <p:cond delay="5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ppt_x</p:attrName>
                                        </p:attrNameLst>
                                      </p:cBhvr>
                                      <p:tavLst>
                                        <p:tav tm="0">
                                          <p:val>
                                            <p:strVal val="#ppt_x-#ppt_w*1.125000"/>
                                          </p:val>
                                        </p:tav>
                                        <p:tav tm="100000">
                                          <p:val>
                                            <p:strVal val="#ppt_x"/>
                                          </p:val>
                                        </p:tav>
                                      </p:tavLst>
                                    </p:anim>
                                    <p:animEffect transition="in" filter="wipe(right)">
                                      <p:cBhvr>
                                        <p:cTn id="13" dur="500"/>
                                        <p:tgtEl>
                                          <p:spTgt spid="5"/>
                                        </p:tgtEl>
                                      </p:cBhvr>
                                    </p:animEffect>
                                  </p:childTnLst>
                                </p:cTn>
                              </p:par>
                            </p:childTnLst>
                          </p:cTn>
                        </p:par>
                        <p:par>
                          <p:cTn id="14" fill="hold">
                            <p:stCondLst>
                              <p:cond delay="2500"/>
                            </p:stCondLst>
                            <p:childTnLst>
                              <p:par>
                                <p:cTn id="15" presetID="22" presetClass="entr" presetSubtype="1" fill="hold" nodeType="afterEffect">
                                  <p:stCondLst>
                                    <p:cond delay="2000"/>
                                  </p:stCondLst>
                                  <p:childTnLst>
                                    <p:set>
                                      <p:cBhvr>
                                        <p:cTn id="16" dur="1" fill="hold">
                                          <p:stCondLst>
                                            <p:cond delay="0"/>
                                          </p:stCondLst>
                                        </p:cTn>
                                        <p:tgtEl>
                                          <p:spTgt spid="51"/>
                                        </p:tgtEl>
                                        <p:attrNameLst>
                                          <p:attrName>style.visibility</p:attrName>
                                        </p:attrNameLst>
                                      </p:cBhvr>
                                      <p:to>
                                        <p:strVal val="visible"/>
                                      </p:to>
                                    </p:set>
                                    <p:animEffect transition="in" filter="wipe(up)">
                                      <p:cBhvr>
                                        <p:cTn id="17" dur="500"/>
                                        <p:tgtEl>
                                          <p:spTgt spid="51"/>
                                        </p:tgtEl>
                                      </p:cBhvr>
                                    </p:animEffect>
                                  </p:childTnLst>
                                </p:cTn>
                              </p:par>
                            </p:childTnLst>
                          </p:cTn>
                        </p:par>
                        <p:par>
                          <p:cTn id="18" fill="hold">
                            <p:stCondLst>
                              <p:cond delay="5000"/>
                            </p:stCondLst>
                            <p:childTnLst>
                              <p:par>
                                <p:cTn id="19" presetID="22" presetClass="entr" presetSubtype="1"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par>
                          <p:cTn id="22" fill="hold">
                            <p:stCondLst>
                              <p:cond delay="5500"/>
                            </p:stCondLst>
                            <p:childTnLst>
                              <p:par>
                                <p:cTn id="23" presetID="53" presetClass="entr" presetSubtype="16" fill="hold" grpId="0" nodeType="afterEffect">
                                  <p:stCondLst>
                                    <p:cond delay="50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childTnLst>
                          </p:cTn>
                        </p:par>
                        <p:par>
                          <p:cTn id="28" fill="hold">
                            <p:stCondLst>
                              <p:cond delay="6500"/>
                            </p:stCondLst>
                            <p:childTnLst>
                              <p:par>
                                <p:cTn id="29" presetID="53" presetClass="entr" presetSubtype="16" fill="hold" nodeType="afterEffect">
                                  <p:stCondLst>
                                    <p:cond delay="50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childTnLst>
                                </p:cTn>
                              </p:par>
                            </p:childTnLst>
                          </p:cTn>
                        </p:par>
                        <p:par>
                          <p:cTn id="34" fill="hold">
                            <p:stCondLst>
                              <p:cond delay="7500"/>
                            </p:stCondLst>
                            <p:childTnLst>
                              <p:par>
                                <p:cTn id="35" presetID="53" presetClass="entr" presetSubtype="16"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fltVal val="0"/>
                                          </p:val>
                                        </p:tav>
                                        <p:tav tm="100000">
                                          <p:val>
                                            <p:strVal val="#ppt_w"/>
                                          </p:val>
                                        </p:tav>
                                      </p:tavLst>
                                    </p:anim>
                                    <p:anim calcmode="lin" valueType="num">
                                      <p:cBhvr>
                                        <p:cTn id="38" dur="500" fill="hold"/>
                                        <p:tgtEl>
                                          <p:spTgt spid="2"/>
                                        </p:tgtEl>
                                        <p:attrNameLst>
                                          <p:attrName>ppt_h</p:attrName>
                                        </p:attrNameLst>
                                      </p:cBhvr>
                                      <p:tavLst>
                                        <p:tav tm="0">
                                          <p:val>
                                            <p:fltVal val="0"/>
                                          </p:val>
                                        </p:tav>
                                        <p:tav tm="100000">
                                          <p:val>
                                            <p:strVal val="#ppt_h"/>
                                          </p:val>
                                        </p:tav>
                                      </p:tavLst>
                                    </p:anim>
                                    <p:animEffect transition="in" filter="fade">
                                      <p:cBhvr>
                                        <p:cTn id="39" dur="500"/>
                                        <p:tgtEl>
                                          <p:spTgt spid="2"/>
                                        </p:tgtEl>
                                      </p:cBhvr>
                                    </p:animEffect>
                                  </p:childTnLst>
                                </p:cTn>
                              </p:par>
                            </p:childTnLst>
                          </p:cTn>
                        </p:par>
                        <p:par>
                          <p:cTn id="40" fill="hold">
                            <p:stCondLst>
                              <p:cond delay="8000"/>
                            </p:stCondLst>
                            <p:childTnLst>
                              <p:par>
                                <p:cTn id="41" presetID="14" presetClass="entr" presetSubtype="10" fill="hold" grpId="0" nodeType="afterEffect">
                                  <p:stCondLst>
                                    <p:cond delay="3000"/>
                                  </p:stCondLst>
                                  <p:childTnLst>
                                    <p:set>
                                      <p:cBhvr>
                                        <p:cTn id="42" dur="1" fill="hold">
                                          <p:stCondLst>
                                            <p:cond delay="0"/>
                                          </p:stCondLst>
                                        </p:cTn>
                                        <p:tgtEl>
                                          <p:spTgt spid="30"/>
                                        </p:tgtEl>
                                        <p:attrNameLst>
                                          <p:attrName>style.visibility</p:attrName>
                                        </p:attrNameLst>
                                      </p:cBhvr>
                                      <p:to>
                                        <p:strVal val="visible"/>
                                      </p:to>
                                    </p:set>
                                    <p:animEffect transition="in" filter="randombar(horizontal)">
                                      <p:cBhvr>
                                        <p:cTn id="43" dur="500"/>
                                        <p:tgtEl>
                                          <p:spTgt spid="30"/>
                                        </p:tgtEl>
                                      </p:cBhvr>
                                    </p:animEffect>
                                  </p:childTnLst>
                                </p:cTn>
                              </p:par>
                            </p:childTnLst>
                          </p:cTn>
                        </p:par>
                        <p:par>
                          <p:cTn id="44" fill="hold">
                            <p:stCondLst>
                              <p:cond delay="11500"/>
                            </p:stCondLst>
                            <p:childTnLst>
                              <p:par>
                                <p:cTn id="45" presetID="14" presetClass="entr" presetSubtype="10" fill="hold" grpId="0" nodeType="afterEffect">
                                  <p:stCondLst>
                                    <p:cond delay="2000"/>
                                  </p:stCondLst>
                                  <p:childTnLst>
                                    <p:set>
                                      <p:cBhvr>
                                        <p:cTn id="46" dur="1" fill="hold">
                                          <p:stCondLst>
                                            <p:cond delay="0"/>
                                          </p:stCondLst>
                                        </p:cTn>
                                        <p:tgtEl>
                                          <p:spTgt spid="55"/>
                                        </p:tgtEl>
                                        <p:attrNameLst>
                                          <p:attrName>style.visibility</p:attrName>
                                        </p:attrNameLst>
                                      </p:cBhvr>
                                      <p:to>
                                        <p:strVal val="visible"/>
                                      </p:to>
                                    </p:set>
                                    <p:animEffect transition="in" filter="randombar(horizontal)">
                                      <p:cBhvr>
                                        <p:cTn id="47" dur="500"/>
                                        <p:tgtEl>
                                          <p:spTgt spid="55"/>
                                        </p:tgtEl>
                                      </p:cBhvr>
                                    </p:animEffect>
                                  </p:childTnLst>
                                </p:cTn>
                              </p:par>
                            </p:childTnLst>
                          </p:cTn>
                        </p:par>
                        <p:par>
                          <p:cTn id="48" fill="hold">
                            <p:stCondLst>
                              <p:cond delay="14000"/>
                            </p:stCondLst>
                            <p:childTnLst>
                              <p:par>
                                <p:cTn id="49" presetID="42" presetClass="entr" presetSubtype="0" fill="hold" grpId="0" nodeType="afterEffect">
                                  <p:stCondLst>
                                    <p:cond delay="600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0"/>
                                        <p:tgtEl>
                                          <p:spTgt spid="70"/>
                                        </p:tgtEl>
                                      </p:cBhvr>
                                    </p:animEffect>
                                    <p:anim calcmode="lin" valueType="num">
                                      <p:cBhvr>
                                        <p:cTn id="52" dur="1000" fill="hold"/>
                                        <p:tgtEl>
                                          <p:spTgt spid="70"/>
                                        </p:tgtEl>
                                        <p:attrNameLst>
                                          <p:attrName>ppt_x</p:attrName>
                                        </p:attrNameLst>
                                      </p:cBhvr>
                                      <p:tavLst>
                                        <p:tav tm="0">
                                          <p:val>
                                            <p:strVal val="#ppt_x"/>
                                          </p:val>
                                        </p:tav>
                                        <p:tav tm="100000">
                                          <p:val>
                                            <p:strVal val="#ppt_x"/>
                                          </p:val>
                                        </p:tav>
                                      </p:tavLst>
                                    </p:anim>
                                    <p:anim calcmode="lin" valueType="num">
                                      <p:cBhvr>
                                        <p:cTn id="53" dur="1000" fill="hold"/>
                                        <p:tgtEl>
                                          <p:spTgt spid="70"/>
                                        </p:tgtEl>
                                        <p:attrNameLst>
                                          <p:attrName>ppt_y</p:attrName>
                                        </p:attrNameLst>
                                      </p:cBhvr>
                                      <p:tavLst>
                                        <p:tav tm="0">
                                          <p:val>
                                            <p:strVal val="#ppt_y+.1"/>
                                          </p:val>
                                        </p:tav>
                                        <p:tav tm="100000">
                                          <p:val>
                                            <p:strVal val="#ppt_y"/>
                                          </p:val>
                                        </p:tav>
                                      </p:tavLst>
                                    </p:anim>
                                  </p:childTnLst>
                                </p:cTn>
                              </p:par>
                            </p:childTnLst>
                          </p:cTn>
                        </p:par>
                        <p:par>
                          <p:cTn id="54" fill="hold">
                            <p:stCondLst>
                              <p:cond delay="21000"/>
                            </p:stCondLst>
                            <p:childTnLst>
                              <p:par>
                                <p:cTn id="55" presetID="12" presetClass="entr" presetSubtype="1" fill="hold" nodeType="afterEffect">
                                  <p:stCondLst>
                                    <p:cond delay="500"/>
                                  </p:stCondLst>
                                  <p:childTnLst>
                                    <p:set>
                                      <p:cBhvr>
                                        <p:cTn id="56" dur="1" fill="hold">
                                          <p:stCondLst>
                                            <p:cond delay="0"/>
                                          </p:stCondLst>
                                        </p:cTn>
                                        <p:tgtEl>
                                          <p:spTgt spid="59"/>
                                        </p:tgtEl>
                                        <p:attrNameLst>
                                          <p:attrName>style.visibility</p:attrName>
                                        </p:attrNameLst>
                                      </p:cBhvr>
                                      <p:to>
                                        <p:strVal val="visible"/>
                                      </p:to>
                                    </p:set>
                                    <p:anim calcmode="lin" valueType="num">
                                      <p:cBhvr additive="base">
                                        <p:cTn id="57" dur="500"/>
                                        <p:tgtEl>
                                          <p:spTgt spid="59"/>
                                        </p:tgtEl>
                                        <p:attrNameLst>
                                          <p:attrName>ppt_y</p:attrName>
                                        </p:attrNameLst>
                                      </p:cBhvr>
                                      <p:tavLst>
                                        <p:tav tm="0">
                                          <p:val>
                                            <p:strVal val="#ppt_y-#ppt_h*1.125000"/>
                                          </p:val>
                                        </p:tav>
                                        <p:tav tm="100000">
                                          <p:val>
                                            <p:strVal val="#ppt_y"/>
                                          </p:val>
                                        </p:tav>
                                      </p:tavLst>
                                    </p:anim>
                                    <p:animEffect transition="in" filter="wipe(down)">
                                      <p:cBhvr>
                                        <p:cTn id="58" dur="500"/>
                                        <p:tgtEl>
                                          <p:spTgt spid="59"/>
                                        </p:tgtEl>
                                      </p:cBhvr>
                                    </p:animEffect>
                                  </p:childTnLst>
                                </p:cTn>
                              </p:par>
                            </p:childTnLst>
                          </p:cTn>
                        </p:par>
                        <p:par>
                          <p:cTn id="59" fill="hold">
                            <p:stCondLst>
                              <p:cond delay="22000"/>
                            </p:stCondLst>
                            <p:childTnLst>
                              <p:par>
                                <p:cTn id="60" presetID="22" presetClass="entr" presetSubtype="2" fill="hold" nodeType="afterEffect">
                                  <p:stCondLst>
                                    <p:cond delay="8000"/>
                                  </p:stCondLst>
                                  <p:childTnLst>
                                    <p:set>
                                      <p:cBhvr>
                                        <p:cTn id="61" dur="1" fill="hold">
                                          <p:stCondLst>
                                            <p:cond delay="0"/>
                                          </p:stCondLst>
                                        </p:cTn>
                                        <p:tgtEl>
                                          <p:spTgt spid="67"/>
                                        </p:tgtEl>
                                        <p:attrNameLst>
                                          <p:attrName>style.visibility</p:attrName>
                                        </p:attrNameLst>
                                      </p:cBhvr>
                                      <p:to>
                                        <p:strVal val="visible"/>
                                      </p:to>
                                    </p:set>
                                    <p:animEffect transition="in" filter="wipe(right)">
                                      <p:cBhvr>
                                        <p:cTn id="62" dur="500"/>
                                        <p:tgtEl>
                                          <p:spTgt spid="67"/>
                                        </p:tgtEl>
                                      </p:cBhvr>
                                    </p:animEffect>
                                  </p:childTnLst>
                                </p:cTn>
                              </p:par>
                            </p:childTnLst>
                          </p:cTn>
                        </p:par>
                        <p:par>
                          <p:cTn id="63" fill="hold">
                            <p:stCondLst>
                              <p:cond delay="30500"/>
                            </p:stCondLst>
                            <p:childTnLst>
                              <p:par>
                                <p:cTn id="64" presetID="53" presetClass="entr" presetSubtype="16" fill="hold" grpId="0" nodeType="afterEffect">
                                  <p:stCondLst>
                                    <p:cond delay="2000"/>
                                  </p:stCondLst>
                                  <p:childTnLst>
                                    <p:set>
                                      <p:cBhvr>
                                        <p:cTn id="65" dur="1" fill="hold">
                                          <p:stCondLst>
                                            <p:cond delay="0"/>
                                          </p:stCondLst>
                                        </p:cTn>
                                        <p:tgtEl>
                                          <p:spTgt spid="84"/>
                                        </p:tgtEl>
                                        <p:attrNameLst>
                                          <p:attrName>style.visibility</p:attrName>
                                        </p:attrNameLst>
                                      </p:cBhvr>
                                      <p:to>
                                        <p:strVal val="visible"/>
                                      </p:to>
                                    </p:set>
                                    <p:anim calcmode="lin" valueType="num">
                                      <p:cBhvr>
                                        <p:cTn id="66" dur="500" fill="hold"/>
                                        <p:tgtEl>
                                          <p:spTgt spid="84"/>
                                        </p:tgtEl>
                                        <p:attrNameLst>
                                          <p:attrName>ppt_w</p:attrName>
                                        </p:attrNameLst>
                                      </p:cBhvr>
                                      <p:tavLst>
                                        <p:tav tm="0">
                                          <p:val>
                                            <p:fltVal val="0"/>
                                          </p:val>
                                        </p:tav>
                                        <p:tav tm="100000">
                                          <p:val>
                                            <p:strVal val="#ppt_w"/>
                                          </p:val>
                                        </p:tav>
                                      </p:tavLst>
                                    </p:anim>
                                    <p:anim calcmode="lin" valueType="num">
                                      <p:cBhvr>
                                        <p:cTn id="67" dur="500" fill="hold"/>
                                        <p:tgtEl>
                                          <p:spTgt spid="84"/>
                                        </p:tgtEl>
                                        <p:attrNameLst>
                                          <p:attrName>ppt_h</p:attrName>
                                        </p:attrNameLst>
                                      </p:cBhvr>
                                      <p:tavLst>
                                        <p:tav tm="0">
                                          <p:val>
                                            <p:fltVal val="0"/>
                                          </p:val>
                                        </p:tav>
                                        <p:tav tm="100000">
                                          <p:val>
                                            <p:strVal val="#ppt_h"/>
                                          </p:val>
                                        </p:tav>
                                      </p:tavLst>
                                    </p:anim>
                                    <p:animEffect transition="in" filter="fade">
                                      <p:cBhvr>
                                        <p:cTn id="68" dur="500"/>
                                        <p:tgtEl>
                                          <p:spTgt spid="84"/>
                                        </p:tgtEl>
                                      </p:cBhvr>
                                    </p:animEffect>
                                  </p:childTnLst>
                                </p:cTn>
                              </p:par>
                            </p:childTnLst>
                          </p:cTn>
                        </p:par>
                        <p:par>
                          <p:cTn id="69" fill="hold">
                            <p:stCondLst>
                              <p:cond delay="33000"/>
                            </p:stCondLst>
                            <p:childTnLst>
                              <p:par>
                                <p:cTn id="70" presetID="53" presetClass="entr" presetSubtype="16" fill="hold" grpId="0" nodeType="afterEffect">
                                  <p:stCondLst>
                                    <p:cond delay="2000"/>
                                  </p:stCondLst>
                                  <p:childTnLst>
                                    <p:set>
                                      <p:cBhvr>
                                        <p:cTn id="71" dur="1" fill="hold">
                                          <p:stCondLst>
                                            <p:cond delay="0"/>
                                          </p:stCondLst>
                                        </p:cTn>
                                        <p:tgtEl>
                                          <p:spTgt spid="85"/>
                                        </p:tgtEl>
                                        <p:attrNameLst>
                                          <p:attrName>style.visibility</p:attrName>
                                        </p:attrNameLst>
                                      </p:cBhvr>
                                      <p:to>
                                        <p:strVal val="visible"/>
                                      </p:to>
                                    </p:set>
                                    <p:anim calcmode="lin" valueType="num">
                                      <p:cBhvr>
                                        <p:cTn id="72" dur="500" fill="hold"/>
                                        <p:tgtEl>
                                          <p:spTgt spid="85"/>
                                        </p:tgtEl>
                                        <p:attrNameLst>
                                          <p:attrName>ppt_w</p:attrName>
                                        </p:attrNameLst>
                                      </p:cBhvr>
                                      <p:tavLst>
                                        <p:tav tm="0">
                                          <p:val>
                                            <p:fltVal val="0"/>
                                          </p:val>
                                        </p:tav>
                                        <p:tav tm="100000">
                                          <p:val>
                                            <p:strVal val="#ppt_w"/>
                                          </p:val>
                                        </p:tav>
                                      </p:tavLst>
                                    </p:anim>
                                    <p:anim calcmode="lin" valueType="num">
                                      <p:cBhvr>
                                        <p:cTn id="73" dur="500" fill="hold"/>
                                        <p:tgtEl>
                                          <p:spTgt spid="85"/>
                                        </p:tgtEl>
                                        <p:attrNameLst>
                                          <p:attrName>ppt_h</p:attrName>
                                        </p:attrNameLst>
                                      </p:cBhvr>
                                      <p:tavLst>
                                        <p:tav tm="0">
                                          <p:val>
                                            <p:fltVal val="0"/>
                                          </p:val>
                                        </p:tav>
                                        <p:tav tm="100000">
                                          <p:val>
                                            <p:strVal val="#ppt_h"/>
                                          </p:val>
                                        </p:tav>
                                      </p:tavLst>
                                    </p:anim>
                                    <p:animEffect transition="in" filter="fade">
                                      <p:cBhvr>
                                        <p:cTn id="74" dur="500"/>
                                        <p:tgtEl>
                                          <p:spTgt spid="85"/>
                                        </p:tgtEl>
                                      </p:cBhvr>
                                    </p:animEffect>
                                  </p:childTnLst>
                                </p:cTn>
                              </p:par>
                            </p:childTnLst>
                          </p:cTn>
                        </p:par>
                        <p:par>
                          <p:cTn id="75" fill="hold">
                            <p:stCondLst>
                              <p:cond delay="35500"/>
                            </p:stCondLst>
                            <p:childTnLst>
                              <p:par>
                                <p:cTn id="76" presetID="53" presetClass="entr" presetSubtype="16" fill="hold" grpId="0" nodeType="afterEffect">
                                  <p:stCondLst>
                                    <p:cond delay="2000"/>
                                  </p:stCondLst>
                                  <p:childTnLst>
                                    <p:set>
                                      <p:cBhvr>
                                        <p:cTn id="77" dur="1" fill="hold">
                                          <p:stCondLst>
                                            <p:cond delay="0"/>
                                          </p:stCondLst>
                                        </p:cTn>
                                        <p:tgtEl>
                                          <p:spTgt spid="86"/>
                                        </p:tgtEl>
                                        <p:attrNameLst>
                                          <p:attrName>style.visibility</p:attrName>
                                        </p:attrNameLst>
                                      </p:cBhvr>
                                      <p:to>
                                        <p:strVal val="visible"/>
                                      </p:to>
                                    </p:set>
                                    <p:anim calcmode="lin" valueType="num">
                                      <p:cBhvr>
                                        <p:cTn id="78" dur="500" fill="hold"/>
                                        <p:tgtEl>
                                          <p:spTgt spid="86"/>
                                        </p:tgtEl>
                                        <p:attrNameLst>
                                          <p:attrName>ppt_w</p:attrName>
                                        </p:attrNameLst>
                                      </p:cBhvr>
                                      <p:tavLst>
                                        <p:tav tm="0">
                                          <p:val>
                                            <p:fltVal val="0"/>
                                          </p:val>
                                        </p:tav>
                                        <p:tav tm="100000">
                                          <p:val>
                                            <p:strVal val="#ppt_w"/>
                                          </p:val>
                                        </p:tav>
                                      </p:tavLst>
                                    </p:anim>
                                    <p:anim calcmode="lin" valueType="num">
                                      <p:cBhvr>
                                        <p:cTn id="79" dur="500" fill="hold"/>
                                        <p:tgtEl>
                                          <p:spTgt spid="86"/>
                                        </p:tgtEl>
                                        <p:attrNameLst>
                                          <p:attrName>ppt_h</p:attrName>
                                        </p:attrNameLst>
                                      </p:cBhvr>
                                      <p:tavLst>
                                        <p:tav tm="0">
                                          <p:val>
                                            <p:fltVal val="0"/>
                                          </p:val>
                                        </p:tav>
                                        <p:tav tm="100000">
                                          <p:val>
                                            <p:strVal val="#ppt_h"/>
                                          </p:val>
                                        </p:tav>
                                      </p:tavLst>
                                    </p:anim>
                                    <p:animEffect transition="in" filter="fade">
                                      <p:cBhvr>
                                        <p:cTn id="80"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8" grpId="0" animBg="1"/>
      <p:bldP spid="30" grpId="0" animBg="1"/>
      <p:bldP spid="55" grpId="0" animBg="1"/>
      <p:bldP spid="70" grpId="0" animBg="1"/>
      <p:bldP spid="84" grpId="0" animBg="1"/>
      <p:bldP spid="85" grpId="0" animBg="1"/>
      <p:bldP spid="86"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en-US" altLang="zh-CN" dirty="0" smtClean="0">
                <a:solidFill>
                  <a:srgbClr val="EB4538"/>
                </a:solidFill>
              </a:rPr>
              <a:t>2   </a:t>
            </a:r>
            <a:r>
              <a:rPr lang="zh-CN" altLang="en-US" dirty="0" smtClean="0"/>
              <a:t>全国人大常委会五次释法</a:t>
            </a:r>
            <a:endParaRPr lang="zh-CN" altLang="en-US" dirty="0">
              <a:solidFill>
                <a:srgbClr val="EB4538"/>
              </a:solidFill>
            </a:endParaRPr>
          </a:p>
        </p:txBody>
      </p:sp>
      <p:sp>
        <p:nvSpPr>
          <p:cNvPr id="6" name="燕尾形 5"/>
          <p:cNvSpPr/>
          <p:nvPr/>
        </p:nvSpPr>
        <p:spPr>
          <a:xfrm>
            <a:off x="35496" y="2060848"/>
            <a:ext cx="1631032" cy="403102"/>
          </a:xfrm>
          <a:prstGeom prst="chevron">
            <a:avLst/>
          </a:prstGeom>
          <a:solidFill>
            <a:srgbClr val="2D3A4B"/>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smtClean="0">
                <a:latin typeface="Microsoft YaHei" charset="-122"/>
                <a:ea typeface="Microsoft YaHei" charset="-122"/>
                <a:cs typeface="Microsoft YaHei" charset="-122"/>
              </a:rPr>
              <a:t>第四次释法</a:t>
            </a:r>
            <a:endParaRPr kumimoji="1" lang="zh-CN" altLang="en-US" sz="1600" dirty="0">
              <a:latin typeface="Microsoft YaHei" charset="-122"/>
              <a:ea typeface="Microsoft YaHei" charset="-122"/>
              <a:cs typeface="Microsoft YaHei" charset="-122"/>
            </a:endParaRPr>
          </a:p>
        </p:txBody>
      </p:sp>
      <p:sp>
        <p:nvSpPr>
          <p:cNvPr id="5" name="燕尾形 4"/>
          <p:cNvSpPr/>
          <p:nvPr/>
        </p:nvSpPr>
        <p:spPr>
          <a:xfrm>
            <a:off x="1547664" y="2060848"/>
            <a:ext cx="3672408" cy="403102"/>
          </a:xfrm>
          <a:prstGeom prst="chevron">
            <a:avLst/>
          </a:prstGeom>
          <a:solidFill>
            <a:srgbClr val="ED7D3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a:latin typeface="Microsoft YaHei" charset="-122"/>
                <a:ea typeface="Microsoft YaHei" charset="-122"/>
                <a:cs typeface="Microsoft YaHei" charset="-122"/>
              </a:rPr>
              <a:t>明确香港在对外事务上的权限范围</a:t>
            </a:r>
          </a:p>
        </p:txBody>
      </p:sp>
      <p:grpSp>
        <p:nvGrpSpPr>
          <p:cNvPr id="2" name="组合 1"/>
          <p:cNvGrpSpPr/>
          <p:nvPr/>
        </p:nvGrpSpPr>
        <p:grpSpPr>
          <a:xfrm>
            <a:off x="251520" y="2862111"/>
            <a:ext cx="1800200" cy="403102"/>
            <a:chOff x="611560" y="2862111"/>
            <a:chExt cx="1800200" cy="403102"/>
          </a:xfrm>
        </p:grpSpPr>
        <p:sp>
          <p:nvSpPr>
            <p:cNvPr id="36" name="文本框 35"/>
            <p:cNvSpPr txBox="1"/>
            <p:nvPr/>
          </p:nvSpPr>
          <p:spPr>
            <a:xfrm>
              <a:off x="611560" y="2862111"/>
              <a:ext cx="1800200" cy="403102"/>
            </a:xfrm>
            <a:prstGeom prst="rect">
              <a:avLst/>
            </a:prstGeom>
            <a:solidFill>
              <a:srgbClr val="333F50"/>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defPPr>
                <a:defRPr lang="ko-KR"/>
              </a:defPPr>
              <a:lvl1pPr algn="ctr">
                <a:defRPr kumimoji="1" sz="1600">
                  <a:solidFill>
                    <a:schemeClr val="lt1"/>
                  </a:solidFill>
                  <a:latin typeface="Microsoft YaHei" charset="-122"/>
                  <a:ea typeface="Microsoft YaHei" charset="-122"/>
                  <a:cs typeface="Microsoft YaHei"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zh-CN" altLang="en-US" dirty="0" smtClean="0">
                  <a:solidFill>
                    <a:srgbClr val="ED7D31"/>
                  </a:solidFill>
                </a:rPr>
                <a:t>香港终审法院</a:t>
              </a:r>
              <a:endParaRPr lang="zh-CN" altLang="en-US" dirty="0">
                <a:solidFill>
                  <a:srgbClr val="ED7D31"/>
                </a:solidFill>
              </a:endParaRPr>
            </a:p>
          </p:txBody>
        </p:sp>
        <p:pic>
          <p:nvPicPr>
            <p:cNvPr id="29" name="图片 28"/>
            <p:cNvPicPr>
              <a:picLocks noChangeAspect="1"/>
            </p:cNvPicPr>
            <p:nvPr/>
          </p:nvPicPr>
          <p:blipFill rotWithShape="1">
            <a:blip r:embed="rId2" cstate="print">
              <a:clrChange>
                <a:clrFrom>
                  <a:srgbClr val="F2F4F3"/>
                </a:clrFrom>
                <a:clrTo>
                  <a:srgbClr val="F2F4F3">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l="69014" t="70999" r="6691" b="10101"/>
            <a:stretch/>
          </p:blipFill>
          <p:spPr>
            <a:xfrm>
              <a:off x="666991" y="2904860"/>
              <a:ext cx="368041" cy="288032"/>
            </a:xfrm>
            <a:prstGeom prst="rect">
              <a:avLst/>
            </a:prstGeom>
          </p:spPr>
        </p:pic>
      </p:grpSp>
      <p:grpSp>
        <p:nvGrpSpPr>
          <p:cNvPr id="31" name="组合 30"/>
          <p:cNvGrpSpPr/>
          <p:nvPr/>
        </p:nvGrpSpPr>
        <p:grpSpPr>
          <a:xfrm>
            <a:off x="251520" y="3719845"/>
            <a:ext cx="3528392" cy="1122192"/>
            <a:chOff x="2843808" y="3032340"/>
            <a:chExt cx="5976664" cy="1476780"/>
          </a:xfrm>
        </p:grpSpPr>
        <p:pic>
          <p:nvPicPr>
            <p:cNvPr id="32" name="图片 31"/>
            <p:cNvPicPr>
              <a:picLocks noChangeAspect="1"/>
            </p:cNvPicPr>
            <p:nvPr/>
          </p:nvPicPr>
          <p:blipFill rotWithShape="1">
            <a:blip r:embed="rId3">
              <a:extLst>
                <a:ext uri="{28A0092B-C50C-407E-A947-70E740481C1C}">
                  <a14:useLocalDpi xmlns:a14="http://schemas.microsoft.com/office/drawing/2010/main" val="0"/>
                </a:ext>
              </a:extLst>
            </a:blip>
            <a:srcRect l="42" t="960" r="42" b="960"/>
            <a:stretch/>
          </p:blipFill>
          <p:spPr>
            <a:xfrm>
              <a:off x="2843808" y="3032340"/>
              <a:ext cx="5976664" cy="1476780"/>
            </a:xfrm>
            <a:prstGeom prst="rect">
              <a:avLst/>
            </a:prstGeom>
            <a:ln w="28575">
              <a:solidFill>
                <a:srgbClr val="ED7D31"/>
              </a:solidFill>
            </a:ln>
            <a:effectLst>
              <a:outerShdw blurRad="190500" algn="tl" rotWithShape="0">
                <a:srgbClr val="000000">
                  <a:alpha val="70000"/>
                </a:srgbClr>
              </a:outerShdw>
            </a:effectLst>
          </p:spPr>
        </p:pic>
        <p:sp>
          <p:nvSpPr>
            <p:cNvPr id="33" name="矩形 32"/>
            <p:cNvSpPr/>
            <p:nvPr/>
          </p:nvSpPr>
          <p:spPr>
            <a:xfrm>
              <a:off x="2843808" y="3032340"/>
              <a:ext cx="5976664" cy="147678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Clr>
                  <a:srgbClr val="2E2F39"/>
                </a:buClr>
                <a:buFont typeface="Arial" panose="020B0604020202020204" pitchFamily="34" charset="0"/>
                <a:buChar char="•"/>
              </a:pPr>
              <a:r>
                <a:rPr lang="zh-CN" altLang="en-US" dirty="0" smtClean="0">
                  <a:solidFill>
                    <a:srgbClr val="2E2F39"/>
                  </a:solidFill>
                  <a:latin typeface="微软雅黑" panose="020B0503020204020204" pitchFamily="34" charset="-122"/>
                  <a:ea typeface="微软雅黑" panose="020B0503020204020204" pitchFamily="34" charset="-122"/>
                </a:rPr>
                <a:t>香港</a:t>
              </a:r>
              <a:r>
                <a:rPr lang="zh-CN" altLang="en-US" dirty="0">
                  <a:solidFill>
                    <a:srgbClr val="2E2F39"/>
                  </a:solidFill>
                  <a:latin typeface="微软雅黑" panose="020B0503020204020204" pitchFamily="34" charset="-122"/>
                  <a:ea typeface="微软雅黑" panose="020B0503020204020204" pitchFamily="34" charset="-122"/>
                </a:rPr>
                <a:t>须跟从内地</a:t>
              </a:r>
              <a:r>
                <a:rPr lang="zh-CN" altLang="en-US" dirty="0">
                  <a:solidFill>
                    <a:srgbClr val="ED7D31"/>
                  </a:solidFill>
                  <a:latin typeface="微软雅黑" panose="020B0503020204020204" pitchFamily="34" charset="-122"/>
                  <a:ea typeface="微软雅黑" panose="020B0503020204020204" pitchFamily="34" charset="-122"/>
                </a:rPr>
                <a:t>采用中国对外交国的绝对豁免权</a:t>
              </a:r>
              <a:r>
                <a:rPr lang="zh-CN" altLang="en-US" dirty="0">
                  <a:solidFill>
                    <a:srgbClr val="2E2F39"/>
                  </a:solidFill>
                  <a:latin typeface="微软雅黑" panose="020B0503020204020204" pitchFamily="34" charset="-122"/>
                  <a:ea typeface="微软雅黑" panose="020B0503020204020204" pitchFamily="34" charset="-122"/>
                </a:rPr>
                <a:t>安排</a:t>
              </a:r>
              <a:endParaRPr lang="zh-CN" altLang="en-US" dirty="0">
                <a:solidFill>
                  <a:srgbClr val="ED7D31"/>
                </a:solidFill>
                <a:latin typeface="微软雅黑" panose="020B0503020204020204" pitchFamily="34" charset="-122"/>
                <a:ea typeface="微软雅黑" panose="020B0503020204020204" pitchFamily="34" charset="-122"/>
              </a:endParaRPr>
            </a:p>
          </p:txBody>
        </p:sp>
      </p:grpSp>
      <p:sp>
        <p:nvSpPr>
          <p:cNvPr id="34" name="文本框 33"/>
          <p:cNvSpPr txBox="1"/>
          <p:nvPr/>
        </p:nvSpPr>
        <p:spPr>
          <a:xfrm>
            <a:off x="3488200" y="2864210"/>
            <a:ext cx="1692188" cy="403102"/>
          </a:xfrm>
          <a:prstGeom prst="rect">
            <a:avLst/>
          </a:prstGeom>
          <a:solidFill>
            <a:srgbClr val="ED7D3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defPPr>
              <a:defRPr lang="ko-KR"/>
            </a:defPPr>
            <a:lvl1pPr algn="ctr">
              <a:defRPr kumimoji="1" sz="1600">
                <a:solidFill>
                  <a:schemeClr val="lt1"/>
                </a:solidFill>
                <a:latin typeface="Microsoft YaHei" charset="-122"/>
                <a:ea typeface="Microsoft YaHei" charset="-122"/>
                <a:cs typeface="Microsoft YaHei"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全国人大常委会</a:t>
            </a:r>
          </a:p>
        </p:txBody>
      </p:sp>
      <p:grpSp>
        <p:nvGrpSpPr>
          <p:cNvPr id="12" name="组合 11"/>
          <p:cNvGrpSpPr/>
          <p:nvPr/>
        </p:nvGrpSpPr>
        <p:grpSpPr>
          <a:xfrm>
            <a:off x="2051720" y="2741099"/>
            <a:ext cx="1436480" cy="324662"/>
            <a:chOff x="2051720" y="2741099"/>
            <a:chExt cx="1436480" cy="324662"/>
          </a:xfrm>
        </p:grpSpPr>
        <p:cxnSp>
          <p:nvCxnSpPr>
            <p:cNvPr id="10" name="直接箭头连接符 9"/>
            <p:cNvCxnSpPr>
              <a:stCxn id="36" idx="3"/>
              <a:endCxn id="34" idx="1"/>
            </p:cNvCxnSpPr>
            <p:nvPr/>
          </p:nvCxnSpPr>
          <p:spPr>
            <a:xfrm>
              <a:off x="2051720" y="3063662"/>
              <a:ext cx="1436480" cy="2099"/>
            </a:xfrm>
            <a:prstGeom prst="straightConnector1">
              <a:avLst/>
            </a:prstGeom>
            <a:ln w="28575">
              <a:solidFill>
                <a:srgbClr val="333F5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107151" y="2741099"/>
              <a:ext cx="1321297" cy="307777"/>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rPr>
                <a:t>提出</a:t>
              </a:r>
              <a:r>
                <a:rPr lang="zh-CN" altLang="en-US" sz="1400" dirty="0" smtClean="0">
                  <a:solidFill>
                    <a:srgbClr val="ED7D31"/>
                  </a:solidFill>
                  <a:latin typeface="微软雅黑" panose="020B0503020204020204" pitchFamily="34" charset="-122"/>
                  <a:ea typeface="微软雅黑" panose="020B0503020204020204" pitchFamily="34" charset="-122"/>
                </a:rPr>
                <a:t>释法请求</a:t>
              </a:r>
              <a:endParaRPr lang="zh-CN" altLang="en-US" sz="1400" dirty="0">
                <a:solidFill>
                  <a:srgbClr val="ED7D3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3779912" y="3267312"/>
            <a:ext cx="554382" cy="1013629"/>
            <a:chOff x="3779912" y="3267312"/>
            <a:chExt cx="554382" cy="1013629"/>
          </a:xfrm>
        </p:grpSpPr>
        <p:cxnSp>
          <p:nvCxnSpPr>
            <p:cNvPr id="43" name="直接箭头连接符 42"/>
            <p:cNvCxnSpPr>
              <a:stCxn id="34" idx="2"/>
            </p:cNvCxnSpPr>
            <p:nvPr/>
          </p:nvCxnSpPr>
          <p:spPr>
            <a:xfrm>
              <a:off x="4334294" y="3267312"/>
              <a:ext cx="0" cy="1013629"/>
            </a:xfrm>
            <a:prstGeom prst="straightConnector1">
              <a:avLst/>
            </a:prstGeom>
            <a:ln w="57150">
              <a:solidFill>
                <a:srgbClr val="ED7D3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endCxn id="32" idx="3"/>
            </p:cNvCxnSpPr>
            <p:nvPr/>
          </p:nvCxnSpPr>
          <p:spPr>
            <a:xfrm flipH="1">
              <a:off x="3779912" y="4268611"/>
              <a:ext cx="554382" cy="12330"/>
            </a:xfrm>
            <a:prstGeom prst="straightConnector1">
              <a:avLst/>
            </a:prstGeom>
            <a:ln w="57150">
              <a:solidFill>
                <a:srgbClr val="ED7D3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5" name="右箭头 24"/>
          <p:cNvSpPr/>
          <p:nvPr/>
        </p:nvSpPr>
        <p:spPr>
          <a:xfrm rot="5400000">
            <a:off x="980775" y="3348513"/>
            <a:ext cx="341690" cy="288032"/>
          </a:xfrm>
          <a:prstGeom prst="rightArrow">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rot="5400000">
            <a:off x="980775" y="4957601"/>
            <a:ext cx="341690" cy="288032"/>
          </a:xfrm>
          <a:prstGeom prst="rightArrow">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a:off x="1566547" y="5323902"/>
            <a:ext cx="1795584" cy="1258654"/>
            <a:chOff x="2888021" y="3457947"/>
            <a:chExt cx="1927470" cy="1351103"/>
          </a:xfrm>
          <a:effectLst/>
        </p:grpSpPr>
        <p:pic>
          <p:nvPicPr>
            <p:cNvPr id="54" name="图片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1841" y="3457947"/>
              <a:ext cx="1439831" cy="949223"/>
            </a:xfrm>
            <a:prstGeom prst="rect">
              <a:avLst/>
            </a:prstGeom>
            <a:ln w="28575">
              <a:solidFill>
                <a:srgbClr val="ED7D31"/>
              </a:solidFill>
            </a:ln>
            <a:effectLst>
              <a:outerShdw blurRad="50800" dist="38100" dir="2700000" algn="tl" rotWithShape="0">
                <a:prstClr val="black">
                  <a:alpha val="40000"/>
                </a:prstClr>
              </a:outerShdw>
            </a:effectLst>
          </p:spPr>
        </p:pic>
        <p:sp>
          <p:nvSpPr>
            <p:cNvPr id="56" name="文本框 55"/>
            <p:cNvSpPr txBox="1"/>
            <p:nvPr/>
          </p:nvSpPr>
          <p:spPr>
            <a:xfrm>
              <a:off x="2888021" y="4445629"/>
              <a:ext cx="1927470" cy="363421"/>
            </a:xfrm>
            <a:prstGeom prst="rect">
              <a:avLst/>
            </a:prstGeom>
            <a:noFill/>
            <a:effectLst/>
          </p:spPr>
          <p:txBody>
            <a:bodyPr wrap="square" rtlCol="0">
              <a:spAutoFit/>
            </a:bodyPr>
            <a:lstStyle/>
            <a:p>
              <a:pPr algn="ctr"/>
              <a:r>
                <a:rPr lang="zh-CN" altLang="en-US" sz="1600" b="1" dirty="0" smtClean="0">
                  <a:solidFill>
                    <a:srgbClr val="333F50"/>
                  </a:solidFill>
                  <a:latin typeface="微软雅黑" panose="020B0503020204020204" pitchFamily="34" charset="-122"/>
                  <a:ea typeface="微软雅黑" panose="020B0503020204020204" pitchFamily="34" charset="-122"/>
                </a:rPr>
                <a:t>刚果民主共和国</a:t>
              </a:r>
              <a:endParaRPr lang="zh-CN" altLang="en-US" sz="1600" b="1" dirty="0">
                <a:solidFill>
                  <a:srgbClr val="333F50"/>
                </a:solidFill>
                <a:latin typeface="微软雅黑" panose="020B0503020204020204" pitchFamily="34" charset="-122"/>
                <a:ea typeface="微软雅黑" panose="020B0503020204020204" pitchFamily="34" charset="-122"/>
              </a:endParaRPr>
            </a:p>
          </p:txBody>
        </p:sp>
      </p:grpSp>
      <p:sp>
        <p:nvSpPr>
          <p:cNvPr id="38" name="椭圆 37"/>
          <p:cNvSpPr/>
          <p:nvPr/>
        </p:nvSpPr>
        <p:spPr>
          <a:xfrm>
            <a:off x="1067928" y="5294570"/>
            <a:ext cx="855110" cy="855110"/>
          </a:xfrm>
          <a:prstGeom prst="ellipse">
            <a:avLst/>
          </a:prstGeom>
          <a:solidFill>
            <a:srgbClr val="333F50"/>
          </a:solid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胜诉</a:t>
            </a:r>
            <a:endParaRPr lang="zh-CN" altLang="en-US" sz="2400" dirty="0">
              <a:latin typeface="微软雅黑" panose="020B0503020204020204" pitchFamily="34" charset="-122"/>
              <a:ea typeface="微软雅黑" panose="020B0503020204020204" pitchFamily="34" charset="-122"/>
            </a:endParaRPr>
          </a:p>
        </p:txBody>
      </p:sp>
      <p:sp>
        <p:nvSpPr>
          <p:cNvPr id="78" name="speed"/>
          <p:cNvSpPr txBox="1">
            <a:spLocks noChangeArrowheads="1"/>
          </p:cNvSpPr>
          <p:nvPr/>
        </p:nvSpPr>
        <p:spPr bwMode="auto">
          <a:xfrm>
            <a:off x="5998936" y="5789409"/>
            <a:ext cx="1669408" cy="640175"/>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fontAlgn="base" latinLnBrk="0">
              <a:lnSpc>
                <a:spcPct val="130000"/>
              </a:lnSpc>
              <a:spcBef>
                <a:spcPct val="0"/>
              </a:spcBef>
              <a:spcAft>
                <a:spcPct val="0"/>
              </a:spcAft>
              <a:buClr>
                <a:prstClr val="white"/>
              </a:buClr>
              <a:defRPr kumimoji="1" sz="1600">
                <a:latin typeface="微软雅黑" panose="020B0503020204020204" pitchFamily="34" charset="-122"/>
                <a:ea typeface="微软雅黑" panose="020B0503020204020204" pitchFamily="34" charset="-122"/>
              </a:defRPr>
            </a:lvl1pPr>
            <a:lvl2pPr fontAlgn="base">
              <a:spcBef>
                <a:spcPct val="0"/>
              </a:spcBef>
              <a:spcAft>
                <a:spcPct val="0"/>
              </a:spcAft>
              <a:defRPr kumimoji="1">
                <a:latin typeface="굴림" pitchFamily="50" charset="-127"/>
                <a:ea typeface="굴림" pitchFamily="50" charset="-127"/>
              </a:defRPr>
            </a:lvl2pPr>
            <a:lvl3pPr fontAlgn="base">
              <a:spcBef>
                <a:spcPct val="0"/>
              </a:spcBef>
              <a:spcAft>
                <a:spcPct val="0"/>
              </a:spcAft>
              <a:defRPr kumimoji="1">
                <a:latin typeface="굴림" pitchFamily="50" charset="-127"/>
                <a:ea typeface="굴림" pitchFamily="50" charset="-127"/>
              </a:defRPr>
            </a:lvl3pPr>
            <a:lvl4pPr fontAlgn="base">
              <a:spcBef>
                <a:spcPct val="0"/>
              </a:spcBef>
              <a:spcAft>
                <a:spcPct val="0"/>
              </a:spcAft>
              <a:defRPr kumimoji="1">
                <a:latin typeface="굴림" pitchFamily="50" charset="-127"/>
                <a:ea typeface="굴림" pitchFamily="50" charset="-127"/>
              </a:defRPr>
            </a:lvl4pPr>
            <a:lvl5pPr fontAlgn="base">
              <a:spcBef>
                <a:spcPct val="0"/>
              </a:spcBef>
              <a:spcAft>
                <a:spcPct val="0"/>
              </a:spcAft>
              <a:defRPr kumimoji="1">
                <a:latin typeface="굴림" pitchFamily="50" charset="-127"/>
                <a:ea typeface="굴림" pitchFamily="50" charset="-127"/>
              </a:defRPr>
            </a:lvl5pPr>
            <a:lvl6pPr>
              <a:defRPr kumimoji="1">
                <a:latin typeface="굴림" pitchFamily="50" charset="-127"/>
                <a:ea typeface="굴림" pitchFamily="50" charset="-127"/>
              </a:defRPr>
            </a:lvl6pPr>
            <a:lvl7pPr>
              <a:defRPr kumimoji="1">
                <a:latin typeface="굴림" pitchFamily="50" charset="-127"/>
                <a:ea typeface="굴림" pitchFamily="50" charset="-127"/>
              </a:defRPr>
            </a:lvl7pPr>
            <a:lvl8pPr>
              <a:defRPr kumimoji="1">
                <a:latin typeface="굴림" pitchFamily="50" charset="-127"/>
                <a:ea typeface="굴림" pitchFamily="50" charset="-127"/>
              </a:defRPr>
            </a:lvl8pPr>
            <a:lvl9pPr>
              <a:defRPr kumimoji="1">
                <a:latin typeface="굴림" pitchFamily="50" charset="-127"/>
                <a:ea typeface="굴림" pitchFamily="50" charset="-127"/>
              </a:defRPr>
            </a:lvl9pPr>
          </a:lstStyle>
          <a:p>
            <a:r>
              <a:rPr lang="zh-CN" altLang="en-US" dirty="0">
                <a:solidFill>
                  <a:srgbClr val="333F50"/>
                </a:solidFill>
              </a:rPr>
              <a:t>强调</a:t>
            </a:r>
            <a:r>
              <a:rPr lang="zh-CN" altLang="zh-CN" dirty="0">
                <a:solidFill>
                  <a:srgbClr val="333F50"/>
                </a:solidFill>
              </a:rPr>
              <a:t>国家豁免规则属于</a:t>
            </a:r>
            <a:r>
              <a:rPr lang="zh-CN" altLang="zh-CN" dirty="0">
                <a:solidFill>
                  <a:srgbClr val="ED7D31"/>
                </a:solidFill>
              </a:rPr>
              <a:t>外交事务</a:t>
            </a:r>
            <a:endParaRPr lang="en-US" altLang="ko-KR" dirty="0">
              <a:solidFill>
                <a:srgbClr val="ED7D31"/>
              </a:solidFill>
            </a:endParaRPr>
          </a:p>
        </p:txBody>
      </p:sp>
      <p:sp>
        <p:nvSpPr>
          <p:cNvPr id="82" name="speed"/>
          <p:cNvSpPr txBox="1">
            <a:spLocks noChangeArrowheads="1"/>
          </p:cNvSpPr>
          <p:nvPr/>
        </p:nvSpPr>
        <p:spPr bwMode="auto">
          <a:xfrm>
            <a:off x="6953024" y="4577325"/>
            <a:ext cx="2145399" cy="960263"/>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latinLnBrk="0">
              <a:lnSpc>
                <a:spcPct val="130000"/>
              </a:lnSpc>
              <a:buClr>
                <a:prstClr val="white"/>
              </a:buClr>
              <a:defRPr/>
            </a:pPr>
            <a:r>
              <a:rPr lang="zh-CN" altLang="zh-CN" sz="1600" dirty="0">
                <a:solidFill>
                  <a:srgbClr val="333F50"/>
                </a:solidFill>
                <a:latin typeface="微软雅黑" panose="020B0503020204020204" pitchFamily="34" charset="-122"/>
                <a:ea typeface="微软雅黑" panose="020B0503020204020204" pitchFamily="34" charset="-122"/>
              </a:rPr>
              <a:t>香港法院无权处理</a:t>
            </a:r>
            <a:r>
              <a:rPr lang="zh-CN" altLang="zh-CN" sz="1600" dirty="0">
                <a:solidFill>
                  <a:srgbClr val="ED7D31"/>
                </a:solidFill>
                <a:latin typeface="微软雅黑" panose="020B0503020204020204" pitchFamily="34" charset="-122"/>
                <a:ea typeface="微软雅黑" panose="020B0503020204020204" pitchFamily="34" charset="-122"/>
              </a:rPr>
              <a:t>以外国国家为被告或针对外国国家财产</a:t>
            </a:r>
            <a:r>
              <a:rPr lang="zh-CN" altLang="zh-CN" sz="1600" dirty="0">
                <a:solidFill>
                  <a:srgbClr val="333F50"/>
                </a:solidFill>
                <a:latin typeface="微软雅黑" panose="020B0503020204020204" pitchFamily="34" charset="-122"/>
                <a:ea typeface="微软雅黑" panose="020B0503020204020204" pitchFamily="34" charset="-122"/>
              </a:rPr>
              <a:t>的案件</a:t>
            </a:r>
            <a:endParaRPr lang="en-US" altLang="ko-KR" sz="1600" b="1" dirty="0">
              <a:solidFill>
                <a:srgbClr val="333F50"/>
              </a:solidFill>
              <a:latin typeface="微软雅黑" panose="020B0503020204020204" pitchFamily="34" charset="-122"/>
              <a:ea typeface="微软雅黑" panose="020B0503020204020204" pitchFamily="34" charset="-122"/>
              <a:cs typeface="Tahoma" pitchFamily="34" charset="0"/>
            </a:endParaRPr>
          </a:p>
        </p:txBody>
      </p:sp>
      <p:grpSp>
        <p:nvGrpSpPr>
          <p:cNvPr id="44" name="组合 43"/>
          <p:cNvGrpSpPr/>
          <p:nvPr/>
        </p:nvGrpSpPr>
        <p:grpSpPr>
          <a:xfrm>
            <a:off x="4360908" y="4908199"/>
            <a:ext cx="1490400" cy="1490223"/>
            <a:chOff x="4360908" y="4643073"/>
            <a:chExt cx="1490400" cy="1490223"/>
          </a:xfrm>
        </p:grpSpPr>
        <p:grpSp>
          <p:nvGrpSpPr>
            <p:cNvPr id="72" name="그룹 34"/>
            <p:cNvGrpSpPr/>
            <p:nvPr/>
          </p:nvGrpSpPr>
          <p:grpSpPr>
            <a:xfrm>
              <a:off x="4360908" y="4643073"/>
              <a:ext cx="1490400" cy="1490223"/>
              <a:chOff x="6692081" y="3702050"/>
              <a:chExt cx="1984375" cy="2003425"/>
            </a:xfrm>
            <a:effectLst>
              <a:outerShdw blurRad="127000" dist="127000" dir="5400000" algn="t" rotWithShape="0">
                <a:prstClr val="black">
                  <a:alpha val="30000"/>
                </a:prstClr>
              </a:outerShdw>
            </a:effectLst>
          </p:grpSpPr>
          <p:sp>
            <p:nvSpPr>
              <p:cNvPr id="74" name="Freeform 11"/>
              <p:cNvSpPr>
                <a:spLocks noEditPoints="1"/>
              </p:cNvSpPr>
              <p:nvPr/>
            </p:nvSpPr>
            <p:spPr bwMode="auto">
              <a:xfrm>
                <a:off x="7337967" y="4357470"/>
                <a:ext cx="692602" cy="690998"/>
              </a:xfrm>
              <a:custGeom>
                <a:avLst/>
                <a:gdLst>
                  <a:gd name="T0" fmla="*/ 497 w 863"/>
                  <a:gd name="T1" fmla="*/ 5 h 862"/>
                  <a:gd name="T2" fmla="*/ 599 w 863"/>
                  <a:gd name="T3" fmla="*/ 35 h 862"/>
                  <a:gd name="T4" fmla="*/ 689 w 863"/>
                  <a:gd name="T5" fmla="*/ 86 h 862"/>
                  <a:gd name="T6" fmla="*/ 764 w 863"/>
                  <a:gd name="T7" fmla="*/ 157 h 862"/>
                  <a:gd name="T8" fmla="*/ 820 w 863"/>
                  <a:gd name="T9" fmla="*/ 245 h 862"/>
                  <a:gd name="T10" fmla="*/ 854 w 863"/>
                  <a:gd name="T11" fmla="*/ 345 h 862"/>
                  <a:gd name="T12" fmla="*/ 863 w 863"/>
                  <a:gd name="T13" fmla="*/ 432 h 862"/>
                  <a:gd name="T14" fmla="*/ 849 w 863"/>
                  <a:gd name="T15" fmla="*/ 539 h 862"/>
                  <a:gd name="T16" fmla="*/ 811 w 863"/>
                  <a:gd name="T17" fmla="*/ 637 h 862"/>
                  <a:gd name="T18" fmla="*/ 750 w 863"/>
                  <a:gd name="T19" fmla="*/ 722 h 862"/>
                  <a:gd name="T20" fmla="*/ 673 w 863"/>
                  <a:gd name="T21" fmla="*/ 790 h 862"/>
                  <a:gd name="T22" fmla="*/ 580 w 863"/>
                  <a:gd name="T23" fmla="*/ 836 h 862"/>
                  <a:gd name="T24" fmla="*/ 475 w 863"/>
                  <a:gd name="T25" fmla="*/ 861 h 862"/>
                  <a:gd name="T26" fmla="*/ 387 w 863"/>
                  <a:gd name="T27" fmla="*/ 861 h 862"/>
                  <a:gd name="T28" fmla="*/ 283 w 863"/>
                  <a:gd name="T29" fmla="*/ 836 h 862"/>
                  <a:gd name="T30" fmla="*/ 190 w 863"/>
                  <a:gd name="T31" fmla="*/ 790 h 862"/>
                  <a:gd name="T32" fmla="*/ 113 w 863"/>
                  <a:gd name="T33" fmla="*/ 722 h 862"/>
                  <a:gd name="T34" fmla="*/ 52 w 863"/>
                  <a:gd name="T35" fmla="*/ 637 h 862"/>
                  <a:gd name="T36" fmla="*/ 14 w 863"/>
                  <a:gd name="T37" fmla="*/ 539 h 862"/>
                  <a:gd name="T38" fmla="*/ 0 w 863"/>
                  <a:gd name="T39" fmla="*/ 432 h 862"/>
                  <a:gd name="T40" fmla="*/ 9 w 863"/>
                  <a:gd name="T41" fmla="*/ 345 h 862"/>
                  <a:gd name="T42" fmla="*/ 42 w 863"/>
                  <a:gd name="T43" fmla="*/ 245 h 862"/>
                  <a:gd name="T44" fmla="*/ 98 w 863"/>
                  <a:gd name="T45" fmla="*/ 157 h 862"/>
                  <a:gd name="T46" fmla="*/ 173 w 863"/>
                  <a:gd name="T47" fmla="*/ 86 h 862"/>
                  <a:gd name="T48" fmla="*/ 264 w 863"/>
                  <a:gd name="T49" fmla="*/ 35 h 862"/>
                  <a:gd name="T50" fmla="*/ 366 w 863"/>
                  <a:gd name="T51" fmla="*/ 5 h 862"/>
                  <a:gd name="T52" fmla="*/ 431 w 863"/>
                  <a:gd name="T53" fmla="*/ 24 h 862"/>
                  <a:gd name="T54" fmla="*/ 513 w 863"/>
                  <a:gd name="T55" fmla="*/ 32 h 862"/>
                  <a:gd name="T56" fmla="*/ 609 w 863"/>
                  <a:gd name="T57" fmla="*/ 64 h 862"/>
                  <a:gd name="T58" fmla="*/ 691 w 863"/>
                  <a:gd name="T59" fmla="*/ 117 h 862"/>
                  <a:gd name="T60" fmla="*/ 758 w 863"/>
                  <a:gd name="T61" fmla="*/ 188 h 862"/>
                  <a:gd name="T62" fmla="*/ 807 w 863"/>
                  <a:gd name="T63" fmla="*/ 272 h 862"/>
                  <a:gd name="T64" fmla="*/ 835 w 863"/>
                  <a:gd name="T65" fmla="*/ 370 h 862"/>
                  <a:gd name="T66" fmla="*/ 838 w 863"/>
                  <a:gd name="T67" fmla="*/ 452 h 862"/>
                  <a:gd name="T68" fmla="*/ 820 w 863"/>
                  <a:gd name="T69" fmla="*/ 553 h 862"/>
                  <a:gd name="T70" fmla="*/ 780 w 863"/>
                  <a:gd name="T71" fmla="*/ 643 h 862"/>
                  <a:gd name="T72" fmla="*/ 719 w 863"/>
                  <a:gd name="T73" fmla="*/ 720 h 862"/>
                  <a:gd name="T74" fmla="*/ 643 w 863"/>
                  <a:gd name="T75" fmla="*/ 780 h 862"/>
                  <a:gd name="T76" fmla="*/ 553 w 863"/>
                  <a:gd name="T77" fmla="*/ 821 h 862"/>
                  <a:gd name="T78" fmla="*/ 453 w 863"/>
                  <a:gd name="T79" fmla="*/ 838 h 862"/>
                  <a:gd name="T80" fmla="*/ 370 w 863"/>
                  <a:gd name="T81" fmla="*/ 835 h 862"/>
                  <a:gd name="T82" fmla="*/ 273 w 863"/>
                  <a:gd name="T83" fmla="*/ 807 h 862"/>
                  <a:gd name="T84" fmla="*/ 188 w 863"/>
                  <a:gd name="T85" fmla="*/ 759 h 862"/>
                  <a:gd name="T86" fmla="*/ 117 w 863"/>
                  <a:gd name="T87" fmla="*/ 691 h 862"/>
                  <a:gd name="T88" fmla="*/ 64 w 863"/>
                  <a:gd name="T89" fmla="*/ 608 h 862"/>
                  <a:gd name="T90" fmla="*/ 32 w 863"/>
                  <a:gd name="T91" fmla="*/ 514 h 862"/>
                  <a:gd name="T92" fmla="*/ 23 w 863"/>
                  <a:gd name="T93" fmla="*/ 432 h 862"/>
                  <a:gd name="T94" fmla="*/ 37 w 863"/>
                  <a:gd name="T95" fmla="*/ 330 h 862"/>
                  <a:gd name="T96" fmla="*/ 73 w 863"/>
                  <a:gd name="T97" fmla="*/ 237 h 862"/>
                  <a:gd name="T98" fmla="*/ 129 w 863"/>
                  <a:gd name="T99" fmla="*/ 157 h 862"/>
                  <a:gd name="T100" fmla="*/ 203 w 863"/>
                  <a:gd name="T101" fmla="*/ 94 h 862"/>
                  <a:gd name="T102" fmla="*/ 291 w 863"/>
                  <a:gd name="T103" fmla="*/ 49 h 862"/>
                  <a:gd name="T104" fmla="*/ 390 w 863"/>
                  <a:gd name="T105" fmla="*/ 2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3" h="862">
                    <a:moveTo>
                      <a:pt x="431" y="0"/>
                    </a:moveTo>
                    <a:lnTo>
                      <a:pt x="431" y="0"/>
                    </a:lnTo>
                    <a:lnTo>
                      <a:pt x="454" y="1"/>
                    </a:lnTo>
                    <a:lnTo>
                      <a:pt x="475" y="3"/>
                    </a:lnTo>
                    <a:lnTo>
                      <a:pt x="497" y="5"/>
                    </a:lnTo>
                    <a:lnTo>
                      <a:pt x="518" y="10"/>
                    </a:lnTo>
                    <a:lnTo>
                      <a:pt x="540" y="14"/>
                    </a:lnTo>
                    <a:lnTo>
                      <a:pt x="560" y="20"/>
                    </a:lnTo>
                    <a:lnTo>
                      <a:pt x="580" y="26"/>
                    </a:lnTo>
                    <a:lnTo>
                      <a:pt x="599" y="35"/>
                    </a:lnTo>
                    <a:lnTo>
                      <a:pt x="618" y="43"/>
                    </a:lnTo>
                    <a:lnTo>
                      <a:pt x="637" y="52"/>
                    </a:lnTo>
                    <a:lnTo>
                      <a:pt x="655" y="63"/>
                    </a:lnTo>
                    <a:lnTo>
                      <a:pt x="673" y="74"/>
                    </a:lnTo>
                    <a:lnTo>
                      <a:pt x="689" y="86"/>
                    </a:lnTo>
                    <a:lnTo>
                      <a:pt x="706" y="99"/>
                    </a:lnTo>
                    <a:lnTo>
                      <a:pt x="722" y="112"/>
                    </a:lnTo>
                    <a:lnTo>
                      <a:pt x="736" y="126"/>
                    </a:lnTo>
                    <a:lnTo>
                      <a:pt x="750" y="142"/>
                    </a:lnTo>
                    <a:lnTo>
                      <a:pt x="764" y="157"/>
                    </a:lnTo>
                    <a:lnTo>
                      <a:pt x="778" y="174"/>
                    </a:lnTo>
                    <a:lnTo>
                      <a:pt x="789" y="190"/>
                    </a:lnTo>
                    <a:lnTo>
                      <a:pt x="800" y="208"/>
                    </a:lnTo>
                    <a:lnTo>
                      <a:pt x="811" y="226"/>
                    </a:lnTo>
                    <a:lnTo>
                      <a:pt x="820" y="245"/>
                    </a:lnTo>
                    <a:lnTo>
                      <a:pt x="829" y="264"/>
                    </a:lnTo>
                    <a:lnTo>
                      <a:pt x="837" y="283"/>
                    </a:lnTo>
                    <a:lnTo>
                      <a:pt x="843" y="303"/>
                    </a:lnTo>
                    <a:lnTo>
                      <a:pt x="849" y="324"/>
                    </a:lnTo>
                    <a:lnTo>
                      <a:pt x="854" y="345"/>
                    </a:lnTo>
                    <a:lnTo>
                      <a:pt x="857" y="366"/>
                    </a:lnTo>
                    <a:lnTo>
                      <a:pt x="861" y="388"/>
                    </a:lnTo>
                    <a:lnTo>
                      <a:pt x="862" y="409"/>
                    </a:lnTo>
                    <a:lnTo>
                      <a:pt x="863" y="432"/>
                    </a:lnTo>
                    <a:lnTo>
                      <a:pt x="863" y="432"/>
                    </a:lnTo>
                    <a:lnTo>
                      <a:pt x="862" y="453"/>
                    </a:lnTo>
                    <a:lnTo>
                      <a:pt x="861" y="476"/>
                    </a:lnTo>
                    <a:lnTo>
                      <a:pt x="857" y="497"/>
                    </a:lnTo>
                    <a:lnTo>
                      <a:pt x="854" y="519"/>
                    </a:lnTo>
                    <a:lnTo>
                      <a:pt x="849" y="539"/>
                    </a:lnTo>
                    <a:lnTo>
                      <a:pt x="843" y="560"/>
                    </a:lnTo>
                    <a:lnTo>
                      <a:pt x="837" y="580"/>
                    </a:lnTo>
                    <a:lnTo>
                      <a:pt x="829" y="599"/>
                    </a:lnTo>
                    <a:lnTo>
                      <a:pt x="820" y="618"/>
                    </a:lnTo>
                    <a:lnTo>
                      <a:pt x="811" y="637"/>
                    </a:lnTo>
                    <a:lnTo>
                      <a:pt x="800" y="655"/>
                    </a:lnTo>
                    <a:lnTo>
                      <a:pt x="789" y="673"/>
                    </a:lnTo>
                    <a:lnTo>
                      <a:pt x="778" y="690"/>
                    </a:lnTo>
                    <a:lnTo>
                      <a:pt x="764" y="706"/>
                    </a:lnTo>
                    <a:lnTo>
                      <a:pt x="750" y="722"/>
                    </a:lnTo>
                    <a:lnTo>
                      <a:pt x="736" y="736"/>
                    </a:lnTo>
                    <a:lnTo>
                      <a:pt x="722" y="750"/>
                    </a:lnTo>
                    <a:lnTo>
                      <a:pt x="706" y="765"/>
                    </a:lnTo>
                    <a:lnTo>
                      <a:pt x="689" y="777"/>
                    </a:lnTo>
                    <a:lnTo>
                      <a:pt x="673" y="790"/>
                    </a:lnTo>
                    <a:lnTo>
                      <a:pt x="655" y="800"/>
                    </a:lnTo>
                    <a:lnTo>
                      <a:pt x="637" y="811"/>
                    </a:lnTo>
                    <a:lnTo>
                      <a:pt x="618" y="821"/>
                    </a:lnTo>
                    <a:lnTo>
                      <a:pt x="599" y="829"/>
                    </a:lnTo>
                    <a:lnTo>
                      <a:pt x="580" y="836"/>
                    </a:lnTo>
                    <a:lnTo>
                      <a:pt x="560" y="843"/>
                    </a:lnTo>
                    <a:lnTo>
                      <a:pt x="540" y="849"/>
                    </a:lnTo>
                    <a:lnTo>
                      <a:pt x="518" y="854"/>
                    </a:lnTo>
                    <a:lnTo>
                      <a:pt x="497" y="857"/>
                    </a:lnTo>
                    <a:lnTo>
                      <a:pt x="475" y="861"/>
                    </a:lnTo>
                    <a:lnTo>
                      <a:pt x="454" y="862"/>
                    </a:lnTo>
                    <a:lnTo>
                      <a:pt x="431" y="862"/>
                    </a:lnTo>
                    <a:lnTo>
                      <a:pt x="431" y="862"/>
                    </a:lnTo>
                    <a:lnTo>
                      <a:pt x="409" y="862"/>
                    </a:lnTo>
                    <a:lnTo>
                      <a:pt x="387" y="861"/>
                    </a:lnTo>
                    <a:lnTo>
                      <a:pt x="366" y="857"/>
                    </a:lnTo>
                    <a:lnTo>
                      <a:pt x="345" y="854"/>
                    </a:lnTo>
                    <a:lnTo>
                      <a:pt x="323" y="849"/>
                    </a:lnTo>
                    <a:lnTo>
                      <a:pt x="303" y="843"/>
                    </a:lnTo>
                    <a:lnTo>
                      <a:pt x="283" y="836"/>
                    </a:lnTo>
                    <a:lnTo>
                      <a:pt x="264" y="829"/>
                    </a:lnTo>
                    <a:lnTo>
                      <a:pt x="245" y="821"/>
                    </a:lnTo>
                    <a:lnTo>
                      <a:pt x="226" y="811"/>
                    </a:lnTo>
                    <a:lnTo>
                      <a:pt x="208" y="800"/>
                    </a:lnTo>
                    <a:lnTo>
                      <a:pt x="190" y="790"/>
                    </a:lnTo>
                    <a:lnTo>
                      <a:pt x="173" y="777"/>
                    </a:lnTo>
                    <a:lnTo>
                      <a:pt x="157" y="765"/>
                    </a:lnTo>
                    <a:lnTo>
                      <a:pt x="141" y="750"/>
                    </a:lnTo>
                    <a:lnTo>
                      <a:pt x="127" y="736"/>
                    </a:lnTo>
                    <a:lnTo>
                      <a:pt x="113" y="722"/>
                    </a:lnTo>
                    <a:lnTo>
                      <a:pt x="98" y="706"/>
                    </a:lnTo>
                    <a:lnTo>
                      <a:pt x="85" y="690"/>
                    </a:lnTo>
                    <a:lnTo>
                      <a:pt x="73" y="673"/>
                    </a:lnTo>
                    <a:lnTo>
                      <a:pt x="63" y="655"/>
                    </a:lnTo>
                    <a:lnTo>
                      <a:pt x="52" y="637"/>
                    </a:lnTo>
                    <a:lnTo>
                      <a:pt x="42" y="618"/>
                    </a:lnTo>
                    <a:lnTo>
                      <a:pt x="34" y="599"/>
                    </a:lnTo>
                    <a:lnTo>
                      <a:pt x="26" y="580"/>
                    </a:lnTo>
                    <a:lnTo>
                      <a:pt x="20" y="560"/>
                    </a:lnTo>
                    <a:lnTo>
                      <a:pt x="14" y="539"/>
                    </a:lnTo>
                    <a:lnTo>
                      <a:pt x="9" y="519"/>
                    </a:lnTo>
                    <a:lnTo>
                      <a:pt x="6" y="497"/>
                    </a:lnTo>
                    <a:lnTo>
                      <a:pt x="2" y="476"/>
                    </a:lnTo>
                    <a:lnTo>
                      <a:pt x="1" y="453"/>
                    </a:lnTo>
                    <a:lnTo>
                      <a:pt x="0" y="432"/>
                    </a:lnTo>
                    <a:lnTo>
                      <a:pt x="0" y="432"/>
                    </a:lnTo>
                    <a:lnTo>
                      <a:pt x="1" y="409"/>
                    </a:lnTo>
                    <a:lnTo>
                      <a:pt x="2" y="388"/>
                    </a:lnTo>
                    <a:lnTo>
                      <a:pt x="6" y="366"/>
                    </a:lnTo>
                    <a:lnTo>
                      <a:pt x="9" y="345"/>
                    </a:lnTo>
                    <a:lnTo>
                      <a:pt x="14" y="324"/>
                    </a:lnTo>
                    <a:lnTo>
                      <a:pt x="20" y="303"/>
                    </a:lnTo>
                    <a:lnTo>
                      <a:pt x="26" y="283"/>
                    </a:lnTo>
                    <a:lnTo>
                      <a:pt x="34" y="264"/>
                    </a:lnTo>
                    <a:lnTo>
                      <a:pt x="42" y="245"/>
                    </a:lnTo>
                    <a:lnTo>
                      <a:pt x="52" y="226"/>
                    </a:lnTo>
                    <a:lnTo>
                      <a:pt x="63" y="208"/>
                    </a:lnTo>
                    <a:lnTo>
                      <a:pt x="73" y="190"/>
                    </a:lnTo>
                    <a:lnTo>
                      <a:pt x="85" y="174"/>
                    </a:lnTo>
                    <a:lnTo>
                      <a:pt x="98" y="157"/>
                    </a:lnTo>
                    <a:lnTo>
                      <a:pt x="113" y="142"/>
                    </a:lnTo>
                    <a:lnTo>
                      <a:pt x="127" y="126"/>
                    </a:lnTo>
                    <a:lnTo>
                      <a:pt x="141" y="112"/>
                    </a:lnTo>
                    <a:lnTo>
                      <a:pt x="157" y="99"/>
                    </a:lnTo>
                    <a:lnTo>
                      <a:pt x="173" y="86"/>
                    </a:lnTo>
                    <a:lnTo>
                      <a:pt x="190" y="74"/>
                    </a:lnTo>
                    <a:lnTo>
                      <a:pt x="208" y="63"/>
                    </a:lnTo>
                    <a:lnTo>
                      <a:pt x="226" y="52"/>
                    </a:lnTo>
                    <a:lnTo>
                      <a:pt x="245" y="43"/>
                    </a:lnTo>
                    <a:lnTo>
                      <a:pt x="264" y="35"/>
                    </a:lnTo>
                    <a:lnTo>
                      <a:pt x="283" y="26"/>
                    </a:lnTo>
                    <a:lnTo>
                      <a:pt x="303" y="20"/>
                    </a:lnTo>
                    <a:lnTo>
                      <a:pt x="323" y="14"/>
                    </a:lnTo>
                    <a:lnTo>
                      <a:pt x="345" y="10"/>
                    </a:lnTo>
                    <a:lnTo>
                      <a:pt x="366" y="5"/>
                    </a:lnTo>
                    <a:lnTo>
                      <a:pt x="387" y="3"/>
                    </a:lnTo>
                    <a:lnTo>
                      <a:pt x="409" y="1"/>
                    </a:lnTo>
                    <a:lnTo>
                      <a:pt x="431" y="0"/>
                    </a:lnTo>
                    <a:lnTo>
                      <a:pt x="431" y="0"/>
                    </a:lnTo>
                    <a:close/>
                    <a:moveTo>
                      <a:pt x="431" y="24"/>
                    </a:moveTo>
                    <a:lnTo>
                      <a:pt x="431" y="24"/>
                    </a:lnTo>
                    <a:lnTo>
                      <a:pt x="453" y="25"/>
                    </a:lnTo>
                    <a:lnTo>
                      <a:pt x="473" y="26"/>
                    </a:lnTo>
                    <a:lnTo>
                      <a:pt x="493" y="29"/>
                    </a:lnTo>
                    <a:lnTo>
                      <a:pt x="513" y="32"/>
                    </a:lnTo>
                    <a:lnTo>
                      <a:pt x="534" y="37"/>
                    </a:lnTo>
                    <a:lnTo>
                      <a:pt x="553" y="42"/>
                    </a:lnTo>
                    <a:lnTo>
                      <a:pt x="572" y="49"/>
                    </a:lnTo>
                    <a:lnTo>
                      <a:pt x="590" y="56"/>
                    </a:lnTo>
                    <a:lnTo>
                      <a:pt x="609" y="64"/>
                    </a:lnTo>
                    <a:lnTo>
                      <a:pt x="625" y="73"/>
                    </a:lnTo>
                    <a:lnTo>
                      <a:pt x="643" y="83"/>
                    </a:lnTo>
                    <a:lnTo>
                      <a:pt x="660" y="94"/>
                    </a:lnTo>
                    <a:lnTo>
                      <a:pt x="675" y="105"/>
                    </a:lnTo>
                    <a:lnTo>
                      <a:pt x="691" y="117"/>
                    </a:lnTo>
                    <a:lnTo>
                      <a:pt x="705" y="130"/>
                    </a:lnTo>
                    <a:lnTo>
                      <a:pt x="719" y="143"/>
                    </a:lnTo>
                    <a:lnTo>
                      <a:pt x="734" y="157"/>
                    </a:lnTo>
                    <a:lnTo>
                      <a:pt x="747" y="173"/>
                    </a:lnTo>
                    <a:lnTo>
                      <a:pt x="758" y="188"/>
                    </a:lnTo>
                    <a:lnTo>
                      <a:pt x="769" y="203"/>
                    </a:lnTo>
                    <a:lnTo>
                      <a:pt x="780" y="220"/>
                    </a:lnTo>
                    <a:lnTo>
                      <a:pt x="789" y="237"/>
                    </a:lnTo>
                    <a:lnTo>
                      <a:pt x="799" y="255"/>
                    </a:lnTo>
                    <a:lnTo>
                      <a:pt x="807" y="272"/>
                    </a:lnTo>
                    <a:lnTo>
                      <a:pt x="814" y="291"/>
                    </a:lnTo>
                    <a:lnTo>
                      <a:pt x="820" y="310"/>
                    </a:lnTo>
                    <a:lnTo>
                      <a:pt x="826" y="330"/>
                    </a:lnTo>
                    <a:lnTo>
                      <a:pt x="831" y="350"/>
                    </a:lnTo>
                    <a:lnTo>
                      <a:pt x="835" y="370"/>
                    </a:lnTo>
                    <a:lnTo>
                      <a:pt x="837" y="390"/>
                    </a:lnTo>
                    <a:lnTo>
                      <a:pt x="838" y="410"/>
                    </a:lnTo>
                    <a:lnTo>
                      <a:pt x="839" y="432"/>
                    </a:lnTo>
                    <a:lnTo>
                      <a:pt x="839" y="432"/>
                    </a:lnTo>
                    <a:lnTo>
                      <a:pt x="838" y="452"/>
                    </a:lnTo>
                    <a:lnTo>
                      <a:pt x="837" y="473"/>
                    </a:lnTo>
                    <a:lnTo>
                      <a:pt x="835" y="494"/>
                    </a:lnTo>
                    <a:lnTo>
                      <a:pt x="831" y="514"/>
                    </a:lnTo>
                    <a:lnTo>
                      <a:pt x="826" y="533"/>
                    </a:lnTo>
                    <a:lnTo>
                      <a:pt x="820" y="553"/>
                    </a:lnTo>
                    <a:lnTo>
                      <a:pt x="814" y="572"/>
                    </a:lnTo>
                    <a:lnTo>
                      <a:pt x="807" y="590"/>
                    </a:lnTo>
                    <a:lnTo>
                      <a:pt x="799" y="608"/>
                    </a:lnTo>
                    <a:lnTo>
                      <a:pt x="789" y="626"/>
                    </a:lnTo>
                    <a:lnTo>
                      <a:pt x="780" y="643"/>
                    </a:lnTo>
                    <a:lnTo>
                      <a:pt x="769" y="659"/>
                    </a:lnTo>
                    <a:lnTo>
                      <a:pt x="758" y="676"/>
                    </a:lnTo>
                    <a:lnTo>
                      <a:pt x="747" y="691"/>
                    </a:lnTo>
                    <a:lnTo>
                      <a:pt x="734" y="705"/>
                    </a:lnTo>
                    <a:lnTo>
                      <a:pt x="719" y="720"/>
                    </a:lnTo>
                    <a:lnTo>
                      <a:pt x="705" y="734"/>
                    </a:lnTo>
                    <a:lnTo>
                      <a:pt x="691" y="746"/>
                    </a:lnTo>
                    <a:lnTo>
                      <a:pt x="675" y="759"/>
                    </a:lnTo>
                    <a:lnTo>
                      <a:pt x="660" y="769"/>
                    </a:lnTo>
                    <a:lnTo>
                      <a:pt x="643" y="780"/>
                    </a:lnTo>
                    <a:lnTo>
                      <a:pt x="625" y="790"/>
                    </a:lnTo>
                    <a:lnTo>
                      <a:pt x="609" y="799"/>
                    </a:lnTo>
                    <a:lnTo>
                      <a:pt x="590" y="807"/>
                    </a:lnTo>
                    <a:lnTo>
                      <a:pt x="572" y="815"/>
                    </a:lnTo>
                    <a:lnTo>
                      <a:pt x="553" y="821"/>
                    </a:lnTo>
                    <a:lnTo>
                      <a:pt x="534" y="827"/>
                    </a:lnTo>
                    <a:lnTo>
                      <a:pt x="513" y="831"/>
                    </a:lnTo>
                    <a:lnTo>
                      <a:pt x="493" y="835"/>
                    </a:lnTo>
                    <a:lnTo>
                      <a:pt x="473" y="837"/>
                    </a:lnTo>
                    <a:lnTo>
                      <a:pt x="453" y="838"/>
                    </a:lnTo>
                    <a:lnTo>
                      <a:pt x="431" y="840"/>
                    </a:lnTo>
                    <a:lnTo>
                      <a:pt x="431" y="840"/>
                    </a:lnTo>
                    <a:lnTo>
                      <a:pt x="410" y="838"/>
                    </a:lnTo>
                    <a:lnTo>
                      <a:pt x="390" y="837"/>
                    </a:lnTo>
                    <a:lnTo>
                      <a:pt x="370" y="835"/>
                    </a:lnTo>
                    <a:lnTo>
                      <a:pt x="349" y="831"/>
                    </a:lnTo>
                    <a:lnTo>
                      <a:pt x="329" y="827"/>
                    </a:lnTo>
                    <a:lnTo>
                      <a:pt x="310" y="821"/>
                    </a:lnTo>
                    <a:lnTo>
                      <a:pt x="291" y="815"/>
                    </a:lnTo>
                    <a:lnTo>
                      <a:pt x="273" y="807"/>
                    </a:lnTo>
                    <a:lnTo>
                      <a:pt x="254" y="799"/>
                    </a:lnTo>
                    <a:lnTo>
                      <a:pt x="238" y="790"/>
                    </a:lnTo>
                    <a:lnTo>
                      <a:pt x="220" y="780"/>
                    </a:lnTo>
                    <a:lnTo>
                      <a:pt x="203" y="769"/>
                    </a:lnTo>
                    <a:lnTo>
                      <a:pt x="188" y="759"/>
                    </a:lnTo>
                    <a:lnTo>
                      <a:pt x="172" y="746"/>
                    </a:lnTo>
                    <a:lnTo>
                      <a:pt x="158" y="734"/>
                    </a:lnTo>
                    <a:lnTo>
                      <a:pt x="144" y="720"/>
                    </a:lnTo>
                    <a:lnTo>
                      <a:pt x="129" y="705"/>
                    </a:lnTo>
                    <a:lnTo>
                      <a:pt x="117" y="691"/>
                    </a:lnTo>
                    <a:lnTo>
                      <a:pt x="104" y="676"/>
                    </a:lnTo>
                    <a:lnTo>
                      <a:pt x="94" y="659"/>
                    </a:lnTo>
                    <a:lnTo>
                      <a:pt x="83" y="643"/>
                    </a:lnTo>
                    <a:lnTo>
                      <a:pt x="73" y="626"/>
                    </a:lnTo>
                    <a:lnTo>
                      <a:pt x="64" y="608"/>
                    </a:lnTo>
                    <a:lnTo>
                      <a:pt x="56" y="590"/>
                    </a:lnTo>
                    <a:lnTo>
                      <a:pt x="48" y="572"/>
                    </a:lnTo>
                    <a:lnTo>
                      <a:pt x="42" y="553"/>
                    </a:lnTo>
                    <a:lnTo>
                      <a:pt x="37" y="533"/>
                    </a:lnTo>
                    <a:lnTo>
                      <a:pt x="32" y="514"/>
                    </a:lnTo>
                    <a:lnTo>
                      <a:pt x="28" y="494"/>
                    </a:lnTo>
                    <a:lnTo>
                      <a:pt x="26" y="473"/>
                    </a:lnTo>
                    <a:lnTo>
                      <a:pt x="25" y="452"/>
                    </a:lnTo>
                    <a:lnTo>
                      <a:pt x="23" y="432"/>
                    </a:lnTo>
                    <a:lnTo>
                      <a:pt x="23" y="432"/>
                    </a:lnTo>
                    <a:lnTo>
                      <a:pt x="25" y="410"/>
                    </a:lnTo>
                    <a:lnTo>
                      <a:pt x="26" y="390"/>
                    </a:lnTo>
                    <a:lnTo>
                      <a:pt x="28" y="370"/>
                    </a:lnTo>
                    <a:lnTo>
                      <a:pt x="32" y="350"/>
                    </a:lnTo>
                    <a:lnTo>
                      <a:pt x="37" y="330"/>
                    </a:lnTo>
                    <a:lnTo>
                      <a:pt x="42" y="310"/>
                    </a:lnTo>
                    <a:lnTo>
                      <a:pt x="48" y="291"/>
                    </a:lnTo>
                    <a:lnTo>
                      <a:pt x="56" y="272"/>
                    </a:lnTo>
                    <a:lnTo>
                      <a:pt x="64" y="255"/>
                    </a:lnTo>
                    <a:lnTo>
                      <a:pt x="73" y="237"/>
                    </a:lnTo>
                    <a:lnTo>
                      <a:pt x="83" y="220"/>
                    </a:lnTo>
                    <a:lnTo>
                      <a:pt x="94" y="203"/>
                    </a:lnTo>
                    <a:lnTo>
                      <a:pt x="104" y="188"/>
                    </a:lnTo>
                    <a:lnTo>
                      <a:pt x="117" y="173"/>
                    </a:lnTo>
                    <a:lnTo>
                      <a:pt x="129" y="157"/>
                    </a:lnTo>
                    <a:lnTo>
                      <a:pt x="144" y="143"/>
                    </a:lnTo>
                    <a:lnTo>
                      <a:pt x="158" y="130"/>
                    </a:lnTo>
                    <a:lnTo>
                      <a:pt x="172" y="117"/>
                    </a:lnTo>
                    <a:lnTo>
                      <a:pt x="188" y="105"/>
                    </a:lnTo>
                    <a:lnTo>
                      <a:pt x="203" y="94"/>
                    </a:lnTo>
                    <a:lnTo>
                      <a:pt x="220" y="83"/>
                    </a:lnTo>
                    <a:lnTo>
                      <a:pt x="238" y="73"/>
                    </a:lnTo>
                    <a:lnTo>
                      <a:pt x="254" y="64"/>
                    </a:lnTo>
                    <a:lnTo>
                      <a:pt x="273" y="56"/>
                    </a:lnTo>
                    <a:lnTo>
                      <a:pt x="291" y="49"/>
                    </a:lnTo>
                    <a:lnTo>
                      <a:pt x="310" y="42"/>
                    </a:lnTo>
                    <a:lnTo>
                      <a:pt x="329" y="37"/>
                    </a:lnTo>
                    <a:lnTo>
                      <a:pt x="349" y="32"/>
                    </a:lnTo>
                    <a:lnTo>
                      <a:pt x="370" y="29"/>
                    </a:lnTo>
                    <a:lnTo>
                      <a:pt x="390" y="26"/>
                    </a:lnTo>
                    <a:lnTo>
                      <a:pt x="410" y="25"/>
                    </a:lnTo>
                    <a:lnTo>
                      <a:pt x="431" y="24"/>
                    </a:lnTo>
                    <a:lnTo>
                      <a:pt x="431" y="24"/>
                    </a:lnTo>
                    <a:close/>
                  </a:path>
                </a:pathLst>
              </a:custGeom>
              <a:gradFill flip="none" rotWithShape="1">
                <a:gsLst>
                  <a:gs pos="0">
                    <a:srgbClr val="1E242E"/>
                  </a:gs>
                  <a:gs pos="100000">
                    <a:srgbClr val="576A87"/>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p>
            </p:txBody>
          </p:sp>
          <p:sp>
            <p:nvSpPr>
              <p:cNvPr id="75" name="Freeform 12"/>
              <p:cNvSpPr>
                <a:spLocks noEditPoints="1"/>
              </p:cNvSpPr>
              <p:nvPr/>
            </p:nvSpPr>
            <p:spPr bwMode="auto">
              <a:xfrm>
                <a:off x="6692081" y="3702050"/>
                <a:ext cx="1984375" cy="2003425"/>
              </a:xfrm>
              <a:custGeom>
                <a:avLst/>
                <a:gdLst>
                  <a:gd name="T0" fmla="*/ 1485 w 2500"/>
                  <a:gd name="T1" fmla="*/ 201 h 2523"/>
                  <a:gd name="T2" fmla="*/ 1712 w 2500"/>
                  <a:gd name="T3" fmla="*/ 280 h 2523"/>
                  <a:gd name="T4" fmla="*/ 1870 w 2500"/>
                  <a:gd name="T5" fmla="*/ 371 h 2523"/>
                  <a:gd name="T6" fmla="*/ 2020 w 2500"/>
                  <a:gd name="T7" fmla="*/ 496 h 2523"/>
                  <a:gd name="T8" fmla="*/ 2322 w 2500"/>
                  <a:gd name="T9" fmla="*/ 594 h 2523"/>
                  <a:gd name="T10" fmla="*/ 2254 w 2500"/>
                  <a:gd name="T11" fmla="*/ 847 h 2523"/>
                  <a:gd name="T12" fmla="*/ 2493 w 2500"/>
                  <a:gd name="T13" fmla="*/ 1043 h 2523"/>
                  <a:gd name="T14" fmla="*/ 2336 w 2500"/>
                  <a:gd name="T15" fmla="*/ 1262 h 2523"/>
                  <a:gd name="T16" fmla="*/ 2493 w 2500"/>
                  <a:gd name="T17" fmla="*/ 1481 h 2523"/>
                  <a:gd name="T18" fmla="*/ 2271 w 2500"/>
                  <a:gd name="T19" fmla="*/ 1633 h 2523"/>
                  <a:gd name="T20" fmla="*/ 2322 w 2500"/>
                  <a:gd name="T21" fmla="*/ 1930 h 2523"/>
                  <a:gd name="T22" fmla="*/ 2052 w 2500"/>
                  <a:gd name="T23" fmla="*/ 1993 h 2523"/>
                  <a:gd name="T24" fmla="*/ 1870 w 2500"/>
                  <a:gd name="T25" fmla="*/ 2152 h 2523"/>
                  <a:gd name="T26" fmla="*/ 1712 w 2500"/>
                  <a:gd name="T27" fmla="*/ 2244 h 2523"/>
                  <a:gd name="T28" fmla="*/ 1529 w 2500"/>
                  <a:gd name="T29" fmla="*/ 2310 h 2523"/>
                  <a:gd name="T30" fmla="*/ 1293 w 2500"/>
                  <a:gd name="T31" fmla="*/ 2523 h 2523"/>
                  <a:gd name="T32" fmla="*/ 1106 w 2500"/>
                  <a:gd name="T33" fmla="*/ 2338 h 2523"/>
                  <a:gd name="T34" fmla="*/ 819 w 2500"/>
                  <a:gd name="T35" fmla="*/ 2447 h 2523"/>
                  <a:gd name="T36" fmla="*/ 707 w 2500"/>
                  <a:gd name="T37" fmla="*/ 2201 h 2523"/>
                  <a:gd name="T38" fmla="*/ 406 w 2500"/>
                  <a:gd name="T39" fmla="*/ 2200 h 2523"/>
                  <a:gd name="T40" fmla="*/ 390 w 2500"/>
                  <a:gd name="T41" fmla="*/ 1924 h 2523"/>
                  <a:gd name="T42" fmla="*/ 266 w 2500"/>
                  <a:gd name="T43" fmla="*/ 1717 h 2523"/>
                  <a:gd name="T44" fmla="*/ 203 w 2500"/>
                  <a:gd name="T45" fmla="*/ 1546 h 2523"/>
                  <a:gd name="T46" fmla="*/ 169 w 2500"/>
                  <a:gd name="T47" fmla="*/ 1353 h 2523"/>
                  <a:gd name="T48" fmla="*/ 169 w 2500"/>
                  <a:gd name="T49" fmla="*/ 1170 h 2523"/>
                  <a:gd name="T50" fmla="*/ 203 w 2500"/>
                  <a:gd name="T51" fmla="*/ 978 h 2523"/>
                  <a:gd name="T52" fmla="*/ 136 w 2500"/>
                  <a:gd name="T53" fmla="*/ 668 h 2523"/>
                  <a:gd name="T54" fmla="*/ 390 w 2500"/>
                  <a:gd name="T55" fmla="*/ 599 h 2523"/>
                  <a:gd name="T56" fmla="*/ 439 w 2500"/>
                  <a:gd name="T57" fmla="*/ 295 h 2523"/>
                  <a:gd name="T58" fmla="*/ 708 w 2500"/>
                  <a:gd name="T59" fmla="*/ 321 h 2523"/>
                  <a:gd name="T60" fmla="*/ 859 w 2500"/>
                  <a:gd name="T61" fmla="*/ 61 h 2523"/>
                  <a:gd name="T62" fmla="*/ 1106 w 2500"/>
                  <a:gd name="T63" fmla="*/ 186 h 2523"/>
                  <a:gd name="T64" fmla="*/ 1348 w 2500"/>
                  <a:gd name="T65" fmla="*/ 181 h 2523"/>
                  <a:gd name="T66" fmla="*/ 1294 w 2500"/>
                  <a:gd name="T67" fmla="*/ 833 h 2523"/>
                  <a:gd name="T68" fmla="*/ 1399 w 2500"/>
                  <a:gd name="T69" fmla="*/ 856 h 2523"/>
                  <a:gd name="T70" fmla="*/ 1492 w 2500"/>
                  <a:gd name="T71" fmla="*/ 904 h 2523"/>
                  <a:gd name="T72" fmla="*/ 1569 w 2500"/>
                  <a:gd name="T73" fmla="*/ 972 h 2523"/>
                  <a:gd name="T74" fmla="*/ 1630 w 2500"/>
                  <a:gd name="T75" fmla="*/ 1056 h 2523"/>
                  <a:gd name="T76" fmla="*/ 1668 w 2500"/>
                  <a:gd name="T77" fmla="*/ 1154 h 2523"/>
                  <a:gd name="T78" fmla="*/ 1682 w 2500"/>
                  <a:gd name="T79" fmla="*/ 1262 h 2523"/>
                  <a:gd name="T80" fmla="*/ 1673 w 2500"/>
                  <a:gd name="T81" fmla="*/ 1349 h 2523"/>
                  <a:gd name="T82" fmla="*/ 1639 w 2500"/>
                  <a:gd name="T83" fmla="*/ 1448 h 2523"/>
                  <a:gd name="T84" fmla="*/ 1583 w 2500"/>
                  <a:gd name="T85" fmla="*/ 1536 h 2523"/>
                  <a:gd name="T86" fmla="*/ 1508 w 2500"/>
                  <a:gd name="T87" fmla="*/ 1607 h 2523"/>
                  <a:gd name="T88" fmla="*/ 1418 w 2500"/>
                  <a:gd name="T89" fmla="*/ 1659 h 2523"/>
                  <a:gd name="T90" fmla="*/ 1316 w 2500"/>
                  <a:gd name="T91" fmla="*/ 1687 h 2523"/>
                  <a:gd name="T92" fmla="*/ 1228 w 2500"/>
                  <a:gd name="T93" fmla="*/ 1692 h 2523"/>
                  <a:gd name="T94" fmla="*/ 1122 w 2500"/>
                  <a:gd name="T95" fmla="*/ 1673 h 2523"/>
                  <a:gd name="T96" fmla="*/ 1027 w 2500"/>
                  <a:gd name="T97" fmla="*/ 1630 h 2523"/>
                  <a:gd name="T98" fmla="*/ 946 w 2500"/>
                  <a:gd name="T99" fmla="*/ 1566 h 2523"/>
                  <a:gd name="T100" fmla="*/ 882 w 2500"/>
                  <a:gd name="T101" fmla="*/ 1485 h 2523"/>
                  <a:gd name="T102" fmla="*/ 839 w 2500"/>
                  <a:gd name="T103" fmla="*/ 1390 h 2523"/>
                  <a:gd name="T104" fmla="*/ 820 w 2500"/>
                  <a:gd name="T105" fmla="*/ 1284 h 2523"/>
                  <a:gd name="T106" fmla="*/ 825 w 2500"/>
                  <a:gd name="T107" fmla="*/ 1196 h 2523"/>
                  <a:gd name="T108" fmla="*/ 853 w 2500"/>
                  <a:gd name="T109" fmla="*/ 1094 h 2523"/>
                  <a:gd name="T110" fmla="*/ 904 w 2500"/>
                  <a:gd name="T111" fmla="*/ 1004 h 2523"/>
                  <a:gd name="T112" fmla="*/ 976 w 2500"/>
                  <a:gd name="T113" fmla="*/ 929 h 2523"/>
                  <a:gd name="T114" fmla="*/ 1064 w 2500"/>
                  <a:gd name="T115" fmla="*/ 873 h 2523"/>
                  <a:gd name="T116" fmla="*/ 1164 w 2500"/>
                  <a:gd name="T117" fmla="*/ 840 h 2523"/>
                  <a:gd name="T118" fmla="*/ 1250 w 2500"/>
                  <a:gd name="T119" fmla="*/ 830 h 2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00" h="2523">
                    <a:moveTo>
                      <a:pt x="1348" y="181"/>
                    </a:moveTo>
                    <a:lnTo>
                      <a:pt x="1348" y="181"/>
                    </a:lnTo>
                    <a:lnTo>
                      <a:pt x="1394" y="186"/>
                    </a:lnTo>
                    <a:lnTo>
                      <a:pt x="1440" y="193"/>
                    </a:lnTo>
                    <a:lnTo>
                      <a:pt x="1485" y="201"/>
                    </a:lnTo>
                    <a:lnTo>
                      <a:pt x="1529" y="212"/>
                    </a:lnTo>
                    <a:lnTo>
                      <a:pt x="1642" y="61"/>
                    </a:lnTo>
                    <a:lnTo>
                      <a:pt x="1682" y="76"/>
                    </a:lnTo>
                    <a:lnTo>
                      <a:pt x="1723" y="91"/>
                    </a:lnTo>
                    <a:lnTo>
                      <a:pt x="1712" y="280"/>
                    </a:lnTo>
                    <a:lnTo>
                      <a:pt x="1712" y="280"/>
                    </a:lnTo>
                    <a:lnTo>
                      <a:pt x="1754" y="300"/>
                    </a:lnTo>
                    <a:lnTo>
                      <a:pt x="1794" y="321"/>
                    </a:lnTo>
                    <a:lnTo>
                      <a:pt x="1832" y="345"/>
                    </a:lnTo>
                    <a:lnTo>
                      <a:pt x="1870" y="371"/>
                    </a:lnTo>
                    <a:lnTo>
                      <a:pt x="2028" y="267"/>
                    </a:lnTo>
                    <a:lnTo>
                      <a:pt x="2062" y="295"/>
                    </a:lnTo>
                    <a:lnTo>
                      <a:pt x="2095" y="322"/>
                    </a:lnTo>
                    <a:lnTo>
                      <a:pt x="2020" y="496"/>
                    </a:lnTo>
                    <a:lnTo>
                      <a:pt x="2020" y="496"/>
                    </a:lnTo>
                    <a:lnTo>
                      <a:pt x="2052" y="529"/>
                    </a:lnTo>
                    <a:lnTo>
                      <a:pt x="2082" y="564"/>
                    </a:lnTo>
                    <a:lnTo>
                      <a:pt x="2110" y="599"/>
                    </a:lnTo>
                    <a:lnTo>
                      <a:pt x="2138" y="636"/>
                    </a:lnTo>
                    <a:lnTo>
                      <a:pt x="2322" y="594"/>
                    </a:lnTo>
                    <a:lnTo>
                      <a:pt x="2343" y="630"/>
                    </a:lnTo>
                    <a:lnTo>
                      <a:pt x="2365" y="668"/>
                    </a:lnTo>
                    <a:lnTo>
                      <a:pt x="2235" y="805"/>
                    </a:lnTo>
                    <a:lnTo>
                      <a:pt x="2235" y="805"/>
                    </a:lnTo>
                    <a:lnTo>
                      <a:pt x="2254" y="847"/>
                    </a:lnTo>
                    <a:lnTo>
                      <a:pt x="2271" y="890"/>
                    </a:lnTo>
                    <a:lnTo>
                      <a:pt x="2285" y="934"/>
                    </a:lnTo>
                    <a:lnTo>
                      <a:pt x="2298" y="978"/>
                    </a:lnTo>
                    <a:lnTo>
                      <a:pt x="2486" y="1000"/>
                    </a:lnTo>
                    <a:lnTo>
                      <a:pt x="2493" y="1043"/>
                    </a:lnTo>
                    <a:lnTo>
                      <a:pt x="2500" y="1086"/>
                    </a:lnTo>
                    <a:lnTo>
                      <a:pt x="2332" y="1170"/>
                    </a:lnTo>
                    <a:lnTo>
                      <a:pt x="2332" y="1170"/>
                    </a:lnTo>
                    <a:lnTo>
                      <a:pt x="2335" y="1215"/>
                    </a:lnTo>
                    <a:lnTo>
                      <a:pt x="2336" y="1262"/>
                    </a:lnTo>
                    <a:lnTo>
                      <a:pt x="2336" y="1262"/>
                    </a:lnTo>
                    <a:lnTo>
                      <a:pt x="2335" y="1308"/>
                    </a:lnTo>
                    <a:lnTo>
                      <a:pt x="2332" y="1353"/>
                    </a:lnTo>
                    <a:lnTo>
                      <a:pt x="2500" y="1438"/>
                    </a:lnTo>
                    <a:lnTo>
                      <a:pt x="2493" y="1481"/>
                    </a:lnTo>
                    <a:lnTo>
                      <a:pt x="2486" y="1523"/>
                    </a:lnTo>
                    <a:lnTo>
                      <a:pt x="2298" y="1546"/>
                    </a:lnTo>
                    <a:lnTo>
                      <a:pt x="2298" y="1546"/>
                    </a:lnTo>
                    <a:lnTo>
                      <a:pt x="2285" y="1590"/>
                    </a:lnTo>
                    <a:lnTo>
                      <a:pt x="2271" y="1633"/>
                    </a:lnTo>
                    <a:lnTo>
                      <a:pt x="2254" y="1676"/>
                    </a:lnTo>
                    <a:lnTo>
                      <a:pt x="2235" y="1717"/>
                    </a:lnTo>
                    <a:lnTo>
                      <a:pt x="2365" y="1855"/>
                    </a:lnTo>
                    <a:lnTo>
                      <a:pt x="2343" y="1892"/>
                    </a:lnTo>
                    <a:lnTo>
                      <a:pt x="2322" y="1930"/>
                    </a:lnTo>
                    <a:lnTo>
                      <a:pt x="2138" y="1887"/>
                    </a:lnTo>
                    <a:lnTo>
                      <a:pt x="2138" y="1887"/>
                    </a:lnTo>
                    <a:lnTo>
                      <a:pt x="2110" y="1924"/>
                    </a:lnTo>
                    <a:lnTo>
                      <a:pt x="2082" y="1960"/>
                    </a:lnTo>
                    <a:lnTo>
                      <a:pt x="2052" y="1993"/>
                    </a:lnTo>
                    <a:lnTo>
                      <a:pt x="2020" y="2026"/>
                    </a:lnTo>
                    <a:lnTo>
                      <a:pt x="2095" y="2200"/>
                    </a:lnTo>
                    <a:lnTo>
                      <a:pt x="2062" y="2228"/>
                    </a:lnTo>
                    <a:lnTo>
                      <a:pt x="2028" y="2256"/>
                    </a:lnTo>
                    <a:lnTo>
                      <a:pt x="1870" y="2152"/>
                    </a:lnTo>
                    <a:lnTo>
                      <a:pt x="1870" y="2152"/>
                    </a:lnTo>
                    <a:lnTo>
                      <a:pt x="1832" y="2177"/>
                    </a:lnTo>
                    <a:lnTo>
                      <a:pt x="1794" y="2201"/>
                    </a:lnTo>
                    <a:lnTo>
                      <a:pt x="1754" y="2224"/>
                    </a:lnTo>
                    <a:lnTo>
                      <a:pt x="1712" y="2244"/>
                    </a:lnTo>
                    <a:lnTo>
                      <a:pt x="1723" y="2433"/>
                    </a:lnTo>
                    <a:lnTo>
                      <a:pt x="1682" y="2447"/>
                    </a:lnTo>
                    <a:lnTo>
                      <a:pt x="1642" y="2463"/>
                    </a:lnTo>
                    <a:lnTo>
                      <a:pt x="1529" y="2310"/>
                    </a:lnTo>
                    <a:lnTo>
                      <a:pt x="1529" y="2310"/>
                    </a:lnTo>
                    <a:lnTo>
                      <a:pt x="1485" y="2321"/>
                    </a:lnTo>
                    <a:lnTo>
                      <a:pt x="1440" y="2331"/>
                    </a:lnTo>
                    <a:lnTo>
                      <a:pt x="1394" y="2338"/>
                    </a:lnTo>
                    <a:lnTo>
                      <a:pt x="1348" y="2343"/>
                    </a:lnTo>
                    <a:lnTo>
                      <a:pt x="1293" y="2523"/>
                    </a:lnTo>
                    <a:lnTo>
                      <a:pt x="1250" y="2523"/>
                    </a:lnTo>
                    <a:lnTo>
                      <a:pt x="1208" y="2523"/>
                    </a:lnTo>
                    <a:lnTo>
                      <a:pt x="1153" y="2343"/>
                    </a:lnTo>
                    <a:lnTo>
                      <a:pt x="1153" y="2343"/>
                    </a:lnTo>
                    <a:lnTo>
                      <a:pt x="1106" y="2338"/>
                    </a:lnTo>
                    <a:lnTo>
                      <a:pt x="1061" y="2331"/>
                    </a:lnTo>
                    <a:lnTo>
                      <a:pt x="1016" y="2321"/>
                    </a:lnTo>
                    <a:lnTo>
                      <a:pt x="972" y="2310"/>
                    </a:lnTo>
                    <a:lnTo>
                      <a:pt x="859" y="2461"/>
                    </a:lnTo>
                    <a:lnTo>
                      <a:pt x="819" y="2447"/>
                    </a:lnTo>
                    <a:lnTo>
                      <a:pt x="778" y="2433"/>
                    </a:lnTo>
                    <a:lnTo>
                      <a:pt x="789" y="2244"/>
                    </a:lnTo>
                    <a:lnTo>
                      <a:pt x="789" y="2244"/>
                    </a:lnTo>
                    <a:lnTo>
                      <a:pt x="747" y="2224"/>
                    </a:lnTo>
                    <a:lnTo>
                      <a:pt x="707" y="2201"/>
                    </a:lnTo>
                    <a:lnTo>
                      <a:pt x="669" y="2177"/>
                    </a:lnTo>
                    <a:lnTo>
                      <a:pt x="631" y="2152"/>
                    </a:lnTo>
                    <a:lnTo>
                      <a:pt x="473" y="2256"/>
                    </a:lnTo>
                    <a:lnTo>
                      <a:pt x="439" y="2228"/>
                    </a:lnTo>
                    <a:lnTo>
                      <a:pt x="406" y="2200"/>
                    </a:lnTo>
                    <a:lnTo>
                      <a:pt x="481" y="2026"/>
                    </a:lnTo>
                    <a:lnTo>
                      <a:pt x="481" y="2026"/>
                    </a:lnTo>
                    <a:lnTo>
                      <a:pt x="449" y="1993"/>
                    </a:lnTo>
                    <a:lnTo>
                      <a:pt x="419" y="1960"/>
                    </a:lnTo>
                    <a:lnTo>
                      <a:pt x="390" y="1924"/>
                    </a:lnTo>
                    <a:lnTo>
                      <a:pt x="363" y="1886"/>
                    </a:lnTo>
                    <a:lnTo>
                      <a:pt x="179" y="1930"/>
                    </a:lnTo>
                    <a:lnTo>
                      <a:pt x="157" y="1892"/>
                    </a:lnTo>
                    <a:lnTo>
                      <a:pt x="136" y="1855"/>
                    </a:lnTo>
                    <a:lnTo>
                      <a:pt x="266" y="1717"/>
                    </a:lnTo>
                    <a:lnTo>
                      <a:pt x="266" y="1717"/>
                    </a:lnTo>
                    <a:lnTo>
                      <a:pt x="247" y="1676"/>
                    </a:lnTo>
                    <a:lnTo>
                      <a:pt x="230" y="1633"/>
                    </a:lnTo>
                    <a:lnTo>
                      <a:pt x="216" y="1590"/>
                    </a:lnTo>
                    <a:lnTo>
                      <a:pt x="203" y="1546"/>
                    </a:lnTo>
                    <a:lnTo>
                      <a:pt x="15" y="1523"/>
                    </a:lnTo>
                    <a:lnTo>
                      <a:pt x="7" y="1481"/>
                    </a:lnTo>
                    <a:lnTo>
                      <a:pt x="0" y="1438"/>
                    </a:lnTo>
                    <a:lnTo>
                      <a:pt x="169" y="1353"/>
                    </a:lnTo>
                    <a:lnTo>
                      <a:pt x="169" y="1353"/>
                    </a:lnTo>
                    <a:lnTo>
                      <a:pt x="166" y="1307"/>
                    </a:lnTo>
                    <a:lnTo>
                      <a:pt x="164" y="1262"/>
                    </a:lnTo>
                    <a:lnTo>
                      <a:pt x="164" y="1262"/>
                    </a:lnTo>
                    <a:lnTo>
                      <a:pt x="166" y="1215"/>
                    </a:lnTo>
                    <a:lnTo>
                      <a:pt x="169" y="1170"/>
                    </a:lnTo>
                    <a:lnTo>
                      <a:pt x="0" y="1085"/>
                    </a:lnTo>
                    <a:lnTo>
                      <a:pt x="7" y="1043"/>
                    </a:lnTo>
                    <a:lnTo>
                      <a:pt x="15" y="1000"/>
                    </a:lnTo>
                    <a:lnTo>
                      <a:pt x="203" y="978"/>
                    </a:lnTo>
                    <a:lnTo>
                      <a:pt x="203" y="978"/>
                    </a:lnTo>
                    <a:lnTo>
                      <a:pt x="216" y="934"/>
                    </a:lnTo>
                    <a:lnTo>
                      <a:pt x="230" y="890"/>
                    </a:lnTo>
                    <a:lnTo>
                      <a:pt x="247" y="847"/>
                    </a:lnTo>
                    <a:lnTo>
                      <a:pt x="266" y="805"/>
                    </a:lnTo>
                    <a:lnTo>
                      <a:pt x="136" y="668"/>
                    </a:lnTo>
                    <a:lnTo>
                      <a:pt x="157" y="630"/>
                    </a:lnTo>
                    <a:lnTo>
                      <a:pt x="179" y="594"/>
                    </a:lnTo>
                    <a:lnTo>
                      <a:pt x="363" y="636"/>
                    </a:lnTo>
                    <a:lnTo>
                      <a:pt x="363" y="636"/>
                    </a:lnTo>
                    <a:lnTo>
                      <a:pt x="390" y="599"/>
                    </a:lnTo>
                    <a:lnTo>
                      <a:pt x="419" y="564"/>
                    </a:lnTo>
                    <a:lnTo>
                      <a:pt x="449" y="529"/>
                    </a:lnTo>
                    <a:lnTo>
                      <a:pt x="481" y="496"/>
                    </a:lnTo>
                    <a:lnTo>
                      <a:pt x="406" y="322"/>
                    </a:lnTo>
                    <a:lnTo>
                      <a:pt x="439" y="295"/>
                    </a:lnTo>
                    <a:lnTo>
                      <a:pt x="473" y="267"/>
                    </a:lnTo>
                    <a:lnTo>
                      <a:pt x="631" y="371"/>
                    </a:lnTo>
                    <a:lnTo>
                      <a:pt x="631" y="371"/>
                    </a:lnTo>
                    <a:lnTo>
                      <a:pt x="669" y="345"/>
                    </a:lnTo>
                    <a:lnTo>
                      <a:pt x="708" y="321"/>
                    </a:lnTo>
                    <a:lnTo>
                      <a:pt x="747" y="300"/>
                    </a:lnTo>
                    <a:lnTo>
                      <a:pt x="789" y="280"/>
                    </a:lnTo>
                    <a:lnTo>
                      <a:pt x="778" y="91"/>
                    </a:lnTo>
                    <a:lnTo>
                      <a:pt x="819" y="76"/>
                    </a:lnTo>
                    <a:lnTo>
                      <a:pt x="859" y="61"/>
                    </a:lnTo>
                    <a:lnTo>
                      <a:pt x="972" y="212"/>
                    </a:lnTo>
                    <a:lnTo>
                      <a:pt x="972" y="212"/>
                    </a:lnTo>
                    <a:lnTo>
                      <a:pt x="1016" y="201"/>
                    </a:lnTo>
                    <a:lnTo>
                      <a:pt x="1061" y="193"/>
                    </a:lnTo>
                    <a:lnTo>
                      <a:pt x="1106" y="186"/>
                    </a:lnTo>
                    <a:lnTo>
                      <a:pt x="1153" y="181"/>
                    </a:lnTo>
                    <a:lnTo>
                      <a:pt x="1208" y="0"/>
                    </a:lnTo>
                    <a:lnTo>
                      <a:pt x="1250" y="0"/>
                    </a:lnTo>
                    <a:lnTo>
                      <a:pt x="1293" y="0"/>
                    </a:lnTo>
                    <a:lnTo>
                      <a:pt x="1348" y="181"/>
                    </a:lnTo>
                    <a:lnTo>
                      <a:pt x="1348" y="181"/>
                    </a:lnTo>
                    <a:close/>
                    <a:moveTo>
                      <a:pt x="1250" y="830"/>
                    </a:moveTo>
                    <a:lnTo>
                      <a:pt x="1250" y="830"/>
                    </a:lnTo>
                    <a:lnTo>
                      <a:pt x="1273" y="831"/>
                    </a:lnTo>
                    <a:lnTo>
                      <a:pt x="1294" y="833"/>
                    </a:lnTo>
                    <a:lnTo>
                      <a:pt x="1316" y="835"/>
                    </a:lnTo>
                    <a:lnTo>
                      <a:pt x="1337" y="840"/>
                    </a:lnTo>
                    <a:lnTo>
                      <a:pt x="1359" y="844"/>
                    </a:lnTo>
                    <a:lnTo>
                      <a:pt x="1379" y="850"/>
                    </a:lnTo>
                    <a:lnTo>
                      <a:pt x="1399" y="856"/>
                    </a:lnTo>
                    <a:lnTo>
                      <a:pt x="1418" y="865"/>
                    </a:lnTo>
                    <a:lnTo>
                      <a:pt x="1437" y="873"/>
                    </a:lnTo>
                    <a:lnTo>
                      <a:pt x="1456" y="882"/>
                    </a:lnTo>
                    <a:lnTo>
                      <a:pt x="1474" y="893"/>
                    </a:lnTo>
                    <a:lnTo>
                      <a:pt x="1492" y="904"/>
                    </a:lnTo>
                    <a:lnTo>
                      <a:pt x="1508" y="916"/>
                    </a:lnTo>
                    <a:lnTo>
                      <a:pt x="1525" y="929"/>
                    </a:lnTo>
                    <a:lnTo>
                      <a:pt x="1541" y="942"/>
                    </a:lnTo>
                    <a:lnTo>
                      <a:pt x="1555" y="956"/>
                    </a:lnTo>
                    <a:lnTo>
                      <a:pt x="1569" y="972"/>
                    </a:lnTo>
                    <a:lnTo>
                      <a:pt x="1583" y="987"/>
                    </a:lnTo>
                    <a:lnTo>
                      <a:pt x="1597" y="1004"/>
                    </a:lnTo>
                    <a:lnTo>
                      <a:pt x="1608" y="1020"/>
                    </a:lnTo>
                    <a:lnTo>
                      <a:pt x="1619" y="1038"/>
                    </a:lnTo>
                    <a:lnTo>
                      <a:pt x="1630" y="1056"/>
                    </a:lnTo>
                    <a:lnTo>
                      <a:pt x="1639" y="1075"/>
                    </a:lnTo>
                    <a:lnTo>
                      <a:pt x="1648" y="1094"/>
                    </a:lnTo>
                    <a:lnTo>
                      <a:pt x="1656" y="1113"/>
                    </a:lnTo>
                    <a:lnTo>
                      <a:pt x="1662" y="1133"/>
                    </a:lnTo>
                    <a:lnTo>
                      <a:pt x="1668" y="1154"/>
                    </a:lnTo>
                    <a:lnTo>
                      <a:pt x="1673" y="1175"/>
                    </a:lnTo>
                    <a:lnTo>
                      <a:pt x="1676" y="1196"/>
                    </a:lnTo>
                    <a:lnTo>
                      <a:pt x="1680" y="1218"/>
                    </a:lnTo>
                    <a:lnTo>
                      <a:pt x="1681" y="1239"/>
                    </a:lnTo>
                    <a:lnTo>
                      <a:pt x="1682" y="1262"/>
                    </a:lnTo>
                    <a:lnTo>
                      <a:pt x="1682" y="1262"/>
                    </a:lnTo>
                    <a:lnTo>
                      <a:pt x="1681" y="1284"/>
                    </a:lnTo>
                    <a:lnTo>
                      <a:pt x="1680" y="1306"/>
                    </a:lnTo>
                    <a:lnTo>
                      <a:pt x="1676" y="1327"/>
                    </a:lnTo>
                    <a:lnTo>
                      <a:pt x="1673" y="1349"/>
                    </a:lnTo>
                    <a:lnTo>
                      <a:pt x="1668" y="1369"/>
                    </a:lnTo>
                    <a:lnTo>
                      <a:pt x="1662" y="1390"/>
                    </a:lnTo>
                    <a:lnTo>
                      <a:pt x="1656" y="1410"/>
                    </a:lnTo>
                    <a:lnTo>
                      <a:pt x="1648" y="1429"/>
                    </a:lnTo>
                    <a:lnTo>
                      <a:pt x="1639" y="1448"/>
                    </a:lnTo>
                    <a:lnTo>
                      <a:pt x="1630" y="1467"/>
                    </a:lnTo>
                    <a:lnTo>
                      <a:pt x="1619" y="1485"/>
                    </a:lnTo>
                    <a:lnTo>
                      <a:pt x="1608" y="1503"/>
                    </a:lnTo>
                    <a:lnTo>
                      <a:pt x="1597" y="1520"/>
                    </a:lnTo>
                    <a:lnTo>
                      <a:pt x="1583" y="1536"/>
                    </a:lnTo>
                    <a:lnTo>
                      <a:pt x="1569" y="1552"/>
                    </a:lnTo>
                    <a:lnTo>
                      <a:pt x="1555" y="1566"/>
                    </a:lnTo>
                    <a:lnTo>
                      <a:pt x="1541" y="1580"/>
                    </a:lnTo>
                    <a:lnTo>
                      <a:pt x="1525" y="1595"/>
                    </a:lnTo>
                    <a:lnTo>
                      <a:pt x="1508" y="1607"/>
                    </a:lnTo>
                    <a:lnTo>
                      <a:pt x="1492" y="1620"/>
                    </a:lnTo>
                    <a:lnTo>
                      <a:pt x="1474" y="1630"/>
                    </a:lnTo>
                    <a:lnTo>
                      <a:pt x="1456" y="1641"/>
                    </a:lnTo>
                    <a:lnTo>
                      <a:pt x="1437" y="1651"/>
                    </a:lnTo>
                    <a:lnTo>
                      <a:pt x="1418" y="1659"/>
                    </a:lnTo>
                    <a:lnTo>
                      <a:pt x="1399" y="1666"/>
                    </a:lnTo>
                    <a:lnTo>
                      <a:pt x="1379" y="1673"/>
                    </a:lnTo>
                    <a:lnTo>
                      <a:pt x="1359" y="1679"/>
                    </a:lnTo>
                    <a:lnTo>
                      <a:pt x="1337" y="1684"/>
                    </a:lnTo>
                    <a:lnTo>
                      <a:pt x="1316" y="1687"/>
                    </a:lnTo>
                    <a:lnTo>
                      <a:pt x="1294" y="1691"/>
                    </a:lnTo>
                    <a:lnTo>
                      <a:pt x="1273" y="1692"/>
                    </a:lnTo>
                    <a:lnTo>
                      <a:pt x="1250" y="1692"/>
                    </a:lnTo>
                    <a:lnTo>
                      <a:pt x="1250" y="1692"/>
                    </a:lnTo>
                    <a:lnTo>
                      <a:pt x="1228" y="1692"/>
                    </a:lnTo>
                    <a:lnTo>
                      <a:pt x="1206" y="1691"/>
                    </a:lnTo>
                    <a:lnTo>
                      <a:pt x="1185" y="1687"/>
                    </a:lnTo>
                    <a:lnTo>
                      <a:pt x="1164" y="1684"/>
                    </a:lnTo>
                    <a:lnTo>
                      <a:pt x="1142" y="1679"/>
                    </a:lnTo>
                    <a:lnTo>
                      <a:pt x="1122" y="1673"/>
                    </a:lnTo>
                    <a:lnTo>
                      <a:pt x="1102" y="1666"/>
                    </a:lnTo>
                    <a:lnTo>
                      <a:pt x="1083" y="1659"/>
                    </a:lnTo>
                    <a:lnTo>
                      <a:pt x="1064" y="1651"/>
                    </a:lnTo>
                    <a:lnTo>
                      <a:pt x="1045" y="1641"/>
                    </a:lnTo>
                    <a:lnTo>
                      <a:pt x="1027" y="1630"/>
                    </a:lnTo>
                    <a:lnTo>
                      <a:pt x="1009" y="1620"/>
                    </a:lnTo>
                    <a:lnTo>
                      <a:pt x="992" y="1607"/>
                    </a:lnTo>
                    <a:lnTo>
                      <a:pt x="976" y="1595"/>
                    </a:lnTo>
                    <a:lnTo>
                      <a:pt x="960" y="1580"/>
                    </a:lnTo>
                    <a:lnTo>
                      <a:pt x="946" y="1566"/>
                    </a:lnTo>
                    <a:lnTo>
                      <a:pt x="932" y="1552"/>
                    </a:lnTo>
                    <a:lnTo>
                      <a:pt x="917" y="1536"/>
                    </a:lnTo>
                    <a:lnTo>
                      <a:pt x="904" y="1520"/>
                    </a:lnTo>
                    <a:lnTo>
                      <a:pt x="892" y="1503"/>
                    </a:lnTo>
                    <a:lnTo>
                      <a:pt x="882" y="1485"/>
                    </a:lnTo>
                    <a:lnTo>
                      <a:pt x="871" y="1467"/>
                    </a:lnTo>
                    <a:lnTo>
                      <a:pt x="861" y="1448"/>
                    </a:lnTo>
                    <a:lnTo>
                      <a:pt x="853" y="1429"/>
                    </a:lnTo>
                    <a:lnTo>
                      <a:pt x="845" y="1410"/>
                    </a:lnTo>
                    <a:lnTo>
                      <a:pt x="839" y="1390"/>
                    </a:lnTo>
                    <a:lnTo>
                      <a:pt x="833" y="1369"/>
                    </a:lnTo>
                    <a:lnTo>
                      <a:pt x="828" y="1349"/>
                    </a:lnTo>
                    <a:lnTo>
                      <a:pt x="825" y="1327"/>
                    </a:lnTo>
                    <a:lnTo>
                      <a:pt x="821" y="1306"/>
                    </a:lnTo>
                    <a:lnTo>
                      <a:pt x="820" y="1284"/>
                    </a:lnTo>
                    <a:lnTo>
                      <a:pt x="819" y="1262"/>
                    </a:lnTo>
                    <a:lnTo>
                      <a:pt x="819" y="1262"/>
                    </a:lnTo>
                    <a:lnTo>
                      <a:pt x="820" y="1239"/>
                    </a:lnTo>
                    <a:lnTo>
                      <a:pt x="821" y="1218"/>
                    </a:lnTo>
                    <a:lnTo>
                      <a:pt x="825" y="1196"/>
                    </a:lnTo>
                    <a:lnTo>
                      <a:pt x="828" y="1175"/>
                    </a:lnTo>
                    <a:lnTo>
                      <a:pt x="833" y="1154"/>
                    </a:lnTo>
                    <a:lnTo>
                      <a:pt x="839" y="1133"/>
                    </a:lnTo>
                    <a:lnTo>
                      <a:pt x="845" y="1113"/>
                    </a:lnTo>
                    <a:lnTo>
                      <a:pt x="853" y="1094"/>
                    </a:lnTo>
                    <a:lnTo>
                      <a:pt x="861" y="1075"/>
                    </a:lnTo>
                    <a:lnTo>
                      <a:pt x="871" y="1056"/>
                    </a:lnTo>
                    <a:lnTo>
                      <a:pt x="882" y="1038"/>
                    </a:lnTo>
                    <a:lnTo>
                      <a:pt x="892" y="1020"/>
                    </a:lnTo>
                    <a:lnTo>
                      <a:pt x="904" y="1004"/>
                    </a:lnTo>
                    <a:lnTo>
                      <a:pt x="917" y="987"/>
                    </a:lnTo>
                    <a:lnTo>
                      <a:pt x="932" y="972"/>
                    </a:lnTo>
                    <a:lnTo>
                      <a:pt x="946" y="956"/>
                    </a:lnTo>
                    <a:lnTo>
                      <a:pt x="960" y="942"/>
                    </a:lnTo>
                    <a:lnTo>
                      <a:pt x="976" y="929"/>
                    </a:lnTo>
                    <a:lnTo>
                      <a:pt x="992" y="916"/>
                    </a:lnTo>
                    <a:lnTo>
                      <a:pt x="1009" y="904"/>
                    </a:lnTo>
                    <a:lnTo>
                      <a:pt x="1027" y="893"/>
                    </a:lnTo>
                    <a:lnTo>
                      <a:pt x="1045" y="882"/>
                    </a:lnTo>
                    <a:lnTo>
                      <a:pt x="1064" y="873"/>
                    </a:lnTo>
                    <a:lnTo>
                      <a:pt x="1083" y="865"/>
                    </a:lnTo>
                    <a:lnTo>
                      <a:pt x="1102" y="856"/>
                    </a:lnTo>
                    <a:lnTo>
                      <a:pt x="1122" y="850"/>
                    </a:lnTo>
                    <a:lnTo>
                      <a:pt x="1142" y="844"/>
                    </a:lnTo>
                    <a:lnTo>
                      <a:pt x="1164" y="840"/>
                    </a:lnTo>
                    <a:lnTo>
                      <a:pt x="1185" y="835"/>
                    </a:lnTo>
                    <a:lnTo>
                      <a:pt x="1206" y="833"/>
                    </a:lnTo>
                    <a:lnTo>
                      <a:pt x="1228" y="831"/>
                    </a:lnTo>
                    <a:lnTo>
                      <a:pt x="1250" y="830"/>
                    </a:lnTo>
                    <a:lnTo>
                      <a:pt x="1250" y="830"/>
                    </a:lnTo>
                    <a:close/>
                  </a:path>
                </a:pathLst>
              </a:custGeom>
              <a:solidFill>
                <a:srgbClr val="313C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p>
            </p:txBody>
          </p:sp>
          <p:sp>
            <p:nvSpPr>
              <p:cNvPr id="76" name="Freeform 13"/>
              <p:cNvSpPr>
                <a:spLocks noEditPoints="1"/>
              </p:cNvSpPr>
              <p:nvPr/>
            </p:nvSpPr>
            <p:spPr bwMode="auto">
              <a:xfrm>
                <a:off x="6931793" y="3952875"/>
                <a:ext cx="1503363" cy="1501775"/>
              </a:xfrm>
              <a:custGeom>
                <a:avLst/>
                <a:gdLst>
                  <a:gd name="T0" fmla="*/ 1090 w 1893"/>
                  <a:gd name="T1" fmla="*/ 11 h 1892"/>
                  <a:gd name="T2" fmla="*/ 1315 w 1893"/>
                  <a:gd name="T3" fmla="*/ 75 h 1892"/>
                  <a:gd name="T4" fmla="*/ 1513 w 1893"/>
                  <a:gd name="T5" fmla="*/ 188 h 1892"/>
                  <a:gd name="T6" fmla="*/ 1677 w 1893"/>
                  <a:gd name="T7" fmla="*/ 345 h 1892"/>
                  <a:gd name="T8" fmla="*/ 1799 w 1893"/>
                  <a:gd name="T9" fmla="*/ 537 h 1892"/>
                  <a:gd name="T10" fmla="*/ 1873 w 1893"/>
                  <a:gd name="T11" fmla="*/ 757 h 1892"/>
                  <a:gd name="T12" fmla="*/ 1893 w 1893"/>
                  <a:gd name="T13" fmla="*/ 947 h 1892"/>
                  <a:gd name="T14" fmla="*/ 1863 w 1893"/>
                  <a:gd name="T15" fmla="*/ 1183 h 1892"/>
                  <a:gd name="T16" fmla="*/ 1779 w 1893"/>
                  <a:gd name="T17" fmla="*/ 1397 h 1892"/>
                  <a:gd name="T18" fmla="*/ 1647 w 1893"/>
                  <a:gd name="T19" fmla="*/ 1583 h 1892"/>
                  <a:gd name="T20" fmla="*/ 1476 w 1893"/>
                  <a:gd name="T21" fmla="*/ 1730 h 1892"/>
                  <a:gd name="T22" fmla="*/ 1272 w 1893"/>
                  <a:gd name="T23" fmla="*/ 1835 h 1892"/>
                  <a:gd name="T24" fmla="*/ 1043 w 1893"/>
                  <a:gd name="T25" fmla="*/ 1887 h 1892"/>
                  <a:gd name="T26" fmla="*/ 850 w 1893"/>
                  <a:gd name="T27" fmla="*/ 1887 h 1892"/>
                  <a:gd name="T28" fmla="*/ 620 w 1893"/>
                  <a:gd name="T29" fmla="*/ 1835 h 1892"/>
                  <a:gd name="T30" fmla="*/ 417 w 1893"/>
                  <a:gd name="T31" fmla="*/ 1730 h 1892"/>
                  <a:gd name="T32" fmla="*/ 246 w 1893"/>
                  <a:gd name="T33" fmla="*/ 1583 h 1892"/>
                  <a:gd name="T34" fmla="*/ 115 w 1893"/>
                  <a:gd name="T35" fmla="*/ 1397 h 1892"/>
                  <a:gd name="T36" fmla="*/ 31 w 1893"/>
                  <a:gd name="T37" fmla="*/ 1183 h 1892"/>
                  <a:gd name="T38" fmla="*/ 0 w 1893"/>
                  <a:gd name="T39" fmla="*/ 947 h 1892"/>
                  <a:gd name="T40" fmla="*/ 20 w 1893"/>
                  <a:gd name="T41" fmla="*/ 757 h 1892"/>
                  <a:gd name="T42" fmla="*/ 94 w 1893"/>
                  <a:gd name="T43" fmla="*/ 537 h 1892"/>
                  <a:gd name="T44" fmla="*/ 216 w 1893"/>
                  <a:gd name="T45" fmla="*/ 345 h 1892"/>
                  <a:gd name="T46" fmla="*/ 380 w 1893"/>
                  <a:gd name="T47" fmla="*/ 188 h 1892"/>
                  <a:gd name="T48" fmla="*/ 578 w 1893"/>
                  <a:gd name="T49" fmla="*/ 75 h 1892"/>
                  <a:gd name="T50" fmla="*/ 802 w 1893"/>
                  <a:gd name="T51" fmla="*/ 11 h 1892"/>
                  <a:gd name="T52" fmla="*/ 946 w 1893"/>
                  <a:gd name="T53" fmla="*/ 31 h 1892"/>
                  <a:gd name="T54" fmla="*/ 1131 w 1893"/>
                  <a:gd name="T55" fmla="*/ 50 h 1892"/>
                  <a:gd name="T56" fmla="*/ 1344 w 1893"/>
                  <a:gd name="T57" fmla="*/ 122 h 1892"/>
                  <a:gd name="T58" fmla="*/ 1529 w 1893"/>
                  <a:gd name="T59" fmla="*/ 240 h 1892"/>
                  <a:gd name="T60" fmla="*/ 1680 w 1893"/>
                  <a:gd name="T61" fmla="*/ 399 h 1892"/>
                  <a:gd name="T62" fmla="*/ 1790 w 1893"/>
                  <a:gd name="T63" fmla="*/ 590 h 1892"/>
                  <a:gd name="T64" fmla="*/ 1852 w 1893"/>
                  <a:gd name="T65" fmla="*/ 808 h 1892"/>
                  <a:gd name="T66" fmla="*/ 1861 w 1893"/>
                  <a:gd name="T67" fmla="*/ 993 h 1892"/>
                  <a:gd name="T68" fmla="*/ 1821 w 1893"/>
                  <a:gd name="T69" fmla="*/ 1219 h 1892"/>
                  <a:gd name="T70" fmla="*/ 1729 w 1893"/>
                  <a:gd name="T71" fmla="*/ 1421 h 1892"/>
                  <a:gd name="T72" fmla="*/ 1593 w 1893"/>
                  <a:gd name="T73" fmla="*/ 1594 h 1892"/>
                  <a:gd name="T74" fmla="*/ 1421 w 1893"/>
                  <a:gd name="T75" fmla="*/ 1729 h 1892"/>
                  <a:gd name="T76" fmla="*/ 1219 w 1893"/>
                  <a:gd name="T77" fmla="*/ 1821 h 1892"/>
                  <a:gd name="T78" fmla="*/ 994 w 1893"/>
                  <a:gd name="T79" fmla="*/ 1860 h 1892"/>
                  <a:gd name="T80" fmla="*/ 807 w 1893"/>
                  <a:gd name="T81" fmla="*/ 1852 h 1892"/>
                  <a:gd name="T82" fmla="*/ 590 w 1893"/>
                  <a:gd name="T83" fmla="*/ 1790 h 1892"/>
                  <a:gd name="T84" fmla="*/ 399 w 1893"/>
                  <a:gd name="T85" fmla="*/ 1680 h 1892"/>
                  <a:gd name="T86" fmla="*/ 240 w 1893"/>
                  <a:gd name="T87" fmla="*/ 1528 h 1892"/>
                  <a:gd name="T88" fmla="*/ 121 w 1893"/>
                  <a:gd name="T89" fmla="*/ 1344 h 1892"/>
                  <a:gd name="T90" fmla="*/ 50 w 1893"/>
                  <a:gd name="T91" fmla="*/ 1131 h 1892"/>
                  <a:gd name="T92" fmla="*/ 31 w 1893"/>
                  <a:gd name="T93" fmla="*/ 947 h 1892"/>
                  <a:gd name="T94" fmla="*/ 60 w 1893"/>
                  <a:gd name="T95" fmla="*/ 718 h 1892"/>
                  <a:gd name="T96" fmla="*/ 141 w 1893"/>
                  <a:gd name="T97" fmla="*/ 510 h 1892"/>
                  <a:gd name="T98" fmla="*/ 268 w 1893"/>
                  <a:gd name="T99" fmla="*/ 331 h 1892"/>
                  <a:gd name="T100" fmla="*/ 435 w 1893"/>
                  <a:gd name="T101" fmla="*/ 188 h 1892"/>
                  <a:gd name="T102" fmla="*/ 631 w 1893"/>
                  <a:gd name="T103" fmla="*/ 87 h 1892"/>
                  <a:gd name="T104" fmla="*/ 852 w 1893"/>
                  <a:gd name="T105" fmla="*/ 3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93" h="1892">
                    <a:moveTo>
                      <a:pt x="946" y="0"/>
                    </a:moveTo>
                    <a:lnTo>
                      <a:pt x="946" y="0"/>
                    </a:lnTo>
                    <a:lnTo>
                      <a:pt x="995" y="1"/>
                    </a:lnTo>
                    <a:lnTo>
                      <a:pt x="1043" y="5"/>
                    </a:lnTo>
                    <a:lnTo>
                      <a:pt x="1090" y="11"/>
                    </a:lnTo>
                    <a:lnTo>
                      <a:pt x="1137" y="19"/>
                    </a:lnTo>
                    <a:lnTo>
                      <a:pt x="1183" y="30"/>
                    </a:lnTo>
                    <a:lnTo>
                      <a:pt x="1228" y="43"/>
                    </a:lnTo>
                    <a:lnTo>
                      <a:pt x="1272" y="59"/>
                    </a:lnTo>
                    <a:lnTo>
                      <a:pt x="1315" y="75"/>
                    </a:lnTo>
                    <a:lnTo>
                      <a:pt x="1357" y="94"/>
                    </a:lnTo>
                    <a:lnTo>
                      <a:pt x="1397" y="114"/>
                    </a:lnTo>
                    <a:lnTo>
                      <a:pt x="1438" y="137"/>
                    </a:lnTo>
                    <a:lnTo>
                      <a:pt x="1476" y="162"/>
                    </a:lnTo>
                    <a:lnTo>
                      <a:pt x="1513" y="188"/>
                    </a:lnTo>
                    <a:lnTo>
                      <a:pt x="1548" y="217"/>
                    </a:lnTo>
                    <a:lnTo>
                      <a:pt x="1583" y="246"/>
                    </a:lnTo>
                    <a:lnTo>
                      <a:pt x="1616" y="277"/>
                    </a:lnTo>
                    <a:lnTo>
                      <a:pt x="1647" y="311"/>
                    </a:lnTo>
                    <a:lnTo>
                      <a:pt x="1677" y="345"/>
                    </a:lnTo>
                    <a:lnTo>
                      <a:pt x="1705" y="381"/>
                    </a:lnTo>
                    <a:lnTo>
                      <a:pt x="1731" y="418"/>
                    </a:lnTo>
                    <a:lnTo>
                      <a:pt x="1755" y="456"/>
                    </a:lnTo>
                    <a:lnTo>
                      <a:pt x="1779" y="496"/>
                    </a:lnTo>
                    <a:lnTo>
                      <a:pt x="1799" y="537"/>
                    </a:lnTo>
                    <a:lnTo>
                      <a:pt x="1818" y="578"/>
                    </a:lnTo>
                    <a:lnTo>
                      <a:pt x="1835" y="621"/>
                    </a:lnTo>
                    <a:lnTo>
                      <a:pt x="1850" y="665"/>
                    </a:lnTo>
                    <a:lnTo>
                      <a:pt x="1863" y="710"/>
                    </a:lnTo>
                    <a:lnTo>
                      <a:pt x="1873" y="757"/>
                    </a:lnTo>
                    <a:lnTo>
                      <a:pt x="1881" y="803"/>
                    </a:lnTo>
                    <a:lnTo>
                      <a:pt x="1887" y="850"/>
                    </a:lnTo>
                    <a:lnTo>
                      <a:pt x="1892" y="898"/>
                    </a:lnTo>
                    <a:lnTo>
                      <a:pt x="1893" y="947"/>
                    </a:lnTo>
                    <a:lnTo>
                      <a:pt x="1893" y="947"/>
                    </a:lnTo>
                    <a:lnTo>
                      <a:pt x="1892" y="996"/>
                    </a:lnTo>
                    <a:lnTo>
                      <a:pt x="1887" y="1043"/>
                    </a:lnTo>
                    <a:lnTo>
                      <a:pt x="1881" y="1091"/>
                    </a:lnTo>
                    <a:lnTo>
                      <a:pt x="1873" y="1137"/>
                    </a:lnTo>
                    <a:lnTo>
                      <a:pt x="1863" y="1183"/>
                    </a:lnTo>
                    <a:lnTo>
                      <a:pt x="1850" y="1227"/>
                    </a:lnTo>
                    <a:lnTo>
                      <a:pt x="1835" y="1271"/>
                    </a:lnTo>
                    <a:lnTo>
                      <a:pt x="1818" y="1314"/>
                    </a:lnTo>
                    <a:lnTo>
                      <a:pt x="1799" y="1357"/>
                    </a:lnTo>
                    <a:lnTo>
                      <a:pt x="1779" y="1397"/>
                    </a:lnTo>
                    <a:lnTo>
                      <a:pt x="1755" y="1437"/>
                    </a:lnTo>
                    <a:lnTo>
                      <a:pt x="1731" y="1476"/>
                    </a:lnTo>
                    <a:lnTo>
                      <a:pt x="1705" y="1513"/>
                    </a:lnTo>
                    <a:lnTo>
                      <a:pt x="1677" y="1548"/>
                    </a:lnTo>
                    <a:lnTo>
                      <a:pt x="1647" y="1583"/>
                    </a:lnTo>
                    <a:lnTo>
                      <a:pt x="1616" y="1615"/>
                    </a:lnTo>
                    <a:lnTo>
                      <a:pt x="1583" y="1647"/>
                    </a:lnTo>
                    <a:lnTo>
                      <a:pt x="1548" y="1677"/>
                    </a:lnTo>
                    <a:lnTo>
                      <a:pt x="1513" y="1704"/>
                    </a:lnTo>
                    <a:lnTo>
                      <a:pt x="1476" y="1730"/>
                    </a:lnTo>
                    <a:lnTo>
                      <a:pt x="1438" y="1755"/>
                    </a:lnTo>
                    <a:lnTo>
                      <a:pt x="1397" y="1778"/>
                    </a:lnTo>
                    <a:lnTo>
                      <a:pt x="1357" y="1799"/>
                    </a:lnTo>
                    <a:lnTo>
                      <a:pt x="1315" y="1818"/>
                    </a:lnTo>
                    <a:lnTo>
                      <a:pt x="1272" y="1835"/>
                    </a:lnTo>
                    <a:lnTo>
                      <a:pt x="1228" y="1850"/>
                    </a:lnTo>
                    <a:lnTo>
                      <a:pt x="1183" y="1862"/>
                    </a:lnTo>
                    <a:lnTo>
                      <a:pt x="1137" y="1873"/>
                    </a:lnTo>
                    <a:lnTo>
                      <a:pt x="1090" y="1881"/>
                    </a:lnTo>
                    <a:lnTo>
                      <a:pt x="1043" y="1887"/>
                    </a:lnTo>
                    <a:lnTo>
                      <a:pt x="995" y="1891"/>
                    </a:lnTo>
                    <a:lnTo>
                      <a:pt x="946" y="1892"/>
                    </a:lnTo>
                    <a:lnTo>
                      <a:pt x="946" y="1892"/>
                    </a:lnTo>
                    <a:lnTo>
                      <a:pt x="898" y="1891"/>
                    </a:lnTo>
                    <a:lnTo>
                      <a:pt x="850" y="1887"/>
                    </a:lnTo>
                    <a:lnTo>
                      <a:pt x="802" y="1881"/>
                    </a:lnTo>
                    <a:lnTo>
                      <a:pt x="756" y="1873"/>
                    </a:lnTo>
                    <a:lnTo>
                      <a:pt x="710" y="1862"/>
                    </a:lnTo>
                    <a:lnTo>
                      <a:pt x="665" y="1850"/>
                    </a:lnTo>
                    <a:lnTo>
                      <a:pt x="620" y="1835"/>
                    </a:lnTo>
                    <a:lnTo>
                      <a:pt x="578" y="1818"/>
                    </a:lnTo>
                    <a:lnTo>
                      <a:pt x="536" y="1799"/>
                    </a:lnTo>
                    <a:lnTo>
                      <a:pt x="496" y="1778"/>
                    </a:lnTo>
                    <a:lnTo>
                      <a:pt x="456" y="1755"/>
                    </a:lnTo>
                    <a:lnTo>
                      <a:pt x="417" y="1730"/>
                    </a:lnTo>
                    <a:lnTo>
                      <a:pt x="380" y="1704"/>
                    </a:lnTo>
                    <a:lnTo>
                      <a:pt x="345" y="1677"/>
                    </a:lnTo>
                    <a:lnTo>
                      <a:pt x="310" y="1647"/>
                    </a:lnTo>
                    <a:lnTo>
                      <a:pt x="277" y="1615"/>
                    </a:lnTo>
                    <a:lnTo>
                      <a:pt x="246" y="1583"/>
                    </a:lnTo>
                    <a:lnTo>
                      <a:pt x="216" y="1548"/>
                    </a:lnTo>
                    <a:lnTo>
                      <a:pt x="189" y="1513"/>
                    </a:lnTo>
                    <a:lnTo>
                      <a:pt x="161" y="1476"/>
                    </a:lnTo>
                    <a:lnTo>
                      <a:pt x="138" y="1437"/>
                    </a:lnTo>
                    <a:lnTo>
                      <a:pt x="115" y="1397"/>
                    </a:lnTo>
                    <a:lnTo>
                      <a:pt x="94" y="1357"/>
                    </a:lnTo>
                    <a:lnTo>
                      <a:pt x="75" y="1314"/>
                    </a:lnTo>
                    <a:lnTo>
                      <a:pt x="58" y="1271"/>
                    </a:lnTo>
                    <a:lnTo>
                      <a:pt x="42" y="1227"/>
                    </a:lnTo>
                    <a:lnTo>
                      <a:pt x="31" y="1183"/>
                    </a:lnTo>
                    <a:lnTo>
                      <a:pt x="20" y="1137"/>
                    </a:lnTo>
                    <a:lnTo>
                      <a:pt x="12" y="1091"/>
                    </a:lnTo>
                    <a:lnTo>
                      <a:pt x="6" y="1043"/>
                    </a:lnTo>
                    <a:lnTo>
                      <a:pt x="2" y="996"/>
                    </a:lnTo>
                    <a:lnTo>
                      <a:pt x="0" y="947"/>
                    </a:lnTo>
                    <a:lnTo>
                      <a:pt x="0" y="947"/>
                    </a:lnTo>
                    <a:lnTo>
                      <a:pt x="2" y="898"/>
                    </a:lnTo>
                    <a:lnTo>
                      <a:pt x="6" y="850"/>
                    </a:lnTo>
                    <a:lnTo>
                      <a:pt x="12" y="803"/>
                    </a:lnTo>
                    <a:lnTo>
                      <a:pt x="20" y="757"/>
                    </a:lnTo>
                    <a:lnTo>
                      <a:pt x="31" y="710"/>
                    </a:lnTo>
                    <a:lnTo>
                      <a:pt x="42" y="665"/>
                    </a:lnTo>
                    <a:lnTo>
                      <a:pt x="58" y="621"/>
                    </a:lnTo>
                    <a:lnTo>
                      <a:pt x="75" y="578"/>
                    </a:lnTo>
                    <a:lnTo>
                      <a:pt x="94" y="537"/>
                    </a:lnTo>
                    <a:lnTo>
                      <a:pt x="115" y="496"/>
                    </a:lnTo>
                    <a:lnTo>
                      <a:pt x="138" y="456"/>
                    </a:lnTo>
                    <a:lnTo>
                      <a:pt x="161" y="418"/>
                    </a:lnTo>
                    <a:lnTo>
                      <a:pt x="189" y="381"/>
                    </a:lnTo>
                    <a:lnTo>
                      <a:pt x="216" y="345"/>
                    </a:lnTo>
                    <a:lnTo>
                      <a:pt x="246" y="311"/>
                    </a:lnTo>
                    <a:lnTo>
                      <a:pt x="277" y="277"/>
                    </a:lnTo>
                    <a:lnTo>
                      <a:pt x="310" y="246"/>
                    </a:lnTo>
                    <a:lnTo>
                      <a:pt x="345" y="217"/>
                    </a:lnTo>
                    <a:lnTo>
                      <a:pt x="380" y="188"/>
                    </a:lnTo>
                    <a:lnTo>
                      <a:pt x="417" y="162"/>
                    </a:lnTo>
                    <a:lnTo>
                      <a:pt x="456" y="137"/>
                    </a:lnTo>
                    <a:lnTo>
                      <a:pt x="496" y="114"/>
                    </a:lnTo>
                    <a:lnTo>
                      <a:pt x="536" y="94"/>
                    </a:lnTo>
                    <a:lnTo>
                      <a:pt x="578" y="75"/>
                    </a:lnTo>
                    <a:lnTo>
                      <a:pt x="620" y="59"/>
                    </a:lnTo>
                    <a:lnTo>
                      <a:pt x="665" y="43"/>
                    </a:lnTo>
                    <a:lnTo>
                      <a:pt x="710" y="30"/>
                    </a:lnTo>
                    <a:lnTo>
                      <a:pt x="756" y="19"/>
                    </a:lnTo>
                    <a:lnTo>
                      <a:pt x="802" y="11"/>
                    </a:lnTo>
                    <a:lnTo>
                      <a:pt x="850" y="5"/>
                    </a:lnTo>
                    <a:lnTo>
                      <a:pt x="898" y="1"/>
                    </a:lnTo>
                    <a:lnTo>
                      <a:pt x="946" y="0"/>
                    </a:lnTo>
                    <a:lnTo>
                      <a:pt x="946" y="0"/>
                    </a:lnTo>
                    <a:close/>
                    <a:moveTo>
                      <a:pt x="946" y="31"/>
                    </a:moveTo>
                    <a:lnTo>
                      <a:pt x="946" y="31"/>
                    </a:lnTo>
                    <a:lnTo>
                      <a:pt x="994" y="32"/>
                    </a:lnTo>
                    <a:lnTo>
                      <a:pt x="1040" y="36"/>
                    </a:lnTo>
                    <a:lnTo>
                      <a:pt x="1086" y="42"/>
                    </a:lnTo>
                    <a:lnTo>
                      <a:pt x="1131" y="50"/>
                    </a:lnTo>
                    <a:lnTo>
                      <a:pt x="1175" y="60"/>
                    </a:lnTo>
                    <a:lnTo>
                      <a:pt x="1219" y="73"/>
                    </a:lnTo>
                    <a:lnTo>
                      <a:pt x="1262" y="87"/>
                    </a:lnTo>
                    <a:lnTo>
                      <a:pt x="1303" y="104"/>
                    </a:lnTo>
                    <a:lnTo>
                      <a:pt x="1344" y="122"/>
                    </a:lnTo>
                    <a:lnTo>
                      <a:pt x="1383" y="142"/>
                    </a:lnTo>
                    <a:lnTo>
                      <a:pt x="1421" y="164"/>
                    </a:lnTo>
                    <a:lnTo>
                      <a:pt x="1458" y="188"/>
                    </a:lnTo>
                    <a:lnTo>
                      <a:pt x="1495" y="213"/>
                    </a:lnTo>
                    <a:lnTo>
                      <a:pt x="1529" y="240"/>
                    </a:lnTo>
                    <a:lnTo>
                      <a:pt x="1563" y="269"/>
                    </a:lnTo>
                    <a:lnTo>
                      <a:pt x="1593" y="300"/>
                    </a:lnTo>
                    <a:lnTo>
                      <a:pt x="1624" y="331"/>
                    </a:lnTo>
                    <a:lnTo>
                      <a:pt x="1653" y="364"/>
                    </a:lnTo>
                    <a:lnTo>
                      <a:pt x="1680" y="399"/>
                    </a:lnTo>
                    <a:lnTo>
                      <a:pt x="1705" y="435"/>
                    </a:lnTo>
                    <a:lnTo>
                      <a:pt x="1729" y="472"/>
                    </a:lnTo>
                    <a:lnTo>
                      <a:pt x="1752" y="510"/>
                    </a:lnTo>
                    <a:lnTo>
                      <a:pt x="1772" y="550"/>
                    </a:lnTo>
                    <a:lnTo>
                      <a:pt x="1790" y="590"/>
                    </a:lnTo>
                    <a:lnTo>
                      <a:pt x="1806" y="632"/>
                    </a:lnTo>
                    <a:lnTo>
                      <a:pt x="1821" y="674"/>
                    </a:lnTo>
                    <a:lnTo>
                      <a:pt x="1833" y="718"/>
                    </a:lnTo>
                    <a:lnTo>
                      <a:pt x="1843" y="762"/>
                    </a:lnTo>
                    <a:lnTo>
                      <a:pt x="1852" y="808"/>
                    </a:lnTo>
                    <a:lnTo>
                      <a:pt x="1857" y="853"/>
                    </a:lnTo>
                    <a:lnTo>
                      <a:pt x="1861" y="899"/>
                    </a:lnTo>
                    <a:lnTo>
                      <a:pt x="1862" y="947"/>
                    </a:lnTo>
                    <a:lnTo>
                      <a:pt x="1862" y="947"/>
                    </a:lnTo>
                    <a:lnTo>
                      <a:pt x="1861" y="993"/>
                    </a:lnTo>
                    <a:lnTo>
                      <a:pt x="1857" y="1041"/>
                    </a:lnTo>
                    <a:lnTo>
                      <a:pt x="1852" y="1086"/>
                    </a:lnTo>
                    <a:lnTo>
                      <a:pt x="1843" y="1131"/>
                    </a:lnTo>
                    <a:lnTo>
                      <a:pt x="1833" y="1175"/>
                    </a:lnTo>
                    <a:lnTo>
                      <a:pt x="1821" y="1219"/>
                    </a:lnTo>
                    <a:lnTo>
                      <a:pt x="1806" y="1261"/>
                    </a:lnTo>
                    <a:lnTo>
                      <a:pt x="1790" y="1302"/>
                    </a:lnTo>
                    <a:lnTo>
                      <a:pt x="1772" y="1344"/>
                    </a:lnTo>
                    <a:lnTo>
                      <a:pt x="1752" y="1383"/>
                    </a:lnTo>
                    <a:lnTo>
                      <a:pt x="1729" y="1421"/>
                    </a:lnTo>
                    <a:lnTo>
                      <a:pt x="1705" y="1458"/>
                    </a:lnTo>
                    <a:lnTo>
                      <a:pt x="1680" y="1494"/>
                    </a:lnTo>
                    <a:lnTo>
                      <a:pt x="1653" y="1528"/>
                    </a:lnTo>
                    <a:lnTo>
                      <a:pt x="1624" y="1561"/>
                    </a:lnTo>
                    <a:lnTo>
                      <a:pt x="1593" y="1594"/>
                    </a:lnTo>
                    <a:lnTo>
                      <a:pt x="1563" y="1625"/>
                    </a:lnTo>
                    <a:lnTo>
                      <a:pt x="1529" y="1653"/>
                    </a:lnTo>
                    <a:lnTo>
                      <a:pt x="1495" y="1680"/>
                    </a:lnTo>
                    <a:lnTo>
                      <a:pt x="1458" y="1705"/>
                    </a:lnTo>
                    <a:lnTo>
                      <a:pt x="1421" y="1729"/>
                    </a:lnTo>
                    <a:lnTo>
                      <a:pt x="1383" y="1752"/>
                    </a:lnTo>
                    <a:lnTo>
                      <a:pt x="1344" y="1772"/>
                    </a:lnTo>
                    <a:lnTo>
                      <a:pt x="1303" y="1790"/>
                    </a:lnTo>
                    <a:lnTo>
                      <a:pt x="1262" y="1806"/>
                    </a:lnTo>
                    <a:lnTo>
                      <a:pt x="1219" y="1821"/>
                    </a:lnTo>
                    <a:lnTo>
                      <a:pt x="1175" y="1833"/>
                    </a:lnTo>
                    <a:lnTo>
                      <a:pt x="1131" y="1843"/>
                    </a:lnTo>
                    <a:lnTo>
                      <a:pt x="1086" y="1852"/>
                    </a:lnTo>
                    <a:lnTo>
                      <a:pt x="1040" y="1858"/>
                    </a:lnTo>
                    <a:lnTo>
                      <a:pt x="994" y="1860"/>
                    </a:lnTo>
                    <a:lnTo>
                      <a:pt x="946" y="1861"/>
                    </a:lnTo>
                    <a:lnTo>
                      <a:pt x="946" y="1861"/>
                    </a:lnTo>
                    <a:lnTo>
                      <a:pt x="899" y="1860"/>
                    </a:lnTo>
                    <a:lnTo>
                      <a:pt x="852" y="1858"/>
                    </a:lnTo>
                    <a:lnTo>
                      <a:pt x="807" y="1852"/>
                    </a:lnTo>
                    <a:lnTo>
                      <a:pt x="762" y="1843"/>
                    </a:lnTo>
                    <a:lnTo>
                      <a:pt x="718" y="1833"/>
                    </a:lnTo>
                    <a:lnTo>
                      <a:pt x="674" y="1821"/>
                    </a:lnTo>
                    <a:lnTo>
                      <a:pt x="631" y="1806"/>
                    </a:lnTo>
                    <a:lnTo>
                      <a:pt x="590" y="1790"/>
                    </a:lnTo>
                    <a:lnTo>
                      <a:pt x="549" y="1772"/>
                    </a:lnTo>
                    <a:lnTo>
                      <a:pt x="510" y="1752"/>
                    </a:lnTo>
                    <a:lnTo>
                      <a:pt x="472" y="1729"/>
                    </a:lnTo>
                    <a:lnTo>
                      <a:pt x="435" y="1705"/>
                    </a:lnTo>
                    <a:lnTo>
                      <a:pt x="399" y="1680"/>
                    </a:lnTo>
                    <a:lnTo>
                      <a:pt x="364" y="1653"/>
                    </a:lnTo>
                    <a:lnTo>
                      <a:pt x="331" y="1625"/>
                    </a:lnTo>
                    <a:lnTo>
                      <a:pt x="299" y="1594"/>
                    </a:lnTo>
                    <a:lnTo>
                      <a:pt x="268" y="1561"/>
                    </a:lnTo>
                    <a:lnTo>
                      <a:pt x="240" y="1528"/>
                    </a:lnTo>
                    <a:lnTo>
                      <a:pt x="213" y="1494"/>
                    </a:lnTo>
                    <a:lnTo>
                      <a:pt x="188" y="1458"/>
                    </a:lnTo>
                    <a:lnTo>
                      <a:pt x="164" y="1421"/>
                    </a:lnTo>
                    <a:lnTo>
                      <a:pt x="141" y="1383"/>
                    </a:lnTo>
                    <a:lnTo>
                      <a:pt x="121" y="1344"/>
                    </a:lnTo>
                    <a:lnTo>
                      <a:pt x="103" y="1302"/>
                    </a:lnTo>
                    <a:lnTo>
                      <a:pt x="86" y="1261"/>
                    </a:lnTo>
                    <a:lnTo>
                      <a:pt x="72" y="1219"/>
                    </a:lnTo>
                    <a:lnTo>
                      <a:pt x="60" y="1175"/>
                    </a:lnTo>
                    <a:lnTo>
                      <a:pt x="50" y="1131"/>
                    </a:lnTo>
                    <a:lnTo>
                      <a:pt x="41" y="1086"/>
                    </a:lnTo>
                    <a:lnTo>
                      <a:pt x="35" y="1041"/>
                    </a:lnTo>
                    <a:lnTo>
                      <a:pt x="32" y="993"/>
                    </a:lnTo>
                    <a:lnTo>
                      <a:pt x="31" y="947"/>
                    </a:lnTo>
                    <a:lnTo>
                      <a:pt x="31" y="947"/>
                    </a:lnTo>
                    <a:lnTo>
                      <a:pt x="32" y="899"/>
                    </a:lnTo>
                    <a:lnTo>
                      <a:pt x="35" y="853"/>
                    </a:lnTo>
                    <a:lnTo>
                      <a:pt x="41" y="808"/>
                    </a:lnTo>
                    <a:lnTo>
                      <a:pt x="50" y="762"/>
                    </a:lnTo>
                    <a:lnTo>
                      <a:pt x="60" y="718"/>
                    </a:lnTo>
                    <a:lnTo>
                      <a:pt x="72" y="674"/>
                    </a:lnTo>
                    <a:lnTo>
                      <a:pt x="86" y="632"/>
                    </a:lnTo>
                    <a:lnTo>
                      <a:pt x="103" y="590"/>
                    </a:lnTo>
                    <a:lnTo>
                      <a:pt x="121" y="550"/>
                    </a:lnTo>
                    <a:lnTo>
                      <a:pt x="141" y="510"/>
                    </a:lnTo>
                    <a:lnTo>
                      <a:pt x="164" y="472"/>
                    </a:lnTo>
                    <a:lnTo>
                      <a:pt x="188" y="435"/>
                    </a:lnTo>
                    <a:lnTo>
                      <a:pt x="213" y="399"/>
                    </a:lnTo>
                    <a:lnTo>
                      <a:pt x="240" y="364"/>
                    </a:lnTo>
                    <a:lnTo>
                      <a:pt x="268" y="331"/>
                    </a:lnTo>
                    <a:lnTo>
                      <a:pt x="299" y="300"/>
                    </a:lnTo>
                    <a:lnTo>
                      <a:pt x="331" y="269"/>
                    </a:lnTo>
                    <a:lnTo>
                      <a:pt x="364" y="240"/>
                    </a:lnTo>
                    <a:lnTo>
                      <a:pt x="399" y="213"/>
                    </a:lnTo>
                    <a:lnTo>
                      <a:pt x="435" y="188"/>
                    </a:lnTo>
                    <a:lnTo>
                      <a:pt x="472" y="164"/>
                    </a:lnTo>
                    <a:lnTo>
                      <a:pt x="510" y="142"/>
                    </a:lnTo>
                    <a:lnTo>
                      <a:pt x="549" y="122"/>
                    </a:lnTo>
                    <a:lnTo>
                      <a:pt x="590" y="104"/>
                    </a:lnTo>
                    <a:lnTo>
                      <a:pt x="631" y="87"/>
                    </a:lnTo>
                    <a:lnTo>
                      <a:pt x="674" y="73"/>
                    </a:lnTo>
                    <a:lnTo>
                      <a:pt x="718" y="60"/>
                    </a:lnTo>
                    <a:lnTo>
                      <a:pt x="762" y="50"/>
                    </a:lnTo>
                    <a:lnTo>
                      <a:pt x="807" y="42"/>
                    </a:lnTo>
                    <a:lnTo>
                      <a:pt x="852" y="36"/>
                    </a:lnTo>
                    <a:lnTo>
                      <a:pt x="899" y="32"/>
                    </a:lnTo>
                    <a:lnTo>
                      <a:pt x="946" y="31"/>
                    </a:lnTo>
                    <a:lnTo>
                      <a:pt x="946" y="31"/>
                    </a:lnTo>
                    <a:close/>
                  </a:path>
                </a:pathLst>
              </a:custGeom>
              <a:gradFill flip="none" rotWithShape="1">
                <a:gsLst>
                  <a:gs pos="0">
                    <a:srgbClr val="1E242E"/>
                  </a:gs>
                  <a:gs pos="100000">
                    <a:srgbClr val="576A87"/>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p>
            </p:txBody>
          </p:sp>
        </p:grpSp>
        <p:sp>
          <p:nvSpPr>
            <p:cNvPr id="89" name="원호 81"/>
            <p:cNvSpPr/>
            <p:nvPr/>
          </p:nvSpPr>
          <p:spPr>
            <a:xfrm>
              <a:off x="4626006" y="4908083"/>
              <a:ext cx="960203" cy="960203"/>
            </a:xfrm>
            <a:prstGeom prst="arc">
              <a:avLst>
                <a:gd name="adj1" fmla="val 12272767"/>
                <a:gd name="adj2" fmla="val 9127939"/>
              </a:avLst>
            </a:pr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latin typeface="Calibri" panose="020F0502020204030204" pitchFamily="34" charset="0"/>
              </a:endParaRPr>
            </a:p>
          </p:txBody>
        </p:sp>
      </p:grpSp>
      <p:grpSp>
        <p:nvGrpSpPr>
          <p:cNvPr id="42" name="组合 41"/>
          <p:cNvGrpSpPr/>
          <p:nvPr/>
        </p:nvGrpSpPr>
        <p:grpSpPr>
          <a:xfrm>
            <a:off x="5663221" y="4522307"/>
            <a:ext cx="1174500" cy="1174001"/>
            <a:chOff x="5663221" y="4257181"/>
            <a:chExt cx="1174500" cy="1174001"/>
          </a:xfrm>
        </p:grpSpPr>
        <p:grpSp>
          <p:nvGrpSpPr>
            <p:cNvPr id="66" name="그룹 56"/>
            <p:cNvGrpSpPr/>
            <p:nvPr/>
          </p:nvGrpSpPr>
          <p:grpSpPr>
            <a:xfrm>
              <a:off x="5663221" y="4257181"/>
              <a:ext cx="1174500" cy="1174001"/>
              <a:chOff x="6692081" y="3702050"/>
              <a:chExt cx="1984375" cy="2003425"/>
            </a:xfrm>
            <a:effectLst>
              <a:outerShdw blurRad="165100" dist="177800" dir="5400000" algn="t" rotWithShape="0">
                <a:prstClr val="black">
                  <a:alpha val="30000"/>
                </a:prstClr>
              </a:outerShdw>
            </a:effectLst>
          </p:grpSpPr>
          <p:sp>
            <p:nvSpPr>
              <p:cNvPr id="68" name="Freeform 11"/>
              <p:cNvSpPr>
                <a:spLocks noEditPoints="1"/>
              </p:cNvSpPr>
              <p:nvPr/>
            </p:nvSpPr>
            <p:spPr bwMode="auto">
              <a:xfrm>
                <a:off x="7337967" y="4357470"/>
                <a:ext cx="692602" cy="690998"/>
              </a:xfrm>
              <a:custGeom>
                <a:avLst/>
                <a:gdLst>
                  <a:gd name="T0" fmla="*/ 497 w 863"/>
                  <a:gd name="T1" fmla="*/ 5 h 862"/>
                  <a:gd name="T2" fmla="*/ 599 w 863"/>
                  <a:gd name="T3" fmla="*/ 35 h 862"/>
                  <a:gd name="T4" fmla="*/ 689 w 863"/>
                  <a:gd name="T5" fmla="*/ 86 h 862"/>
                  <a:gd name="T6" fmla="*/ 764 w 863"/>
                  <a:gd name="T7" fmla="*/ 157 h 862"/>
                  <a:gd name="T8" fmla="*/ 820 w 863"/>
                  <a:gd name="T9" fmla="*/ 245 h 862"/>
                  <a:gd name="T10" fmla="*/ 854 w 863"/>
                  <a:gd name="T11" fmla="*/ 345 h 862"/>
                  <a:gd name="T12" fmla="*/ 863 w 863"/>
                  <a:gd name="T13" fmla="*/ 432 h 862"/>
                  <a:gd name="T14" fmla="*/ 849 w 863"/>
                  <a:gd name="T15" fmla="*/ 539 h 862"/>
                  <a:gd name="T16" fmla="*/ 811 w 863"/>
                  <a:gd name="T17" fmla="*/ 637 h 862"/>
                  <a:gd name="T18" fmla="*/ 750 w 863"/>
                  <a:gd name="T19" fmla="*/ 722 h 862"/>
                  <a:gd name="T20" fmla="*/ 673 w 863"/>
                  <a:gd name="T21" fmla="*/ 790 h 862"/>
                  <a:gd name="T22" fmla="*/ 580 w 863"/>
                  <a:gd name="T23" fmla="*/ 836 h 862"/>
                  <a:gd name="T24" fmla="*/ 475 w 863"/>
                  <a:gd name="T25" fmla="*/ 861 h 862"/>
                  <a:gd name="T26" fmla="*/ 387 w 863"/>
                  <a:gd name="T27" fmla="*/ 861 h 862"/>
                  <a:gd name="T28" fmla="*/ 283 w 863"/>
                  <a:gd name="T29" fmla="*/ 836 h 862"/>
                  <a:gd name="T30" fmla="*/ 190 w 863"/>
                  <a:gd name="T31" fmla="*/ 790 h 862"/>
                  <a:gd name="T32" fmla="*/ 113 w 863"/>
                  <a:gd name="T33" fmla="*/ 722 h 862"/>
                  <a:gd name="T34" fmla="*/ 52 w 863"/>
                  <a:gd name="T35" fmla="*/ 637 h 862"/>
                  <a:gd name="T36" fmla="*/ 14 w 863"/>
                  <a:gd name="T37" fmla="*/ 539 h 862"/>
                  <a:gd name="T38" fmla="*/ 0 w 863"/>
                  <a:gd name="T39" fmla="*/ 432 h 862"/>
                  <a:gd name="T40" fmla="*/ 9 w 863"/>
                  <a:gd name="T41" fmla="*/ 345 h 862"/>
                  <a:gd name="T42" fmla="*/ 42 w 863"/>
                  <a:gd name="T43" fmla="*/ 245 h 862"/>
                  <a:gd name="T44" fmla="*/ 98 w 863"/>
                  <a:gd name="T45" fmla="*/ 157 h 862"/>
                  <a:gd name="T46" fmla="*/ 173 w 863"/>
                  <a:gd name="T47" fmla="*/ 86 h 862"/>
                  <a:gd name="T48" fmla="*/ 264 w 863"/>
                  <a:gd name="T49" fmla="*/ 35 h 862"/>
                  <a:gd name="T50" fmla="*/ 366 w 863"/>
                  <a:gd name="T51" fmla="*/ 5 h 862"/>
                  <a:gd name="T52" fmla="*/ 431 w 863"/>
                  <a:gd name="T53" fmla="*/ 24 h 862"/>
                  <a:gd name="T54" fmla="*/ 513 w 863"/>
                  <a:gd name="T55" fmla="*/ 32 h 862"/>
                  <a:gd name="T56" fmla="*/ 609 w 863"/>
                  <a:gd name="T57" fmla="*/ 64 h 862"/>
                  <a:gd name="T58" fmla="*/ 691 w 863"/>
                  <a:gd name="T59" fmla="*/ 117 h 862"/>
                  <a:gd name="T60" fmla="*/ 758 w 863"/>
                  <a:gd name="T61" fmla="*/ 188 h 862"/>
                  <a:gd name="T62" fmla="*/ 807 w 863"/>
                  <a:gd name="T63" fmla="*/ 272 h 862"/>
                  <a:gd name="T64" fmla="*/ 835 w 863"/>
                  <a:gd name="T65" fmla="*/ 370 h 862"/>
                  <a:gd name="T66" fmla="*/ 838 w 863"/>
                  <a:gd name="T67" fmla="*/ 452 h 862"/>
                  <a:gd name="T68" fmla="*/ 820 w 863"/>
                  <a:gd name="T69" fmla="*/ 553 h 862"/>
                  <a:gd name="T70" fmla="*/ 780 w 863"/>
                  <a:gd name="T71" fmla="*/ 643 h 862"/>
                  <a:gd name="T72" fmla="*/ 719 w 863"/>
                  <a:gd name="T73" fmla="*/ 720 h 862"/>
                  <a:gd name="T74" fmla="*/ 643 w 863"/>
                  <a:gd name="T75" fmla="*/ 780 h 862"/>
                  <a:gd name="T76" fmla="*/ 553 w 863"/>
                  <a:gd name="T77" fmla="*/ 821 h 862"/>
                  <a:gd name="T78" fmla="*/ 453 w 863"/>
                  <a:gd name="T79" fmla="*/ 838 h 862"/>
                  <a:gd name="T80" fmla="*/ 370 w 863"/>
                  <a:gd name="T81" fmla="*/ 835 h 862"/>
                  <a:gd name="T82" fmla="*/ 273 w 863"/>
                  <a:gd name="T83" fmla="*/ 807 h 862"/>
                  <a:gd name="T84" fmla="*/ 188 w 863"/>
                  <a:gd name="T85" fmla="*/ 759 h 862"/>
                  <a:gd name="T86" fmla="*/ 117 w 863"/>
                  <a:gd name="T87" fmla="*/ 691 h 862"/>
                  <a:gd name="T88" fmla="*/ 64 w 863"/>
                  <a:gd name="T89" fmla="*/ 608 h 862"/>
                  <a:gd name="T90" fmla="*/ 32 w 863"/>
                  <a:gd name="T91" fmla="*/ 514 h 862"/>
                  <a:gd name="T92" fmla="*/ 23 w 863"/>
                  <a:gd name="T93" fmla="*/ 432 h 862"/>
                  <a:gd name="T94" fmla="*/ 37 w 863"/>
                  <a:gd name="T95" fmla="*/ 330 h 862"/>
                  <a:gd name="T96" fmla="*/ 73 w 863"/>
                  <a:gd name="T97" fmla="*/ 237 h 862"/>
                  <a:gd name="T98" fmla="*/ 129 w 863"/>
                  <a:gd name="T99" fmla="*/ 157 h 862"/>
                  <a:gd name="T100" fmla="*/ 203 w 863"/>
                  <a:gd name="T101" fmla="*/ 94 h 862"/>
                  <a:gd name="T102" fmla="*/ 291 w 863"/>
                  <a:gd name="T103" fmla="*/ 49 h 862"/>
                  <a:gd name="T104" fmla="*/ 390 w 863"/>
                  <a:gd name="T105" fmla="*/ 2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3" h="862">
                    <a:moveTo>
                      <a:pt x="431" y="0"/>
                    </a:moveTo>
                    <a:lnTo>
                      <a:pt x="431" y="0"/>
                    </a:lnTo>
                    <a:lnTo>
                      <a:pt x="454" y="1"/>
                    </a:lnTo>
                    <a:lnTo>
                      <a:pt x="475" y="3"/>
                    </a:lnTo>
                    <a:lnTo>
                      <a:pt x="497" y="5"/>
                    </a:lnTo>
                    <a:lnTo>
                      <a:pt x="518" y="10"/>
                    </a:lnTo>
                    <a:lnTo>
                      <a:pt x="540" y="14"/>
                    </a:lnTo>
                    <a:lnTo>
                      <a:pt x="560" y="20"/>
                    </a:lnTo>
                    <a:lnTo>
                      <a:pt x="580" y="26"/>
                    </a:lnTo>
                    <a:lnTo>
                      <a:pt x="599" y="35"/>
                    </a:lnTo>
                    <a:lnTo>
                      <a:pt x="618" y="43"/>
                    </a:lnTo>
                    <a:lnTo>
                      <a:pt x="637" y="52"/>
                    </a:lnTo>
                    <a:lnTo>
                      <a:pt x="655" y="63"/>
                    </a:lnTo>
                    <a:lnTo>
                      <a:pt x="673" y="74"/>
                    </a:lnTo>
                    <a:lnTo>
                      <a:pt x="689" y="86"/>
                    </a:lnTo>
                    <a:lnTo>
                      <a:pt x="706" y="99"/>
                    </a:lnTo>
                    <a:lnTo>
                      <a:pt x="722" y="112"/>
                    </a:lnTo>
                    <a:lnTo>
                      <a:pt x="736" y="126"/>
                    </a:lnTo>
                    <a:lnTo>
                      <a:pt x="750" y="142"/>
                    </a:lnTo>
                    <a:lnTo>
                      <a:pt x="764" y="157"/>
                    </a:lnTo>
                    <a:lnTo>
                      <a:pt x="778" y="174"/>
                    </a:lnTo>
                    <a:lnTo>
                      <a:pt x="789" y="190"/>
                    </a:lnTo>
                    <a:lnTo>
                      <a:pt x="800" y="208"/>
                    </a:lnTo>
                    <a:lnTo>
                      <a:pt x="811" y="226"/>
                    </a:lnTo>
                    <a:lnTo>
                      <a:pt x="820" y="245"/>
                    </a:lnTo>
                    <a:lnTo>
                      <a:pt x="829" y="264"/>
                    </a:lnTo>
                    <a:lnTo>
                      <a:pt x="837" y="283"/>
                    </a:lnTo>
                    <a:lnTo>
                      <a:pt x="843" y="303"/>
                    </a:lnTo>
                    <a:lnTo>
                      <a:pt x="849" y="324"/>
                    </a:lnTo>
                    <a:lnTo>
                      <a:pt x="854" y="345"/>
                    </a:lnTo>
                    <a:lnTo>
                      <a:pt x="857" y="366"/>
                    </a:lnTo>
                    <a:lnTo>
                      <a:pt x="861" y="388"/>
                    </a:lnTo>
                    <a:lnTo>
                      <a:pt x="862" y="409"/>
                    </a:lnTo>
                    <a:lnTo>
                      <a:pt x="863" y="432"/>
                    </a:lnTo>
                    <a:lnTo>
                      <a:pt x="863" y="432"/>
                    </a:lnTo>
                    <a:lnTo>
                      <a:pt x="862" y="453"/>
                    </a:lnTo>
                    <a:lnTo>
                      <a:pt x="861" y="476"/>
                    </a:lnTo>
                    <a:lnTo>
                      <a:pt x="857" y="497"/>
                    </a:lnTo>
                    <a:lnTo>
                      <a:pt x="854" y="519"/>
                    </a:lnTo>
                    <a:lnTo>
                      <a:pt x="849" y="539"/>
                    </a:lnTo>
                    <a:lnTo>
                      <a:pt x="843" y="560"/>
                    </a:lnTo>
                    <a:lnTo>
                      <a:pt x="837" y="580"/>
                    </a:lnTo>
                    <a:lnTo>
                      <a:pt x="829" y="599"/>
                    </a:lnTo>
                    <a:lnTo>
                      <a:pt x="820" y="618"/>
                    </a:lnTo>
                    <a:lnTo>
                      <a:pt x="811" y="637"/>
                    </a:lnTo>
                    <a:lnTo>
                      <a:pt x="800" y="655"/>
                    </a:lnTo>
                    <a:lnTo>
                      <a:pt x="789" y="673"/>
                    </a:lnTo>
                    <a:lnTo>
                      <a:pt x="778" y="690"/>
                    </a:lnTo>
                    <a:lnTo>
                      <a:pt x="764" y="706"/>
                    </a:lnTo>
                    <a:lnTo>
                      <a:pt x="750" y="722"/>
                    </a:lnTo>
                    <a:lnTo>
                      <a:pt x="736" y="736"/>
                    </a:lnTo>
                    <a:lnTo>
                      <a:pt x="722" y="750"/>
                    </a:lnTo>
                    <a:lnTo>
                      <a:pt x="706" y="765"/>
                    </a:lnTo>
                    <a:lnTo>
                      <a:pt x="689" y="777"/>
                    </a:lnTo>
                    <a:lnTo>
                      <a:pt x="673" y="790"/>
                    </a:lnTo>
                    <a:lnTo>
                      <a:pt x="655" y="800"/>
                    </a:lnTo>
                    <a:lnTo>
                      <a:pt x="637" y="811"/>
                    </a:lnTo>
                    <a:lnTo>
                      <a:pt x="618" y="821"/>
                    </a:lnTo>
                    <a:lnTo>
                      <a:pt x="599" y="829"/>
                    </a:lnTo>
                    <a:lnTo>
                      <a:pt x="580" y="836"/>
                    </a:lnTo>
                    <a:lnTo>
                      <a:pt x="560" y="843"/>
                    </a:lnTo>
                    <a:lnTo>
                      <a:pt x="540" y="849"/>
                    </a:lnTo>
                    <a:lnTo>
                      <a:pt x="518" y="854"/>
                    </a:lnTo>
                    <a:lnTo>
                      <a:pt x="497" y="857"/>
                    </a:lnTo>
                    <a:lnTo>
                      <a:pt x="475" y="861"/>
                    </a:lnTo>
                    <a:lnTo>
                      <a:pt x="454" y="862"/>
                    </a:lnTo>
                    <a:lnTo>
                      <a:pt x="431" y="862"/>
                    </a:lnTo>
                    <a:lnTo>
                      <a:pt x="431" y="862"/>
                    </a:lnTo>
                    <a:lnTo>
                      <a:pt x="409" y="862"/>
                    </a:lnTo>
                    <a:lnTo>
                      <a:pt x="387" y="861"/>
                    </a:lnTo>
                    <a:lnTo>
                      <a:pt x="366" y="857"/>
                    </a:lnTo>
                    <a:lnTo>
                      <a:pt x="345" y="854"/>
                    </a:lnTo>
                    <a:lnTo>
                      <a:pt x="323" y="849"/>
                    </a:lnTo>
                    <a:lnTo>
                      <a:pt x="303" y="843"/>
                    </a:lnTo>
                    <a:lnTo>
                      <a:pt x="283" y="836"/>
                    </a:lnTo>
                    <a:lnTo>
                      <a:pt x="264" y="829"/>
                    </a:lnTo>
                    <a:lnTo>
                      <a:pt x="245" y="821"/>
                    </a:lnTo>
                    <a:lnTo>
                      <a:pt x="226" y="811"/>
                    </a:lnTo>
                    <a:lnTo>
                      <a:pt x="208" y="800"/>
                    </a:lnTo>
                    <a:lnTo>
                      <a:pt x="190" y="790"/>
                    </a:lnTo>
                    <a:lnTo>
                      <a:pt x="173" y="777"/>
                    </a:lnTo>
                    <a:lnTo>
                      <a:pt x="157" y="765"/>
                    </a:lnTo>
                    <a:lnTo>
                      <a:pt x="141" y="750"/>
                    </a:lnTo>
                    <a:lnTo>
                      <a:pt x="127" y="736"/>
                    </a:lnTo>
                    <a:lnTo>
                      <a:pt x="113" y="722"/>
                    </a:lnTo>
                    <a:lnTo>
                      <a:pt x="98" y="706"/>
                    </a:lnTo>
                    <a:lnTo>
                      <a:pt x="85" y="690"/>
                    </a:lnTo>
                    <a:lnTo>
                      <a:pt x="73" y="673"/>
                    </a:lnTo>
                    <a:lnTo>
                      <a:pt x="63" y="655"/>
                    </a:lnTo>
                    <a:lnTo>
                      <a:pt x="52" y="637"/>
                    </a:lnTo>
                    <a:lnTo>
                      <a:pt x="42" y="618"/>
                    </a:lnTo>
                    <a:lnTo>
                      <a:pt x="34" y="599"/>
                    </a:lnTo>
                    <a:lnTo>
                      <a:pt x="26" y="580"/>
                    </a:lnTo>
                    <a:lnTo>
                      <a:pt x="20" y="560"/>
                    </a:lnTo>
                    <a:lnTo>
                      <a:pt x="14" y="539"/>
                    </a:lnTo>
                    <a:lnTo>
                      <a:pt x="9" y="519"/>
                    </a:lnTo>
                    <a:lnTo>
                      <a:pt x="6" y="497"/>
                    </a:lnTo>
                    <a:lnTo>
                      <a:pt x="2" y="476"/>
                    </a:lnTo>
                    <a:lnTo>
                      <a:pt x="1" y="453"/>
                    </a:lnTo>
                    <a:lnTo>
                      <a:pt x="0" y="432"/>
                    </a:lnTo>
                    <a:lnTo>
                      <a:pt x="0" y="432"/>
                    </a:lnTo>
                    <a:lnTo>
                      <a:pt x="1" y="409"/>
                    </a:lnTo>
                    <a:lnTo>
                      <a:pt x="2" y="388"/>
                    </a:lnTo>
                    <a:lnTo>
                      <a:pt x="6" y="366"/>
                    </a:lnTo>
                    <a:lnTo>
                      <a:pt x="9" y="345"/>
                    </a:lnTo>
                    <a:lnTo>
                      <a:pt x="14" y="324"/>
                    </a:lnTo>
                    <a:lnTo>
                      <a:pt x="20" y="303"/>
                    </a:lnTo>
                    <a:lnTo>
                      <a:pt x="26" y="283"/>
                    </a:lnTo>
                    <a:lnTo>
                      <a:pt x="34" y="264"/>
                    </a:lnTo>
                    <a:lnTo>
                      <a:pt x="42" y="245"/>
                    </a:lnTo>
                    <a:lnTo>
                      <a:pt x="52" y="226"/>
                    </a:lnTo>
                    <a:lnTo>
                      <a:pt x="63" y="208"/>
                    </a:lnTo>
                    <a:lnTo>
                      <a:pt x="73" y="190"/>
                    </a:lnTo>
                    <a:lnTo>
                      <a:pt x="85" y="174"/>
                    </a:lnTo>
                    <a:lnTo>
                      <a:pt x="98" y="157"/>
                    </a:lnTo>
                    <a:lnTo>
                      <a:pt x="113" y="142"/>
                    </a:lnTo>
                    <a:lnTo>
                      <a:pt x="127" y="126"/>
                    </a:lnTo>
                    <a:lnTo>
                      <a:pt x="141" y="112"/>
                    </a:lnTo>
                    <a:lnTo>
                      <a:pt x="157" y="99"/>
                    </a:lnTo>
                    <a:lnTo>
                      <a:pt x="173" y="86"/>
                    </a:lnTo>
                    <a:lnTo>
                      <a:pt x="190" y="74"/>
                    </a:lnTo>
                    <a:lnTo>
                      <a:pt x="208" y="63"/>
                    </a:lnTo>
                    <a:lnTo>
                      <a:pt x="226" y="52"/>
                    </a:lnTo>
                    <a:lnTo>
                      <a:pt x="245" y="43"/>
                    </a:lnTo>
                    <a:lnTo>
                      <a:pt x="264" y="35"/>
                    </a:lnTo>
                    <a:lnTo>
                      <a:pt x="283" y="26"/>
                    </a:lnTo>
                    <a:lnTo>
                      <a:pt x="303" y="20"/>
                    </a:lnTo>
                    <a:lnTo>
                      <a:pt x="323" y="14"/>
                    </a:lnTo>
                    <a:lnTo>
                      <a:pt x="345" y="10"/>
                    </a:lnTo>
                    <a:lnTo>
                      <a:pt x="366" y="5"/>
                    </a:lnTo>
                    <a:lnTo>
                      <a:pt x="387" y="3"/>
                    </a:lnTo>
                    <a:lnTo>
                      <a:pt x="409" y="1"/>
                    </a:lnTo>
                    <a:lnTo>
                      <a:pt x="431" y="0"/>
                    </a:lnTo>
                    <a:lnTo>
                      <a:pt x="431" y="0"/>
                    </a:lnTo>
                    <a:close/>
                    <a:moveTo>
                      <a:pt x="431" y="24"/>
                    </a:moveTo>
                    <a:lnTo>
                      <a:pt x="431" y="24"/>
                    </a:lnTo>
                    <a:lnTo>
                      <a:pt x="453" y="25"/>
                    </a:lnTo>
                    <a:lnTo>
                      <a:pt x="473" y="26"/>
                    </a:lnTo>
                    <a:lnTo>
                      <a:pt x="493" y="29"/>
                    </a:lnTo>
                    <a:lnTo>
                      <a:pt x="513" y="32"/>
                    </a:lnTo>
                    <a:lnTo>
                      <a:pt x="534" y="37"/>
                    </a:lnTo>
                    <a:lnTo>
                      <a:pt x="553" y="42"/>
                    </a:lnTo>
                    <a:lnTo>
                      <a:pt x="572" y="49"/>
                    </a:lnTo>
                    <a:lnTo>
                      <a:pt x="590" y="56"/>
                    </a:lnTo>
                    <a:lnTo>
                      <a:pt x="609" y="64"/>
                    </a:lnTo>
                    <a:lnTo>
                      <a:pt x="625" y="73"/>
                    </a:lnTo>
                    <a:lnTo>
                      <a:pt x="643" y="83"/>
                    </a:lnTo>
                    <a:lnTo>
                      <a:pt x="660" y="94"/>
                    </a:lnTo>
                    <a:lnTo>
                      <a:pt x="675" y="105"/>
                    </a:lnTo>
                    <a:lnTo>
                      <a:pt x="691" y="117"/>
                    </a:lnTo>
                    <a:lnTo>
                      <a:pt x="705" y="130"/>
                    </a:lnTo>
                    <a:lnTo>
                      <a:pt x="719" y="143"/>
                    </a:lnTo>
                    <a:lnTo>
                      <a:pt x="734" y="157"/>
                    </a:lnTo>
                    <a:lnTo>
                      <a:pt x="747" y="173"/>
                    </a:lnTo>
                    <a:lnTo>
                      <a:pt x="758" y="188"/>
                    </a:lnTo>
                    <a:lnTo>
                      <a:pt x="769" y="203"/>
                    </a:lnTo>
                    <a:lnTo>
                      <a:pt x="780" y="220"/>
                    </a:lnTo>
                    <a:lnTo>
                      <a:pt x="789" y="237"/>
                    </a:lnTo>
                    <a:lnTo>
                      <a:pt x="799" y="255"/>
                    </a:lnTo>
                    <a:lnTo>
                      <a:pt x="807" y="272"/>
                    </a:lnTo>
                    <a:lnTo>
                      <a:pt x="814" y="291"/>
                    </a:lnTo>
                    <a:lnTo>
                      <a:pt x="820" y="310"/>
                    </a:lnTo>
                    <a:lnTo>
                      <a:pt x="826" y="330"/>
                    </a:lnTo>
                    <a:lnTo>
                      <a:pt x="831" y="350"/>
                    </a:lnTo>
                    <a:lnTo>
                      <a:pt x="835" y="370"/>
                    </a:lnTo>
                    <a:lnTo>
                      <a:pt x="837" y="390"/>
                    </a:lnTo>
                    <a:lnTo>
                      <a:pt x="838" y="410"/>
                    </a:lnTo>
                    <a:lnTo>
                      <a:pt x="839" y="432"/>
                    </a:lnTo>
                    <a:lnTo>
                      <a:pt x="839" y="432"/>
                    </a:lnTo>
                    <a:lnTo>
                      <a:pt x="838" y="452"/>
                    </a:lnTo>
                    <a:lnTo>
                      <a:pt x="837" y="473"/>
                    </a:lnTo>
                    <a:lnTo>
                      <a:pt x="835" y="494"/>
                    </a:lnTo>
                    <a:lnTo>
                      <a:pt x="831" y="514"/>
                    </a:lnTo>
                    <a:lnTo>
                      <a:pt x="826" y="533"/>
                    </a:lnTo>
                    <a:lnTo>
                      <a:pt x="820" y="553"/>
                    </a:lnTo>
                    <a:lnTo>
                      <a:pt x="814" y="572"/>
                    </a:lnTo>
                    <a:lnTo>
                      <a:pt x="807" y="590"/>
                    </a:lnTo>
                    <a:lnTo>
                      <a:pt x="799" y="608"/>
                    </a:lnTo>
                    <a:lnTo>
                      <a:pt x="789" y="626"/>
                    </a:lnTo>
                    <a:lnTo>
                      <a:pt x="780" y="643"/>
                    </a:lnTo>
                    <a:lnTo>
                      <a:pt x="769" y="659"/>
                    </a:lnTo>
                    <a:lnTo>
                      <a:pt x="758" y="676"/>
                    </a:lnTo>
                    <a:lnTo>
                      <a:pt x="747" y="691"/>
                    </a:lnTo>
                    <a:lnTo>
                      <a:pt x="734" y="705"/>
                    </a:lnTo>
                    <a:lnTo>
                      <a:pt x="719" y="720"/>
                    </a:lnTo>
                    <a:lnTo>
                      <a:pt x="705" y="734"/>
                    </a:lnTo>
                    <a:lnTo>
                      <a:pt x="691" y="746"/>
                    </a:lnTo>
                    <a:lnTo>
                      <a:pt x="675" y="759"/>
                    </a:lnTo>
                    <a:lnTo>
                      <a:pt x="660" y="769"/>
                    </a:lnTo>
                    <a:lnTo>
                      <a:pt x="643" y="780"/>
                    </a:lnTo>
                    <a:lnTo>
                      <a:pt x="625" y="790"/>
                    </a:lnTo>
                    <a:lnTo>
                      <a:pt x="609" y="799"/>
                    </a:lnTo>
                    <a:lnTo>
                      <a:pt x="590" y="807"/>
                    </a:lnTo>
                    <a:lnTo>
                      <a:pt x="572" y="815"/>
                    </a:lnTo>
                    <a:lnTo>
                      <a:pt x="553" y="821"/>
                    </a:lnTo>
                    <a:lnTo>
                      <a:pt x="534" y="827"/>
                    </a:lnTo>
                    <a:lnTo>
                      <a:pt x="513" y="831"/>
                    </a:lnTo>
                    <a:lnTo>
                      <a:pt x="493" y="835"/>
                    </a:lnTo>
                    <a:lnTo>
                      <a:pt x="473" y="837"/>
                    </a:lnTo>
                    <a:lnTo>
                      <a:pt x="453" y="838"/>
                    </a:lnTo>
                    <a:lnTo>
                      <a:pt x="431" y="840"/>
                    </a:lnTo>
                    <a:lnTo>
                      <a:pt x="431" y="840"/>
                    </a:lnTo>
                    <a:lnTo>
                      <a:pt x="410" y="838"/>
                    </a:lnTo>
                    <a:lnTo>
                      <a:pt x="390" y="837"/>
                    </a:lnTo>
                    <a:lnTo>
                      <a:pt x="370" y="835"/>
                    </a:lnTo>
                    <a:lnTo>
                      <a:pt x="349" y="831"/>
                    </a:lnTo>
                    <a:lnTo>
                      <a:pt x="329" y="827"/>
                    </a:lnTo>
                    <a:lnTo>
                      <a:pt x="310" y="821"/>
                    </a:lnTo>
                    <a:lnTo>
                      <a:pt x="291" y="815"/>
                    </a:lnTo>
                    <a:lnTo>
                      <a:pt x="273" y="807"/>
                    </a:lnTo>
                    <a:lnTo>
                      <a:pt x="254" y="799"/>
                    </a:lnTo>
                    <a:lnTo>
                      <a:pt x="238" y="790"/>
                    </a:lnTo>
                    <a:lnTo>
                      <a:pt x="220" y="780"/>
                    </a:lnTo>
                    <a:lnTo>
                      <a:pt x="203" y="769"/>
                    </a:lnTo>
                    <a:lnTo>
                      <a:pt x="188" y="759"/>
                    </a:lnTo>
                    <a:lnTo>
                      <a:pt x="172" y="746"/>
                    </a:lnTo>
                    <a:lnTo>
                      <a:pt x="158" y="734"/>
                    </a:lnTo>
                    <a:lnTo>
                      <a:pt x="144" y="720"/>
                    </a:lnTo>
                    <a:lnTo>
                      <a:pt x="129" y="705"/>
                    </a:lnTo>
                    <a:lnTo>
                      <a:pt x="117" y="691"/>
                    </a:lnTo>
                    <a:lnTo>
                      <a:pt x="104" y="676"/>
                    </a:lnTo>
                    <a:lnTo>
                      <a:pt x="94" y="659"/>
                    </a:lnTo>
                    <a:lnTo>
                      <a:pt x="83" y="643"/>
                    </a:lnTo>
                    <a:lnTo>
                      <a:pt x="73" y="626"/>
                    </a:lnTo>
                    <a:lnTo>
                      <a:pt x="64" y="608"/>
                    </a:lnTo>
                    <a:lnTo>
                      <a:pt x="56" y="590"/>
                    </a:lnTo>
                    <a:lnTo>
                      <a:pt x="48" y="572"/>
                    </a:lnTo>
                    <a:lnTo>
                      <a:pt x="42" y="553"/>
                    </a:lnTo>
                    <a:lnTo>
                      <a:pt x="37" y="533"/>
                    </a:lnTo>
                    <a:lnTo>
                      <a:pt x="32" y="514"/>
                    </a:lnTo>
                    <a:lnTo>
                      <a:pt x="28" y="494"/>
                    </a:lnTo>
                    <a:lnTo>
                      <a:pt x="26" y="473"/>
                    </a:lnTo>
                    <a:lnTo>
                      <a:pt x="25" y="452"/>
                    </a:lnTo>
                    <a:lnTo>
                      <a:pt x="23" y="432"/>
                    </a:lnTo>
                    <a:lnTo>
                      <a:pt x="23" y="432"/>
                    </a:lnTo>
                    <a:lnTo>
                      <a:pt x="25" y="410"/>
                    </a:lnTo>
                    <a:lnTo>
                      <a:pt x="26" y="390"/>
                    </a:lnTo>
                    <a:lnTo>
                      <a:pt x="28" y="370"/>
                    </a:lnTo>
                    <a:lnTo>
                      <a:pt x="32" y="350"/>
                    </a:lnTo>
                    <a:lnTo>
                      <a:pt x="37" y="330"/>
                    </a:lnTo>
                    <a:lnTo>
                      <a:pt x="42" y="310"/>
                    </a:lnTo>
                    <a:lnTo>
                      <a:pt x="48" y="291"/>
                    </a:lnTo>
                    <a:lnTo>
                      <a:pt x="56" y="272"/>
                    </a:lnTo>
                    <a:lnTo>
                      <a:pt x="64" y="255"/>
                    </a:lnTo>
                    <a:lnTo>
                      <a:pt x="73" y="237"/>
                    </a:lnTo>
                    <a:lnTo>
                      <a:pt x="83" y="220"/>
                    </a:lnTo>
                    <a:lnTo>
                      <a:pt x="94" y="203"/>
                    </a:lnTo>
                    <a:lnTo>
                      <a:pt x="104" y="188"/>
                    </a:lnTo>
                    <a:lnTo>
                      <a:pt x="117" y="173"/>
                    </a:lnTo>
                    <a:lnTo>
                      <a:pt x="129" y="157"/>
                    </a:lnTo>
                    <a:lnTo>
                      <a:pt x="144" y="143"/>
                    </a:lnTo>
                    <a:lnTo>
                      <a:pt x="158" y="130"/>
                    </a:lnTo>
                    <a:lnTo>
                      <a:pt x="172" y="117"/>
                    </a:lnTo>
                    <a:lnTo>
                      <a:pt x="188" y="105"/>
                    </a:lnTo>
                    <a:lnTo>
                      <a:pt x="203" y="94"/>
                    </a:lnTo>
                    <a:lnTo>
                      <a:pt x="220" y="83"/>
                    </a:lnTo>
                    <a:lnTo>
                      <a:pt x="238" y="73"/>
                    </a:lnTo>
                    <a:lnTo>
                      <a:pt x="254" y="64"/>
                    </a:lnTo>
                    <a:lnTo>
                      <a:pt x="273" y="56"/>
                    </a:lnTo>
                    <a:lnTo>
                      <a:pt x="291" y="49"/>
                    </a:lnTo>
                    <a:lnTo>
                      <a:pt x="310" y="42"/>
                    </a:lnTo>
                    <a:lnTo>
                      <a:pt x="329" y="37"/>
                    </a:lnTo>
                    <a:lnTo>
                      <a:pt x="349" y="32"/>
                    </a:lnTo>
                    <a:lnTo>
                      <a:pt x="370" y="29"/>
                    </a:lnTo>
                    <a:lnTo>
                      <a:pt x="390" y="26"/>
                    </a:lnTo>
                    <a:lnTo>
                      <a:pt x="410" y="25"/>
                    </a:lnTo>
                    <a:lnTo>
                      <a:pt x="431" y="24"/>
                    </a:lnTo>
                    <a:lnTo>
                      <a:pt x="431" y="24"/>
                    </a:lnTo>
                    <a:close/>
                  </a:path>
                </a:pathLst>
              </a:custGeom>
              <a:gradFill flip="none" rotWithShape="1">
                <a:gsLst>
                  <a:gs pos="0">
                    <a:srgbClr val="AA2A02"/>
                  </a:gs>
                  <a:gs pos="100000">
                    <a:srgbClr val="FEAA90"/>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p>
            </p:txBody>
          </p:sp>
          <p:sp>
            <p:nvSpPr>
              <p:cNvPr id="69" name="Freeform 12"/>
              <p:cNvSpPr>
                <a:spLocks noEditPoints="1"/>
              </p:cNvSpPr>
              <p:nvPr/>
            </p:nvSpPr>
            <p:spPr bwMode="auto">
              <a:xfrm>
                <a:off x="6692081" y="3702050"/>
                <a:ext cx="1984375" cy="2003425"/>
              </a:xfrm>
              <a:custGeom>
                <a:avLst/>
                <a:gdLst>
                  <a:gd name="T0" fmla="*/ 1485 w 2500"/>
                  <a:gd name="T1" fmla="*/ 201 h 2523"/>
                  <a:gd name="T2" fmla="*/ 1712 w 2500"/>
                  <a:gd name="T3" fmla="*/ 280 h 2523"/>
                  <a:gd name="T4" fmla="*/ 1870 w 2500"/>
                  <a:gd name="T5" fmla="*/ 371 h 2523"/>
                  <a:gd name="T6" fmla="*/ 2020 w 2500"/>
                  <a:gd name="T7" fmla="*/ 496 h 2523"/>
                  <a:gd name="T8" fmla="*/ 2322 w 2500"/>
                  <a:gd name="T9" fmla="*/ 594 h 2523"/>
                  <a:gd name="T10" fmla="*/ 2254 w 2500"/>
                  <a:gd name="T11" fmla="*/ 847 h 2523"/>
                  <a:gd name="T12" fmla="*/ 2493 w 2500"/>
                  <a:gd name="T13" fmla="*/ 1043 h 2523"/>
                  <a:gd name="T14" fmla="*/ 2336 w 2500"/>
                  <a:gd name="T15" fmla="*/ 1262 h 2523"/>
                  <a:gd name="T16" fmla="*/ 2493 w 2500"/>
                  <a:gd name="T17" fmla="*/ 1481 h 2523"/>
                  <a:gd name="T18" fmla="*/ 2271 w 2500"/>
                  <a:gd name="T19" fmla="*/ 1633 h 2523"/>
                  <a:gd name="T20" fmla="*/ 2322 w 2500"/>
                  <a:gd name="T21" fmla="*/ 1930 h 2523"/>
                  <a:gd name="T22" fmla="*/ 2052 w 2500"/>
                  <a:gd name="T23" fmla="*/ 1993 h 2523"/>
                  <a:gd name="T24" fmla="*/ 1870 w 2500"/>
                  <a:gd name="T25" fmla="*/ 2152 h 2523"/>
                  <a:gd name="T26" fmla="*/ 1712 w 2500"/>
                  <a:gd name="T27" fmla="*/ 2244 h 2523"/>
                  <a:gd name="T28" fmla="*/ 1529 w 2500"/>
                  <a:gd name="T29" fmla="*/ 2310 h 2523"/>
                  <a:gd name="T30" fmla="*/ 1293 w 2500"/>
                  <a:gd name="T31" fmla="*/ 2523 h 2523"/>
                  <a:gd name="T32" fmla="*/ 1106 w 2500"/>
                  <a:gd name="T33" fmla="*/ 2338 h 2523"/>
                  <a:gd name="T34" fmla="*/ 819 w 2500"/>
                  <a:gd name="T35" fmla="*/ 2447 h 2523"/>
                  <a:gd name="T36" fmla="*/ 707 w 2500"/>
                  <a:gd name="T37" fmla="*/ 2201 h 2523"/>
                  <a:gd name="T38" fmla="*/ 406 w 2500"/>
                  <a:gd name="T39" fmla="*/ 2200 h 2523"/>
                  <a:gd name="T40" fmla="*/ 390 w 2500"/>
                  <a:gd name="T41" fmla="*/ 1924 h 2523"/>
                  <a:gd name="T42" fmla="*/ 266 w 2500"/>
                  <a:gd name="T43" fmla="*/ 1717 h 2523"/>
                  <a:gd name="T44" fmla="*/ 203 w 2500"/>
                  <a:gd name="T45" fmla="*/ 1546 h 2523"/>
                  <a:gd name="T46" fmla="*/ 169 w 2500"/>
                  <a:gd name="T47" fmla="*/ 1353 h 2523"/>
                  <a:gd name="T48" fmla="*/ 169 w 2500"/>
                  <a:gd name="T49" fmla="*/ 1170 h 2523"/>
                  <a:gd name="T50" fmla="*/ 203 w 2500"/>
                  <a:gd name="T51" fmla="*/ 978 h 2523"/>
                  <a:gd name="T52" fmla="*/ 136 w 2500"/>
                  <a:gd name="T53" fmla="*/ 668 h 2523"/>
                  <a:gd name="T54" fmla="*/ 390 w 2500"/>
                  <a:gd name="T55" fmla="*/ 599 h 2523"/>
                  <a:gd name="T56" fmla="*/ 439 w 2500"/>
                  <a:gd name="T57" fmla="*/ 295 h 2523"/>
                  <a:gd name="T58" fmla="*/ 708 w 2500"/>
                  <a:gd name="T59" fmla="*/ 321 h 2523"/>
                  <a:gd name="T60" fmla="*/ 859 w 2500"/>
                  <a:gd name="T61" fmla="*/ 61 h 2523"/>
                  <a:gd name="T62" fmla="*/ 1106 w 2500"/>
                  <a:gd name="T63" fmla="*/ 186 h 2523"/>
                  <a:gd name="T64" fmla="*/ 1348 w 2500"/>
                  <a:gd name="T65" fmla="*/ 181 h 2523"/>
                  <a:gd name="T66" fmla="*/ 1294 w 2500"/>
                  <a:gd name="T67" fmla="*/ 833 h 2523"/>
                  <a:gd name="T68" fmla="*/ 1399 w 2500"/>
                  <a:gd name="T69" fmla="*/ 856 h 2523"/>
                  <a:gd name="T70" fmla="*/ 1492 w 2500"/>
                  <a:gd name="T71" fmla="*/ 904 h 2523"/>
                  <a:gd name="T72" fmla="*/ 1569 w 2500"/>
                  <a:gd name="T73" fmla="*/ 972 h 2523"/>
                  <a:gd name="T74" fmla="*/ 1630 w 2500"/>
                  <a:gd name="T75" fmla="*/ 1056 h 2523"/>
                  <a:gd name="T76" fmla="*/ 1668 w 2500"/>
                  <a:gd name="T77" fmla="*/ 1154 h 2523"/>
                  <a:gd name="T78" fmla="*/ 1682 w 2500"/>
                  <a:gd name="T79" fmla="*/ 1262 h 2523"/>
                  <a:gd name="T80" fmla="*/ 1673 w 2500"/>
                  <a:gd name="T81" fmla="*/ 1349 h 2523"/>
                  <a:gd name="T82" fmla="*/ 1639 w 2500"/>
                  <a:gd name="T83" fmla="*/ 1448 h 2523"/>
                  <a:gd name="T84" fmla="*/ 1583 w 2500"/>
                  <a:gd name="T85" fmla="*/ 1536 h 2523"/>
                  <a:gd name="T86" fmla="*/ 1508 w 2500"/>
                  <a:gd name="T87" fmla="*/ 1607 h 2523"/>
                  <a:gd name="T88" fmla="*/ 1418 w 2500"/>
                  <a:gd name="T89" fmla="*/ 1659 h 2523"/>
                  <a:gd name="T90" fmla="*/ 1316 w 2500"/>
                  <a:gd name="T91" fmla="*/ 1687 h 2523"/>
                  <a:gd name="T92" fmla="*/ 1228 w 2500"/>
                  <a:gd name="T93" fmla="*/ 1692 h 2523"/>
                  <a:gd name="T94" fmla="*/ 1122 w 2500"/>
                  <a:gd name="T95" fmla="*/ 1673 h 2523"/>
                  <a:gd name="T96" fmla="*/ 1027 w 2500"/>
                  <a:gd name="T97" fmla="*/ 1630 h 2523"/>
                  <a:gd name="T98" fmla="*/ 946 w 2500"/>
                  <a:gd name="T99" fmla="*/ 1566 h 2523"/>
                  <a:gd name="T100" fmla="*/ 882 w 2500"/>
                  <a:gd name="T101" fmla="*/ 1485 h 2523"/>
                  <a:gd name="T102" fmla="*/ 839 w 2500"/>
                  <a:gd name="T103" fmla="*/ 1390 h 2523"/>
                  <a:gd name="T104" fmla="*/ 820 w 2500"/>
                  <a:gd name="T105" fmla="*/ 1284 h 2523"/>
                  <a:gd name="T106" fmla="*/ 825 w 2500"/>
                  <a:gd name="T107" fmla="*/ 1196 h 2523"/>
                  <a:gd name="T108" fmla="*/ 853 w 2500"/>
                  <a:gd name="T109" fmla="*/ 1094 h 2523"/>
                  <a:gd name="T110" fmla="*/ 904 w 2500"/>
                  <a:gd name="T111" fmla="*/ 1004 h 2523"/>
                  <a:gd name="T112" fmla="*/ 976 w 2500"/>
                  <a:gd name="T113" fmla="*/ 929 h 2523"/>
                  <a:gd name="T114" fmla="*/ 1064 w 2500"/>
                  <a:gd name="T115" fmla="*/ 873 h 2523"/>
                  <a:gd name="T116" fmla="*/ 1164 w 2500"/>
                  <a:gd name="T117" fmla="*/ 840 h 2523"/>
                  <a:gd name="T118" fmla="*/ 1250 w 2500"/>
                  <a:gd name="T119" fmla="*/ 830 h 2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00" h="2523">
                    <a:moveTo>
                      <a:pt x="1348" y="181"/>
                    </a:moveTo>
                    <a:lnTo>
                      <a:pt x="1348" y="181"/>
                    </a:lnTo>
                    <a:lnTo>
                      <a:pt x="1394" y="186"/>
                    </a:lnTo>
                    <a:lnTo>
                      <a:pt x="1440" y="193"/>
                    </a:lnTo>
                    <a:lnTo>
                      <a:pt x="1485" y="201"/>
                    </a:lnTo>
                    <a:lnTo>
                      <a:pt x="1529" y="212"/>
                    </a:lnTo>
                    <a:lnTo>
                      <a:pt x="1642" y="61"/>
                    </a:lnTo>
                    <a:lnTo>
                      <a:pt x="1682" y="76"/>
                    </a:lnTo>
                    <a:lnTo>
                      <a:pt x="1723" y="91"/>
                    </a:lnTo>
                    <a:lnTo>
                      <a:pt x="1712" y="280"/>
                    </a:lnTo>
                    <a:lnTo>
                      <a:pt x="1712" y="280"/>
                    </a:lnTo>
                    <a:lnTo>
                      <a:pt x="1754" y="300"/>
                    </a:lnTo>
                    <a:lnTo>
                      <a:pt x="1794" y="321"/>
                    </a:lnTo>
                    <a:lnTo>
                      <a:pt x="1832" y="345"/>
                    </a:lnTo>
                    <a:lnTo>
                      <a:pt x="1870" y="371"/>
                    </a:lnTo>
                    <a:lnTo>
                      <a:pt x="2028" y="267"/>
                    </a:lnTo>
                    <a:lnTo>
                      <a:pt x="2062" y="295"/>
                    </a:lnTo>
                    <a:lnTo>
                      <a:pt x="2095" y="322"/>
                    </a:lnTo>
                    <a:lnTo>
                      <a:pt x="2020" y="496"/>
                    </a:lnTo>
                    <a:lnTo>
                      <a:pt x="2020" y="496"/>
                    </a:lnTo>
                    <a:lnTo>
                      <a:pt x="2052" y="529"/>
                    </a:lnTo>
                    <a:lnTo>
                      <a:pt x="2082" y="564"/>
                    </a:lnTo>
                    <a:lnTo>
                      <a:pt x="2110" y="599"/>
                    </a:lnTo>
                    <a:lnTo>
                      <a:pt x="2138" y="636"/>
                    </a:lnTo>
                    <a:lnTo>
                      <a:pt x="2322" y="594"/>
                    </a:lnTo>
                    <a:lnTo>
                      <a:pt x="2343" y="630"/>
                    </a:lnTo>
                    <a:lnTo>
                      <a:pt x="2365" y="668"/>
                    </a:lnTo>
                    <a:lnTo>
                      <a:pt x="2235" y="805"/>
                    </a:lnTo>
                    <a:lnTo>
                      <a:pt x="2235" y="805"/>
                    </a:lnTo>
                    <a:lnTo>
                      <a:pt x="2254" y="847"/>
                    </a:lnTo>
                    <a:lnTo>
                      <a:pt x="2271" y="890"/>
                    </a:lnTo>
                    <a:lnTo>
                      <a:pt x="2285" y="934"/>
                    </a:lnTo>
                    <a:lnTo>
                      <a:pt x="2298" y="978"/>
                    </a:lnTo>
                    <a:lnTo>
                      <a:pt x="2486" y="1000"/>
                    </a:lnTo>
                    <a:lnTo>
                      <a:pt x="2493" y="1043"/>
                    </a:lnTo>
                    <a:lnTo>
                      <a:pt x="2500" y="1086"/>
                    </a:lnTo>
                    <a:lnTo>
                      <a:pt x="2332" y="1170"/>
                    </a:lnTo>
                    <a:lnTo>
                      <a:pt x="2332" y="1170"/>
                    </a:lnTo>
                    <a:lnTo>
                      <a:pt x="2335" y="1215"/>
                    </a:lnTo>
                    <a:lnTo>
                      <a:pt x="2336" y="1262"/>
                    </a:lnTo>
                    <a:lnTo>
                      <a:pt x="2336" y="1262"/>
                    </a:lnTo>
                    <a:lnTo>
                      <a:pt x="2335" y="1308"/>
                    </a:lnTo>
                    <a:lnTo>
                      <a:pt x="2332" y="1353"/>
                    </a:lnTo>
                    <a:lnTo>
                      <a:pt x="2500" y="1438"/>
                    </a:lnTo>
                    <a:lnTo>
                      <a:pt x="2493" y="1481"/>
                    </a:lnTo>
                    <a:lnTo>
                      <a:pt x="2486" y="1523"/>
                    </a:lnTo>
                    <a:lnTo>
                      <a:pt x="2298" y="1546"/>
                    </a:lnTo>
                    <a:lnTo>
                      <a:pt x="2298" y="1546"/>
                    </a:lnTo>
                    <a:lnTo>
                      <a:pt x="2285" y="1590"/>
                    </a:lnTo>
                    <a:lnTo>
                      <a:pt x="2271" y="1633"/>
                    </a:lnTo>
                    <a:lnTo>
                      <a:pt x="2254" y="1676"/>
                    </a:lnTo>
                    <a:lnTo>
                      <a:pt x="2235" y="1717"/>
                    </a:lnTo>
                    <a:lnTo>
                      <a:pt x="2365" y="1855"/>
                    </a:lnTo>
                    <a:lnTo>
                      <a:pt x="2343" y="1892"/>
                    </a:lnTo>
                    <a:lnTo>
                      <a:pt x="2322" y="1930"/>
                    </a:lnTo>
                    <a:lnTo>
                      <a:pt x="2138" y="1887"/>
                    </a:lnTo>
                    <a:lnTo>
                      <a:pt x="2138" y="1887"/>
                    </a:lnTo>
                    <a:lnTo>
                      <a:pt x="2110" y="1924"/>
                    </a:lnTo>
                    <a:lnTo>
                      <a:pt x="2082" y="1960"/>
                    </a:lnTo>
                    <a:lnTo>
                      <a:pt x="2052" y="1993"/>
                    </a:lnTo>
                    <a:lnTo>
                      <a:pt x="2020" y="2026"/>
                    </a:lnTo>
                    <a:lnTo>
                      <a:pt x="2095" y="2200"/>
                    </a:lnTo>
                    <a:lnTo>
                      <a:pt x="2062" y="2228"/>
                    </a:lnTo>
                    <a:lnTo>
                      <a:pt x="2028" y="2256"/>
                    </a:lnTo>
                    <a:lnTo>
                      <a:pt x="1870" y="2152"/>
                    </a:lnTo>
                    <a:lnTo>
                      <a:pt x="1870" y="2152"/>
                    </a:lnTo>
                    <a:lnTo>
                      <a:pt x="1832" y="2177"/>
                    </a:lnTo>
                    <a:lnTo>
                      <a:pt x="1794" y="2201"/>
                    </a:lnTo>
                    <a:lnTo>
                      <a:pt x="1754" y="2224"/>
                    </a:lnTo>
                    <a:lnTo>
                      <a:pt x="1712" y="2244"/>
                    </a:lnTo>
                    <a:lnTo>
                      <a:pt x="1723" y="2433"/>
                    </a:lnTo>
                    <a:lnTo>
                      <a:pt x="1682" y="2447"/>
                    </a:lnTo>
                    <a:lnTo>
                      <a:pt x="1642" y="2463"/>
                    </a:lnTo>
                    <a:lnTo>
                      <a:pt x="1529" y="2310"/>
                    </a:lnTo>
                    <a:lnTo>
                      <a:pt x="1529" y="2310"/>
                    </a:lnTo>
                    <a:lnTo>
                      <a:pt x="1485" y="2321"/>
                    </a:lnTo>
                    <a:lnTo>
                      <a:pt x="1440" y="2331"/>
                    </a:lnTo>
                    <a:lnTo>
                      <a:pt x="1394" y="2338"/>
                    </a:lnTo>
                    <a:lnTo>
                      <a:pt x="1348" y="2343"/>
                    </a:lnTo>
                    <a:lnTo>
                      <a:pt x="1293" y="2523"/>
                    </a:lnTo>
                    <a:lnTo>
                      <a:pt x="1250" y="2523"/>
                    </a:lnTo>
                    <a:lnTo>
                      <a:pt x="1208" y="2523"/>
                    </a:lnTo>
                    <a:lnTo>
                      <a:pt x="1153" y="2343"/>
                    </a:lnTo>
                    <a:lnTo>
                      <a:pt x="1153" y="2343"/>
                    </a:lnTo>
                    <a:lnTo>
                      <a:pt x="1106" y="2338"/>
                    </a:lnTo>
                    <a:lnTo>
                      <a:pt x="1061" y="2331"/>
                    </a:lnTo>
                    <a:lnTo>
                      <a:pt x="1016" y="2321"/>
                    </a:lnTo>
                    <a:lnTo>
                      <a:pt x="972" y="2310"/>
                    </a:lnTo>
                    <a:lnTo>
                      <a:pt x="859" y="2461"/>
                    </a:lnTo>
                    <a:lnTo>
                      <a:pt x="819" y="2447"/>
                    </a:lnTo>
                    <a:lnTo>
                      <a:pt x="778" y="2433"/>
                    </a:lnTo>
                    <a:lnTo>
                      <a:pt x="789" y="2244"/>
                    </a:lnTo>
                    <a:lnTo>
                      <a:pt x="789" y="2244"/>
                    </a:lnTo>
                    <a:lnTo>
                      <a:pt x="747" y="2224"/>
                    </a:lnTo>
                    <a:lnTo>
                      <a:pt x="707" y="2201"/>
                    </a:lnTo>
                    <a:lnTo>
                      <a:pt x="669" y="2177"/>
                    </a:lnTo>
                    <a:lnTo>
                      <a:pt x="631" y="2152"/>
                    </a:lnTo>
                    <a:lnTo>
                      <a:pt x="473" y="2256"/>
                    </a:lnTo>
                    <a:lnTo>
                      <a:pt x="439" y="2228"/>
                    </a:lnTo>
                    <a:lnTo>
                      <a:pt x="406" y="2200"/>
                    </a:lnTo>
                    <a:lnTo>
                      <a:pt x="481" y="2026"/>
                    </a:lnTo>
                    <a:lnTo>
                      <a:pt x="481" y="2026"/>
                    </a:lnTo>
                    <a:lnTo>
                      <a:pt x="449" y="1993"/>
                    </a:lnTo>
                    <a:lnTo>
                      <a:pt x="419" y="1960"/>
                    </a:lnTo>
                    <a:lnTo>
                      <a:pt x="390" y="1924"/>
                    </a:lnTo>
                    <a:lnTo>
                      <a:pt x="363" y="1886"/>
                    </a:lnTo>
                    <a:lnTo>
                      <a:pt x="179" y="1930"/>
                    </a:lnTo>
                    <a:lnTo>
                      <a:pt x="157" y="1892"/>
                    </a:lnTo>
                    <a:lnTo>
                      <a:pt x="136" y="1855"/>
                    </a:lnTo>
                    <a:lnTo>
                      <a:pt x="266" y="1717"/>
                    </a:lnTo>
                    <a:lnTo>
                      <a:pt x="266" y="1717"/>
                    </a:lnTo>
                    <a:lnTo>
                      <a:pt x="247" y="1676"/>
                    </a:lnTo>
                    <a:lnTo>
                      <a:pt x="230" y="1633"/>
                    </a:lnTo>
                    <a:lnTo>
                      <a:pt x="216" y="1590"/>
                    </a:lnTo>
                    <a:lnTo>
                      <a:pt x="203" y="1546"/>
                    </a:lnTo>
                    <a:lnTo>
                      <a:pt x="15" y="1523"/>
                    </a:lnTo>
                    <a:lnTo>
                      <a:pt x="7" y="1481"/>
                    </a:lnTo>
                    <a:lnTo>
                      <a:pt x="0" y="1438"/>
                    </a:lnTo>
                    <a:lnTo>
                      <a:pt x="169" y="1353"/>
                    </a:lnTo>
                    <a:lnTo>
                      <a:pt x="169" y="1353"/>
                    </a:lnTo>
                    <a:lnTo>
                      <a:pt x="166" y="1307"/>
                    </a:lnTo>
                    <a:lnTo>
                      <a:pt x="164" y="1262"/>
                    </a:lnTo>
                    <a:lnTo>
                      <a:pt x="164" y="1262"/>
                    </a:lnTo>
                    <a:lnTo>
                      <a:pt x="166" y="1215"/>
                    </a:lnTo>
                    <a:lnTo>
                      <a:pt x="169" y="1170"/>
                    </a:lnTo>
                    <a:lnTo>
                      <a:pt x="0" y="1085"/>
                    </a:lnTo>
                    <a:lnTo>
                      <a:pt x="7" y="1043"/>
                    </a:lnTo>
                    <a:lnTo>
                      <a:pt x="15" y="1000"/>
                    </a:lnTo>
                    <a:lnTo>
                      <a:pt x="203" y="978"/>
                    </a:lnTo>
                    <a:lnTo>
                      <a:pt x="203" y="978"/>
                    </a:lnTo>
                    <a:lnTo>
                      <a:pt x="216" y="934"/>
                    </a:lnTo>
                    <a:lnTo>
                      <a:pt x="230" y="890"/>
                    </a:lnTo>
                    <a:lnTo>
                      <a:pt x="247" y="847"/>
                    </a:lnTo>
                    <a:lnTo>
                      <a:pt x="266" y="805"/>
                    </a:lnTo>
                    <a:lnTo>
                      <a:pt x="136" y="668"/>
                    </a:lnTo>
                    <a:lnTo>
                      <a:pt x="157" y="630"/>
                    </a:lnTo>
                    <a:lnTo>
                      <a:pt x="179" y="594"/>
                    </a:lnTo>
                    <a:lnTo>
                      <a:pt x="363" y="636"/>
                    </a:lnTo>
                    <a:lnTo>
                      <a:pt x="363" y="636"/>
                    </a:lnTo>
                    <a:lnTo>
                      <a:pt x="390" y="599"/>
                    </a:lnTo>
                    <a:lnTo>
                      <a:pt x="419" y="564"/>
                    </a:lnTo>
                    <a:lnTo>
                      <a:pt x="449" y="529"/>
                    </a:lnTo>
                    <a:lnTo>
                      <a:pt x="481" y="496"/>
                    </a:lnTo>
                    <a:lnTo>
                      <a:pt x="406" y="322"/>
                    </a:lnTo>
                    <a:lnTo>
                      <a:pt x="439" y="295"/>
                    </a:lnTo>
                    <a:lnTo>
                      <a:pt x="473" y="267"/>
                    </a:lnTo>
                    <a:lnTo>
                      <a:pt x="631" y="371"/>
                    </a:lnTo>
                    <a:lnTo>
                      <a:pt x="631" y="371"/>
                    </a:lnTo>
                    <a:lnTo>
                      <a:pt x="669" y="345"/>
                    </a:lnTo>
                    <a:lnTo>
                      <a:pt x="708" y="321"/>
                    </a:lnTo>
                    <a:lnTo>
                      <a:pt x="747" y="300"/>
                    </a:lnTo>
                    <a:lnTo>
                      <a:pt x="789" y="280"/>
                    </a:lnTo>
                    <a:lnTo>
                      <a:pt x="778" y="91"/>
                    </a:lnTo>
                    <a:lnTo>
                      <a:pt x="819" y="76"/>
                    </a:lnTo>
                    <a:lnTo>
                      <a:pt x="859" y="61"/>
                    </a:lnTo>
                    <a:lnTo>
                      <a:pt x="972" y="212"/>
                    </a:lnTo>
                    <a:lnTo>
                      <a:pt x="972" y="212"/>
                    </a:lnTo>
                    <a:lnTo>
                      <a:pt x="1016" y="201"/>
                    </a:lnTo>
                    <a:lnTo>
                      <a:pt x="1061" y="193"/>
                    </a:lnTo>
                    <a:lnTo>
                      <a:pt x="1106" y="186"/>
                    </a:lnTo>
                    <a:lnTo>
                      <a:pt x="1153" y="181"/>
                    </a:lnTo>
                    <a:lnTo>
                      <a:pt x="1208" y="0"/>
                    </a:lnTo>
                    <a:lnTo>
                      <a:pt x="1250" y="0"/>
                    </a:lnTo>
                    <a:lnTo>
                      <a:pt x="1293" y="0"/>
                    </a:lnTo>
                    <a:lnTo>
                      <a:pt x="1348" y="181"/>
                    </a:lnTo>
                    <a:lnTo>
                      <a:pt x="1348" y="181"/>
                    </a:lnTo>
                    <a:close/>
                    <a:moveTo>
                      <a:pt x="1250" y="830"/>
                    </a:moveTo>
                    <a:lnTo>
                      <a:pt x="1250" y="830"/>
                    </a:lnTo>
                    <a:lnTo>
                      <a:pt x="1273" y="831"/>
                    </a:lnTo>
                    <a:lnTo>
                      <a:pt x="1294" y="833"/>
                    </a:lnTo>
                    <a:lnTo>
                      <a:pt x="1316" y="835"/>
                    </a:lnTo>
                    <a:lnTo>
                      <a:pt x="1337" y="840"/>
                    </a:lnTo>
                    <a:lnTo>
                      <a:pt x="1359" y="844"/>
                    </a:lnTo>
                    <a:lnTo>
                      <a:pt x="1379" y="850"/>
                    </a:lnTo>
                    <a:lnTo>
                      <a:pt x="1399" y="856"/>
                    </a:lnTo>
                    <a:lnTo>
                      <a:pt x="1418" y="865"/>
                    </a:lnTo>
                    <a:lnTo>
                      <a:pt x="1437" y="873"/>
                    </a:lnTo>
                    <a:lnTo>
                      <a:pt x="1456" y="882"/>
                    </a:lnTo>
                    <a:lnTo>
                      <a:pt x="1474" y="893"/>
                    </a:lnTo>
                    <a:lnTo>
                      <a:pt x="1492" y="904"/>
                    </a:lnTo>
                    <a:lnTo>
                      <a:pt x="1508" y="916"/>
                    </a:lnTo>
                    <a:lnTo>
                      <a:pt x="1525" y="929"/>
                    </a:lnTo>
                    <a:lnTo>
                      <a:pt x="1541" y="942"/>
                    </a:lnTo>
                    <a:lnTo>
                      <a:pt x="1555" y="956"/>
                    </a:lnTo>
                    <a:lnTo>
                      <a:pt x="1569" y="972"/>
                    </a:lnTo>
                    <a:lnTo>
                      <a:pt x="1583" y="987"/>
                    </a:lnTo>
                    <a:lnTo>
                      <a:pt x="1597" y="1004"/>
                    </a:lnTo>
                    <a:lnTo>
                      <a:pt x="1608" y="1020"/>
                    </a:lnTo>
                    <a:lnTo>
                      <a:pt x="1619" y="1038"/>
                    </a:lnTo>
                    <a:lnTo>
                      <a:pt x="1630" y="1056"/>
                    </a:lnTo>
                    <a:lnTo>
                      <a:pt x="1639" y="1075"/>
                    </a:lnTo>
                    <a:lnTo>
                      <a:pt x="1648" y="1094"/>
                    </a:lnTo>
                    <a:lnTo>
                      <a:pt x="1656" y="1113"/>
                    </a:lnTo>
                    <a:lnTo>
                      <a:pt x="1662" y="1133"/>
                    </a:lnTo>
                    <a:lnTo>
                      <a:pt x="1668" y="1154"/>
                    </a:lnTo>
                    <a:lnTo>
                      <a:pt x="1673" y="1175"/>
                    </a:lnTo>
                    <a:lnTo>
                      <a:pt x="1676" y="1196"/>
                    </a:lnTo>
                    <a:lnTo>
                      <a:pt x="1680" y="1218"/>
                    </a:lnTo>
                    <a:lnTo>
                      <a:pt x="1681" y="1239"/>
                    </a:lnTo>
                    <a:lnTo>
                      <a:pt x="1682" y="1262"/>
                    </a:lnTo>
                    <a:lnTo>
                      <a:pt x="1682" y="1262"/>
                    </a:lnTo>
                    <a:lnTo>
                      <a:pt x="1681" y="1284"/>
                    </a:lnTo>
                    <a:lnTo>
                      <a:pt x="1680" y="1306"/>
                    </a:lnTo>
                    <a:lnTo>
                      <a:pt x="1676" y="1327"/>
                    </a:lnTo>
                    <a:lnTo>
                      <a:pt x="1673" y="1349"/>
                    </a:lnTo>
                    <a:lnTo>
                      <a:pt x="1668" y="1369"/>
                    </a:lnTo>
                    <a:lnTo>
                      <a:pt x="1662" y="1390"/>
                    </a:lnTo>
                    <a:lnTo>
                      <a:pt x="1656" y="1410"/>
                    </a:lnTo>
                    <a:lnTo>
                      <a:pt x="1648" y="1429"/>
                    </a:lnTo>
                    <a:lnTo>
                      <a:pt x="1639" y="1448"/>
                    </a:lnTo>
                    <a:lnTo>
                      <a:pt x="1630" y="1467"/>
                    </a:lnTo>
                    <a:lnTo>
                      <a:pt x="1619" y="1485"/>
                    </a:lnTo>
                    <a:lnTo>
                      <a:pt x="1608" y="1503"/>
                    </a:lnTo>
                    <a:lnTo>
                      <a:pt x="1597" y="1520"/>
                    </a:lnTo>
                    <a:lnTo>
                      <a:pt x="1583" y="1536"/>
                    </a:lnTo>
                    <a:lnTo>
                      <a:pt x="1569" y="1552"/>
                    </a:lnTo>
                    <a:lnTo>
                      <a:pt x="1555" y="1566"/>
                    </a:lnTo>
                    <a:lnTo>
                      <a:pt x="1541" y="1580"/>
                    </a:lnTo>
                    <a:lnTo>
                      <a:pt x="1525" y="1595"/>
                    </a:lnTo>
                    <a:lnTo>
                      <a:pt x="1508" y="1607"/>
                    </a:lnTo>
                    <a:lnTo>
                      <a:pt x="1492" y="1620"/>
                    </a:lnTo>
                    <a:lnTo>
                      <a:pt x="1474" y="1630"/>
                    </a:lnTo>
                    <a:lnTo>
                      <a:pt x="1456" y="1641"/>
                    </a:lnTo>
                    <a:lnTo>
                      <a:pt x="1437" y="1651"/>
                    </a:lnTo>
                    <a:lnTo>
                      <a:pt x="1418" y="1659"/>
                    </a:lnTo>
                    <a:lnTo>
                      <a:pt x="1399" y="1666"/>
                    </a:lnTo>
                    <a:lnTo>
                      <a:pt x="1379" y="1673"/>
                    </a:lnTo>
                    <a:lnTo>
                      <a:pt x="1359" y="1679"/>
                    </a:lnTo>
                    <a:lnTo>
                      <a:pt x="1337" y="1684"/>
                    </a:lnTo>
                    <a:lnTo>
                      <a:pt x="1316" y="1687"/>
                    </a:lnTo>
                    <a:lnTo>
                      <a:pt x="1294" y="1691"/>
                    </a:lnTo>
                    <a:lnTo>
                      <a:pt x="1273" y="1692"/>
                    </a:lnTo>
                    <a:lnTo>
                      <a:pt x="1250" y="1692"/>
                    </a:lnTo>
                    <a:lnTo>
                      <a:pt x="1250" y="1692"/>
                    </a:lnTo>
                    <a:lnTo>
                      <a:pt x="1228" y="1692"/>
                    </a:lnTo>
                    <a:lnTo>
                      <a:pt x="1206" y="1691"/>
                    </a:lnTo>
                    <a:lnTo>
                      <a:pt x="1185" y="1687"/>
                    </a:lnTo>
                    <a:lnTo>
                      <a:pt x="1164" y="1684"/>
                    </a:lnTo>
                    <a:lnTo>
                      <a:pt x="1142" y="1679"/>
                    </a:lnTo>
                    <a:lnTo>
                      <a:pt x="1122" y="1673"/>
                    </a:lnTo>
                    <a:lnTo>
                      <a:pt x="1102" y="1666"/>
                    </a:lnTo>
                    <a:lnTo>
                      <a:pt x="1083" y="1659"/>
                    </a:lnTo>
                    <a:lnTo>
                      <a:pt x="1064" y="1651"/>
                    </a:lnTo>
                    <a:lnTo>
                      <a:pt x="1045" y="1641"/>
                    </a:lnTo>
                    <a:lnTo>
                      <a:pt x="1027" y="1630"/>
                    </a:lnTo>
                    <a:lnTo>
                      <a:pt x="1009" y="1620"/>
                    </a:lnTo>
                    <a:lnTo>
                      <a:pt x="992" y="1607"/>
                    </a:lnTo>
                    <a:lnTo>
                      <a:pt x="976" y="1595"/>
                    </a:lnTo>
                    <a:lnTo>
                      <a:pt x="960" y="1580"/>
                    </a:lnTo>
                    <a:lnTo>
                      <a:pt x="946" y="1566"/>
                    </a:lnTo>
                    <a:lnTo>
                      <a:pt x="932" y="1552"/>
                    </a:lnTo>
                    <a:lnTo>
                      <a:pt x="917" y="1536"/>
                    </a:lnTo>
                    <a:lnTo>
                      <a:pt x="904" y="1520"/>
                    </a:lnTo>
                    <a:lnTo>
                      <a:pt x="892" y="1503"/>
                    </a:lnTo>
                    <a:lnTo>
                      <a:pt x="882" y="1485"/>
                    </a:lnTo>
                    <a:lnTo>
                      <a:pt x="871" y="1467"/>
                    </a:lnTo>
                    <a:lnTo>
                      <a:pt x="861" y="1448"/>
                    </a:lnTo>
                    <a:lnTo>
                      <a:pt x="853" y="1429"/>
                    </a:lnTo>
                    <a:lnTo>
                      <a:pt x="845" y="1410"/>
                    </a:lnTo>
                    <a:lnTo>
                      <a:pt x="839" y="1390"/>
                    </a:lnTo>
                    <a:lnTo>
                      <a:pt x="833" y="1369"/>
                    </a:lnTo>
                    <a:lnTo>
                      <a:pt x="828" y="1349"/>
                    </a:lnTo>
                    <a:lnTo>
                      <a:pt x="825" y="1327"/>
                    </a:lnTo>
                    <a:lnTo>
                      <a:pt x="821" y="1306"/>
                    </a:lnTo>
                    <a:lnTo>
                      <a:pt x="820" y="1284"/>
                    </a:lnTo>
                    <a:lnTo>
                      <a:pt x="819" y="1262"/>
                    </a:lnTo>
                    <a:lnTo>
                      <a:pt x="819" y="1262"/>
                    </a:lnTo>
                    <a:lnTo>
                      <a:pt x="820" y="1239"/>
                    </a:lnTo>
                    <a:lnTo>
                      <a:pt x="821" y="1218"/>
                    </a:lnTo>
                    <a:lnTo>
                      <a:pt x="825" y="1196"/>
                    </a:lnTo>
                    <a:lnTo>
                      <a:pt x="828" y="1175"/>
                    </a:lnTo>
                    <a:lnTo>
                      <a:pt x="833" y="1154"/>
                    </a:lnTo>
                    <a:lnTo>
                      <a:pt x="839" y="1133"/>
                    </a:lnTo>
                    <a:lnTo>
                      <a:pt x="845" y="1113"/>
                    </a:lnTo>
                    <a:lnTo>
                      <a:pt x="853" y="1094"/>
                    </a:lnTo>
                    <a:lnTo>
                      <a:pt x="861" y="1075"/>
                    </a:lnTo>
                    <a:lnTo>
                      <a:pt x="871" y="1056"/>
                    </a:lnTo>
                    <a:lnTo>
                      <a:pt x="882" y="1038"/>
                    </a:lnTo>
                    <a:lnTo>
                      <a:pt x="892" y="1020"/>
                    </a:lnTo>
                    <a:lnTo>
                      <a:pt x="904" y="1004"/>
                    </a:lnTo>
                    <a:lnTo>
                      <a:pt x="917" y="987"/>
                    </a:lnTo>
                    <a:lnTo>
                      <a:pt x="932" y="972"/>
                    </a:lnTo>
                    <a:lnTo>
                      <a:pt x="946" y="956"/>
                    </a:lnTo>
                    <a:lnTo>
                      <a:pt x="960" y="942"/>
                    </a:lnTo>
                    <a:lnTo>
                      <a:pt x="976" y="929"/>
                    </a:lnTo>
                    <a:lnTo>
                      <a:pt x="992" y="916"/>
                    </a:lnTo>
                    <a:lnTo>
                      <a:pt x="1009" y="904"/>
                    </a:lnTo>
                    <a:lnTo>
                      <a:pt x="1027" y="893"/>
                    </a:lnTo>
                    <a:lnTo>
                      <a:pt x="1045" y="882"/>
                    </a:lnTo>
                    <a:lnTo>
                      <a:pt x="1064" y="873"/>
                    </a:lnTo>
                    <a:lnTo>
                      <a:pt x="1083" y="865"/>
                    </a:lnTo>
                    <a:lnTo>
                      <a:pt x="1102" y="856"/>
                    </a:lnTo>
                    <a:lnTo>
                      <a:pt x="1122" y="850"/>
                    </a:lnTo>
                    <a:lnTo>
                      <a:pt x="1142" y="844"/>
                    </a:lnTo>
                    <a:lnTo>
                      <a:pt x="1164" y="840"/>
                    </a:lnTo>
                    <a:lnTo>
                      <a:pt x="1185" y="835"/>
                    </a:lnTo>
                    <a:lnTo>
                      <a:pt x="1206" y="833"/>
                    </a:lnTo>
                    <a:lnTo>
                      <a:pt x="1228" y="831"/>
                    </a:lnTo>
                    <a:lnTo>
                      <a:pt x="1250" y="830"/>
                    </a:lnTo>
                    <a:lnTo>
                      <a:pt x="1250" y="830"/>
                    </a:lnTo>
                    <a:close/>
                  </a:path>
                </a:pathLst>
              </a:custGeom>
              <a:solidFill>
                <a:srgbClr val="FD5A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p>
            </p:txBody>
          </p:sp>
          <p:sp>
            <p:nvSpPr>
              <p:cNvPr id="71" name="Freeform 13"/>
              <p:cNvSpPr>
                <a:spLocks noEditPoints="1"/>
              </p:cNvSpPr>
              <p:nvPr/>
            </p:nvSpPr>
            <p:spPr bwMode="auto">
              <a:xfrm>
                <a:off x="6931793" y="3952875"/>
                <a:ext cx="1503363" cy="1501775"/>
              </a:xfrm>
              <a:custGeom>
                <a:avLst/>
                <a:gdLst>
                  <a:gd name="T0" fmla="*/ 1090 w 1893"/>
                  <a:gd name="T1" fmla="*/ 11 h 1892"/>
                  <a:gd name="T2" fmla="*/ 1315 w 1893"/>
                  <a:gd name="T3" fmla="*/ 75 h 1892"/>
                  <a:gd name="T4" fmla="*/ 1513 w 1893"/>
                  <a:gd name="T5" fmla="*/ 188 h 1892"/>
                  <a:gd name="T6" fmla="*/ 1677 w 1893"/>
                  <a:gd name="T7" fmla="*/ 345 h 1892"/>
                  <a:gd name="T8" fmla="*/ 1799 w 1893"/>
                  <a:gd name="T9" fmla="*/ 537 h 1892"/>
                  <a:gd name="T10" fmla="*/ 1873 w 1893"/>
                  <a:gd name="T11" fmla="*/ 757 h 1892"/>
                  <a:gd name="T12" fmla="*/ 1893 w 1893"/>
                  <a:gd name="T13" fmla="*/ 947 h 1892"/>
                  <a:gd name="T14" fmla="*/ 1863 w 1893"/>
                  <a:gd name="T15" fmla="*/ 1183 h 1892"/>
                  <a:gd name="T16" fmla="*/ 1779 w 1893"/>
                  <a:gd name="T17" fmla="*/ 1397 h 1892"/>
                  <a:gd name="T18" fmla="*/ 1647 w 1893"/>
                  <a:gd name="T19" fmla="*/ 1583 h 1892"/>
                  <a:gd name="T20" fmla="*/ 1476 w 1893"/>
                  <a:gd name="T21" fmla="*/ 1730 h 1892"/>
                  <a:gd name="T22" fmla="*/ 1272 w 1893"/>
                  <a:gd name="T23" fmla="*/ 1835 h 1892"/>
                  <a:gd name="T24" fmla="*/ 1043 w 1893"/>
                  <a:gd name="T25" fmla="*/ 1887 h 1892"/>
                  <a:gd name="T26" fmla="*/ 850 w 1893"/>
                  <a:gd name="T27" fmla="*/ 1887 h 1892"/>
                  <a:gd name="T28" fmla="*/ 620 w 1893"/>
                  <a:gd name="T29" fmla="*/ 1835 h 1892"/>
                  <a:gd name="T30" fmla="*/ 417 w 1893"/>
                  <a:gd name="T31" fmla="*/ 1730 h 1892"/>
                  <a:gd name="T32" fmla="*/ 246 w 1893"/>
                  <a:gd name="T33" fmla="*/ 1583 h 1892"/>
                  <a:gd name="T34" fmla="*/ 115 w 1893"/>
                  <a:gd name="T35" fmla="*/ 1397 h 1892"/>
                  <a:gd name="T36" fmla="*/ 31 w 1893"/>
                  <a:gd name="T37" fmla="*/ 1183 h 1892"/>
                  <a:gd name="T38" fmla="*/ 0 w 1893"/>
                  <a:gd name="T39" fmla="*/ 947 h 1892"/>
                  <a:gd name="T40" fmla="*/ 20 w 1893"/>
                  <a:gd name="T41" fmla="*/ 757 h 1892"/>
                  <a:gd name="T42" fmla="*/ 94 w 1893"/>
                  <a:gd name="T43" fmla="*/ 537 h 1892"/>
                  <a:gd name="T44" fmla="*/ 216 w 1893"/>
                  <a:gd name="T45" fmla="*/ 345 h 1892"/>
                  <a:gd name="T46" fmla="*/ 380 w 1893"/>
                  <a:gd name="T47" fmla="*/ 188 h 1892"/>
                  <a:gd name="T48" fmla="*/ 578 w 1893"/>
                  <a:gd name="T49" fmla="*/ 75 h 1892"/>
                  <a:gd name="T50" fmla="*/ 802 w 1893"/>
                  <a:gd name="T51" fmla="*/ 11 h 1892"/>
                  <a:gd name="T52" fmla="*/ 946 w 1893"/>
                  <a:gd name="T53" fmla="*/ 31 h 1892"/>
                  <a:gd name="T54" fmla="*/ 1131 w 1893"/>
                  <a:gd name="T55" fmla="*/ 50 h 1892"/>
                  <a:gd name="T56" fmla="*/ 1344 w 1893"/>
                  <a:gd name="T57" fmla="*/ 122 h 1892"/>
                  <a:gd name="T58" fmla="*/ 1529 w 1893"/>
                  <a:gd name="T59" fmla="*/ 240 h 1892"/>
                  <a:gd name="T60" fmla="*/ 1680 w 1893"/>
                  <a:gd name="T61" fmla="*/ 399 h 1892"/>
                  <a:gd name="T62" fmla="*/ 1790 w 1893"/>
                  <a:gd name="T63" fmla="*/ 590 h 1892"/>
                  <a:gd name="T64" fmla="*/ 1852 w 1893"/>
                  <a:gd name="T65" fmla="*/ 808 h 1892"/>
                  <a:gd name="T66" fmla="*/ 1861 w 1893"/>
                  <a:gd name="T67" fmla="*/ 993 h 1892"/>
                  <a:gd name="T68" fmla="*/ 1821 w 1893"/>
                  <a:gd name="T69" fmla="*/ 1219 h 1892"/>
                  <a:gd name="T70" fmla="*/ 1729 w 1893"/>
                  <a:gd name="T71" fmla="*/ 1421 h 1892"/>
                  <a:gd name="T72" fmla="*/ 1593 w 1893"/>
                  <a:gd name="T73" fmla="*/ 1594 h 1892"/>
                  <a:gd name="T74" fmla="*/ 1421 w 1893"/>
                  <a:gd name="T75" fmla="*/ 1729 h 1892"/>
                  <a:gd name="T76" fmla="*/ 1219 w 1893"/>
                  <a:gd name="T77" fmla="*/ 1821 h 1892"/>
                  <a:gd name="T78" fmla="*/ 994 w 1893"/>
                  <a:gd name="T79" fmla="*/ 1860 h 1892"/>
                  <a:gd name="T80" fmla="*/ 807 w 1893"/>
                  <a:gd name="T81" fmla="*/ 1852 h 1892"/>
                  <a:gd name="T82" fmla="*/ 590 w 1893"/>
                  <a:gd name="T83" fmla="*/ 1790 h 1892"/>
                  <a:gd name="T84" fmla="*/ 399 w 1893"/>
                  <a:gd name="T85" fmla="*/ 1680 h 1892"/>
                  <a:gd name="T86" fmla="*/ 240 w 1893"/>
                  <a:gd name="T87" fmla="*/ 1528 h 1892"/>
                  <a:gd name="T88" fmla="*/ 121 w 1893"/>
                  <a:gd name="T89" fmla="*/ 1344 h 1892"/>
                  <a:gd name="T90" fmla="*/ 50 w 1893"/>
                  <a:gd name="T91" fmla="*/ 1131 h 1892"/>
                  <a:gd name="T92" fmla="*/ 31 w 1893"/>
                  <a:gd name="T93" fmla="*/ 947 h 1892"/>
                  <a:gd name="T94" fmla="*/ 60 w 1893"/>
                  <a:gd name="T95" fmla="*/ 718 h 1892"/>
                  <a:gd name="T96" fmla="*/ 141 w 1893"/>
                  <a:gd name="T97" fmla="*/ 510 h 1892"/>
                  <a:gd name="T98" fmla="*/ 268 w 1893"/>
                  <a:gd name="T99" fmla="*/ 331 h 1892"/>
                  <a:gd name="T100" fmla="*/ 435 w 1893"/>
                  <a:gd name="T101" fmla="*/ 188 h 1892"/>
                  <a:gd name="T102" fmla="*/ 631 w 1893"/>
                  <a:gd name="T103" fmla="*/ 87 h 1892"/>
                  <a:gd name="T104" fmla="*/ 852 w 1893"/>
                  <a:gd name="T105" fmla="*/ 3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93" h="1892">
                    <a:moveTo>
                      <a:pt x="946" y="0"/>
                    </a:moveTo>
                    <a:lnTo>
                      <a:pt x="946" y="0"/>
                    </a:lnTo>
                    <a:lnTo>
                      <a:pt x="995" y="1"/>
                    </a:lnTo>
                    <a:lnTo>
                      <a:pt x="1043" y="5"/>
                    </a:lnTo>
                    <a:lnTo>
                      <a:pt x="1090" y="11"/>
                    </a:lnTo>
                    <a:lnTo>
                      <a:pt x="1137" y="19"/>
                    </a:lnTo>
                    <a:lnTo>
                      <a:pt x="1183" y="30"/>
                    </a:lnTo>
                    <a:lnTo>
                      <a:pt x="1228" y="43"/>
                    </a:lnTo>
                    <a:lnTo>
                      <a:pt x="1272" y="59"/>
                    </a:lnTo>
                    <a:lnTo>
                      <a:pt x="1315" y="75"/>
                    </a:lnTo>
                    <a:lnTo>
                      <a:pt x="1357" y="94"/>
                    </a:lnTo>
                    <a:lnTo>
                      <a:pt x="1397" y="114"/>
                    </a:lnTo>
                    <a:lnTo>
                      <a:pt x="1438" y="137"/>
                    </a:lnTo>
                    <a:lnTo>
                      <a:pt x="1476" y="162"/>
                    </a:lnTo>
                    <a:lnTo>
                      <a:pt x="1513" y="188"/>
                    </a:lnTo>
                    <a:lnTo>
                      <a:pt x="1548" y="217"/>
                    </a:lnTo>
                    <a:lnTo>
                      <a:pt x="1583" y="246"/>
                    </a:lnTo>
                    <a:lnTo>
                      <a:pt x="1616" y="277"/>
                    </a:lnTo>
                    <a:lnTo>
                      <a:pt x="1647" y="311"/>
                    </a:lnTo>
                    <a:lnTo>
                      <a:pt x="1677" y="345"/>
                    </a:lnTo>
                    <a:lnTo>
                      <a:pt x="1705" y="381"/>
                    </a:lnTo>
                    <a:lnTo>
                      <a:pt x="1731" y="418"/>
                    </a:lnTo>
                    <a:lnTo>
                      <a:pt x="1755" y="456"/>
                    </a:lnTo>
                    <a:lnTo>
                      <a:pt x="1779" y="496"/>
                    </a:lnTo>
                    <a:lnTo>
                      <a:pt x="1799" y="537"/>
                    </a:lnTo>
                    <a:lnTo>
                      <a:pt x="1818" y="578"/>
                    </a:lnTo>
                    <a:lnTo>
                      <a:pt x="1835" y="621"/>
                    </a:lnTo>
                    <a:lnTo>
                      <a:pt x="1850" y="665"/>
                    </a:lnTo>
                    <a:lnTo>
                      <a:pt x="1863" y="710"/>
                    </a:lnTo>
                    <a:lnTo>
                      <a:pt x="1873" y="757"/>
                    </a:lnTo>
                    <a:lnTo>
                      <a:pt x="1881" y="803"/>
                    </a:lnTo>
                    <a:lnTo>
                      <a:pt x="1887" y="850"/>
                    </a:lnTo>
                    <a:lnTo>
                      <a:pt x="1892" y="898"/>
                    </a:lnTo>
                    <a:lnTo>
                      <a:pt x="1893" y="947"/>
                    </a:lnTo>
                    <a:lnTo>
                      <a:pt x="1893" y="947"/>
                    </a:lnTo>
                    <a:lnTo>
                      <a:pt x="1892" y="996"/>
                    </a:lnTo>
                    <a:lnTo>
                      <a:pt x="1887" y="1043"/>
                    </a:lnTo>
                    <a:lnTo>
                      <a:pt x="1881" y="1091"/>
                    </a:lnTo>
                    <a:lnTo>
                      <a:pt x="1873" y="1137"/>
                    </a:lnTo>
                    <a:lnTo>
                      <a:pt x="1863" y="1183"/>
                    </a:lnTo>
                    <a:lnTo>
                      <a:pt x="1850" y="1227"/>
                    </a:lnTo>
                    <a:lnTo>
                      <a:pt x="1835" y="1271"/>
                    </a:lnTo>
                    <a:lnTo>
                      <a:pt x="1818" y="1314"/>
                    </a:lnTo>
                    <a:lnTo>
                      <a:pt x="1799" y="1357"/>
                    </a:lnTo>
                    <a:lnTo>
                      <a:pt x="1779" y="1397"/>
                    </a:lnTo>
                    <a:lnTo>
                      <a:pt x="1755" y="1437"/>
                    </a:lnTo>
                    <a:lnTo>
                      <a:pt x="1731" y="1476"/>
                    </a:lnTo>
                    <a:lnTo>
                      <a:pt x="1705" y="1513"/>
                    </a:lnTo>
                    <a:lnTo>
                      <a:pt x="1677" y="1548"/>
                    </a:lnTo>
                    <a:lnTo>
                      <a:pt x="1647" y="1583"/>
                    </a:lnTo>
                    <a:lnTo>
                      <a:pt x="1616" y="1615"/>
                    </a:lnTo>
                    <a:lnTo>
                      <a:pt x="1583" y="1647"/>
                    </a:lnTo>
                    <a:lnTo>
                      <a:pt x="1548" y="1677"/>
                    </a:lnTo>
                    <a:lnTo>
                      <a:pt x="1513" y="1704"/>
                    </a:lnTo>
                    <a:lnTo>
                      <a:pt x="1476" y="1730"/>
                    </a:lnTo>
                    <a:lnTo>
                      <a:pt x="1438" y="1755"/>
                    </a:lnTo>
                    <a:lnTo>
                      <a:pt x="1397" y="1778"/>
                    </a:lnTo>
                    <a:lnTo>
                      <a:pt x="1357" y="1799"/>
                    </a:lnTo>
                    <a:lnTo>
                      <a:pt x="1315" y="1818"/>
                    </a:lnTo>
                    <a:lnTo>
                      <a:pt x="1272" y="1835"/>
                    </a:lnTo>
                    <a:lnTo>
                      <a:pt x="1228" y="1850"/>
                    </a:lnTo>
                    <a:lnTo>
                      <a:pt x="1183" y="1862"/>
                    </a:lnTo>
                    <a:lnTo>
                      <a:pt x="1137" y="1873"/>
                    </a:lnTo>
                    <a:lnTo>
                      <a:pt x="1090" y="1881"/>
                    </a:lnTo>
                    <a:lnTo>
                      <a:pt x="1043" y="1887"/>
                    </a:lnTo>
                    <a:lnTo>
                      <a:pt x="995" y="1891"/>
                    </a:lnTo>
                    <a:lnTo>
                      <a:pt x="946" y="1892"/>
                    </a:lnTo>
                    <a:lnTo>
                      <a:pt x="946" y="1892"/>
                    </a:lnTo>
                    <a:lnTo>
                      <a:pt x="898" y="1891"/>
                    </a:lnTo>
                    <a:lnTo>
                      <a:pt x="850" y="1887"/>
                    </a:lnTo>
                    <a:lnTo>
                      <a:pt x="802" y="1881"/>
                    </a:lnTo>
                    <a:lnTo>
                      <a:pt x="756" y="1873"/>
                    </a:lnTo>
                    <a:lnTo>
                      <a:pt x="710" y="1862"/>
                    </a:lnTo>
                    <a:lnTo>
                      <a:pt x="665" y="1850"/>
                    </a:lnTo>
                    <a:lnTo>
                      <a:pt x="620" y="1835"/>
                    </a:lnTo>
                    <a:lnTo>
                      <a:pt x="578" y="1818"/>
                    </a:lnTo>
                    <a:lnTo>
                      <a:pt x="536" y="1799"/>
                    </a:lnTo>
                    <a:lnTo>
                      <a:pt x="496" y="1778"/>
                    </a:lnTo>
                    <a:lnTo>
                      <a:pt x="456" y="1755"/>
                    </a:lnTo>
                    <a:lnTo>
                      <a:pt x="417" y="1730"/>
                    </a:lnTo>
                    <a:lnTo>
                      <a:pt x="380" y="1704"/>
                    </a:lnTo>
                    <a:lnTo>
                      <a:pt x="345" y="1677"/>
                    </a:lnTo>
                    <a:lnTo>
                      <a:pt x="310" y="1647"/>
                    </a:lnTo>
                    <a:lnTo>
                      <a:pt x="277" y="1615"/>
                    </a:lnTo>
                    <a:lnTo>
                      <a:pt x="246" y="1583"/>
                    </a:lnTo>
                    <a:lnTo>
                      <a:pt x="216" y="1548"/>
                    </a:lnTo>
                    <a:lnTo>
                      <a:pt x="189" y="1513"/>
                    </a:lnTo>
                    <a:lnTo>
                      <a:pt x="161" y="1476"/>
                    </a:lnTo>
                    <a:lnTo>
                      <a:pt x="138" y="1437"/>
                    </a:lnTo>
                    <a:lnTo>
                      <a:pt x="115" y="1397"/>
                    </a:lnTo>
                    <a:lnTo>
                      <a:pt x="94" y="1357"/>
                    </a:lnTo>
                    <a:lnTo>
                      <a:pt x="75" y="1314"/>
                    </a:lnTo>
                    <a:lnTo>
                      <a:pt x="58" y="1271"/>
                    </a:lnTo>
                    <a:lnTo>
                      <a:pt x="42" y="1227"/>
                    </a:lnTo>
                    <a:lnTo>
                      <a:pt x="31" y="1183"/>
                    </a:lnTo>
                    <a:lnTo>
                      <a:pt x="20" y="1137"/>
                    </a:lnTo>
                    <a:lnTo>
                      <a:pt x="12" y="1091"/>
                    </a:lnTo>
                    <a:lnTo>
                      <a:pt x="6" y="1043"/>
                    </a:lnTo>
                    <a:lnTo>
                      <a:pt x="2" y="996"/>
                    </a:lnTo>
                    <a:lnTo>
                      <a:pt x="0" y="947"/>
                    </a:lnTo>
                    <a:lnTo>
                      <a:pt x="0" y="947"/>
                    </a:lnTo>
                    <a:lnTo>
                      <a:pt x="2" y="898"/>
                    </a:lnTo>
                    <a:lnTo>
                      <a:pt x="6" y="850"/>
                    </a:lnTo>
                    <a:lnTo>
                      <a:pt x="12" y="803"/>
                    </a:lnTo>
                    <a:lnTo>
                      <a:pt x="20" y="757"/>
                    </a:lnTo>
                    <a:lnTo>
                      <a:pt x="31" y="710"/>
                    </a:lnTo>
                    <a:lnTo>
                      <a:pt x="42" y="665"/>
                    </a:lnTo>
                    <a:lnTo>
                      <a:pt x="58" y="621"/>
                    </a:lnTo>
                    <a:lnTo>
                      <a:pt x="75" y="578"/>
                    </a:lnTo>
                    <a:lnTo>
                      <a:pt x="94" y="537"/>
                    </a:lnTo>
                    <a:lnTo>
                      <a:pt x="115" y="496"/>
                    </a:lnTo>
                    <a:lnTo>
                      <a:pt x="138" y="456"/>
                    </a:lnTo>
                    <a:lnTo>
                      <a:pt x="161" y="418"/>
                    </a:lnTo>
                    <a:lnTo>
                      <a:pt x="189" y="381"/>
                    </a:lnTo>
                    <a:lnTo>
                      <a:pt x="216" y="345"/>
                    </a:lnTo>
                    <a:lnTo>
                      <a:pt x="246" y="311"/>
                    </a:lnTo>
                    <a:lnTo>
                      <a:pt x="277" y="277"/>
                    </a:lnTo>
                    <a:lnTo>
                      <a:pt x="310" y="246"/>
                    </a:lnTo>
                    <a:lnTo>
                      <a:pt x="345" y="217"/>
                    </a:lnTo>
                    <a:lnTo>
                      <a:pt x="380" y="188"/>
                    </a:lnTo>
                    <a:lnTo>
                      <a:pt x="417" y="162"/>
                    </a:lnTo>
                    <a:lnTo>
                      <a:pt x="456" y="137"/>
                    </a:lnTo>
                    <a:lnTo>
                      <a:pt x="496" y="114"/>
                    </a:lnTo>
                    <a:lnTo>
                      <a:pt x="536" y="94"/>
                    </a:lnTo>
                    <a:lnTo>
                      <a:pt x="578" y="75"/>
                    </a:lnTo>
                    <a:lnTo>
                      <a:pt x="620" y="59"/>
                    </a:lnTo>
                    <a:lnTo>
                      <a:pt x="665" y="43"/>
                    </a:lnTo>
                    <a:lnTo>
                      <a:pt x="710" y="30"/>
                    </a:lnTo>
                    <a:lnTo>
                      <a:pt x="756" y="19"/>
                    </a:lnTo>
                    <a:lnTo>
                      <a:pt x="802" y="11"/>
                    </a:lnTo>
                    <a:lnTo>
                      <a:pt x="850" y="5"/>
                    </a:lnTo>
                    <a:lnTo>
                      <a:pt x="898" y="1"/>
                    </a:lnTo>
                    <a:lnTo>
                      <a:pt x="946" y="0"/>
                    </a:lnTo>
                    <a:lnTo>
                      <a:pt x="946" y="0"/>
                    </a:lnTo>
                    <a:close/>
                    <a:moveTo>
                      <a:pt x="946" y="31"/>
                    </a:moveTo>
                    <a:lnTo>
                      <a:pt x="946" y="31"/>
                    </a:lnTo>
                    <a:lnTo>
                      <a:pt x="994" y="32"/>
                    </a:lnTo>
                    <a:lnTo>
                      <a:pt x="1040" y="36"/>
                    </a:lnTo>
                    <a:lnTo>
                      <a:pt x="1086" y="42"/>
                    </a:lnTo>
                    <a:lnTo>
                      <a:pt x="1131" y="50"/>
                    </a:lnTo>
                    <a:lnTo>
                      <a:pt x="1175" y="60"/>
                    </a:lnTo>
                    <a:lnTo>
                      <a:pt x="1219" y="73"/>
                    </a:lnTo>
                    <a:lnTo>
                      <a:pt x="1262" y="87"/>
                    </a:lnTo>
                    <a:lnTo>
                      <a:pt x="1303" y="104"/>
                    </a:lnTo>
                    <a:lnTo>
                      <a:pt x="1344" y="122"/>
                    </a:lnTo>
                    <a:lnTo>
                      <a:pt x="1383" y="142"/>
                    </a:lnTo>
                    <a:lnTo>
                      <a:pt x="1421" y="164"/>
                    </a:lnTo>
                    <a:lnTo>
                      <a:pt x="1458" y="188"/>
                    </a:lnTo>
                    <a:lnTo>
                      <a:pt x="1495" y="213"/>
                    </a:lnTo>
                    <a:lnTo>
                      <a:pt x="1529" y="240"/>
                    </a:lnTo>
                    <a:lnTo>
                      <a:pt x="1563" y="269"/>
                    </a:lnTo>
                    <a:lnTo>
                      <a:pt x="1593" y="300"/>
                    </a:lnTo>
                    <a:lnTo>
                      <a:pt x="1624" y="331"/>
                    </a:lnTo>
                    <a:lnTo>
                      <a:pt x="1653" y="364"/>
                    </a:lnTo>
                    <a:lnTo>
                      <a:pt x="1680" y="399"/>
                    </a:lnTo>
                    <a:lnTo>
                      <a:pt x="1705" y="435"/>
                    </a:lnTo>
                    <a:lnTo>
                      <a:pt x="1729" y="472"/>
                    </a:lnTo>
                    <a:lnTo>
                      <a:pt x="1752" y="510"/>
                    </a:lnTo>
                    <a:lnTo>
                      <a:pt x="1772" y="550"/>
                    </a:lnTo>
                    <a:lnTo>
                      <a:pt x="1790" y="590"/>
                    </a:lnTo>
                    <a:lnTo>
                      <a:pt x="1806" y="632"/>
                    </a:lnTo>
                    <a:lnTo>
                      <a:pt x="1821" y="674"/>
                    </a:lnTo>
                    <a:lnTo>
                      <a:pt x="1833" y="718"/>
                    </a:lnTo>
                    <a:lnTo>
                      <a:pt x="1843" y="762"/>
                    </a:lnTo>
                    <a:lnTo>
                      <a:pt x="1852" y="808"/>
                    </a:lnTo>
                    <a:lnTo>
                      <a:pt x="1857" y="853"/>
                    </a:lnTo>
                    <a:lnTo>
                      <a:pt x="1861" y="899"/>
                    </a:lnTo>
                    <a:lnTo>
                      <a:pt x="1862" y="947"/>
                    </a:lnTo>
                    <a:lnTo>
                      <a:pt x="1862" y="947"/>
                    </a:lnTo>
                    <a:lnTo>
                      <a:pt x="1861" y="993"/>
                    </a:lnTo>
                    <a:lnTo>
                      <a:pt x="1857" y="1041"/>
                    </a:lnTo>
                    <a:lnTo>
                      <a:pt x="1852" y="1086"/>
                    </a:lnTo>
                    <a:lnTo>
                      <a:pt x="1843" y="1131"/>
                    </a:lnTo>
                    <a:lnTo>
                      <a:pt x="1833" y="1175"/>
                    </a:lnTo>
                    <a:lnTo>
                      <a:pt x="1821" y="1219"/>
                    </a:lnTo>
                    <a:lnTo>
                      <a:pt x="1806" y="1261"/>
                    </a:lnTo>
                    <a:lnTo>
                      <a:pt x="1790" y="1302"/>
                    </a:lnTo>
                    <a:lnTo>
                      <a:pt x="1772" y="1344"/>
                    </a:lnTo>
                    <a:lnTo>
                      <a:pt x="1752" y="1383"/>
                    </a:lnTo>
                    <a:lnTo>
                      <a:pt x="1729" y="1421"/>
                    </a:lnTo>
                    <a:lnTo>
                      <a:pt x="1705" y="1458"/>
                    </a:lnTo>
                    <a:lnTo>
                      <a:pt x="1680" y="1494"/>
                    </a:lnTo>
                    <a:lnTo>
                      <a:pt x="1653" y="1528"/>
                    </a:lnTo>
                    <a:lnTo>
                      <a:pt x="1624" y="1561"/>
                    </a:lnTo>
                    <a:lnTo>
                      <a:pt x="1593" y="1594"/>
                    </a:lnTo>
                    <a:lnTo>
                      <a:pt x="1563" y="1625"/>
                    </a:lnTo>
                    <a:lnTo>
                      <a:pt x="1529" y="1653"/>
                    </a:lnTo>
                    <a:lnTo>
                      <a:pt x="1495" y="1680"/>
                    </a:lnTo>
                    <a:lnTo>
                      <a:pt x="1458" y="1705"/>
                    </a:lnTo>
                    <a:lnTo>
                      <a:pt x="1421" y="1729"/>
                    </a:lnTo>
                    <a:lnTo>
                      <a:pt x="1383" y="1752"/>
                    </a:lnTo>
                    <a:lnTo>
                      <a:pt x="1344" y="1772"/>
                    </a:lnTo>
                    <a:lnTo>
                      <a:pt x="1303" y="1790"/>
                    </a:lnTo>
                    <a:lnTo>
                      <a:pt x="1262" y="1806"/>
                    </a:lnTo>
                    <a:lnTo>
                      <a:pt x="1219" y="1821"/>
                    </a:lnTo>
                    <a:lnTo>
                      <a:pt x="1175" y="1833"/>
                    </a:lnTo>
                    <a:lnTo>
                      <a:pt x="1131" y="1843"/>
                    </a:lnTo>
                    <a:lnTo>
                      <a:pt x="1086" y="1852"/>
                    </a:lnTo>
                    <a:lnTo>
                      <a:pt x="1040" y="1858"/>
                    </a:lnTo>
                    <a:lnTo>
                      <a:pt x="994" y="1860"/>
                    </a:lnTo>
                    <a:lnTo>
                      <a:pt x="946" y="1861"/>
                    </a:lnTo>
                    <a:lnTo>
                      <a:pt x="946" y="1861"/>
                    </a:lnTo>
                    <a:lnTo>
                      <a:pt x="899" y="1860"/>
                    </a:lnTo>
                    <a:lnTo>
                      <a:pt x="852" y="1858"/>
                    </a:lnTo>
                    <a:lnTo>
                      <a:pt x="807" y="1852"/>
                    </a:lnTo>
                    <a:lnTo>
                      <a:pt x="762" y="1843"/>
                    </a:lnTo>
                    <a:lnTo>
                      <a:pt x="718" y="1833"/>
                    </a:lnTo>
                    <a:lnTo>
                      <a:pt x="674" y="1821"/>
                    </a:lnTo>
                    <a:lnTo>
                      <a:pt x="631" y="1806"/>
                    </a:lnTo>
                    <a:lnTo>
                      <a:pt x="590" y="1790"/>
                    </a:lnTo>
                    <a:lnTo>
                      <a:pt x="549" y="1772"/>
                    </a:lnTo>
                    <a:lnTo>
                      <a:pt x="510" y="1752"/>
                    </a:lnTo>
                    <a:lnTo>
                      <a:pt x="472" y="1729"/>
                    </a:lnTo>
                    <a:lnTo>
                      <a:pt x="435" y="1705"/>
                    </a:lnTo>
                    <a:lnTo>
                      <a:pt x="399" y="1680"/>
                    </a:lnTo>
                    <a:lnTo>
                      <a:pt x="364" y="1653"/>
                    </a:lnTo>
                    <a:lnTo>
                      <a:pt x="331" y="1625"/>
                    </a:lnTo>
                    <a:lnTo>
                      <a:pt x="299" y="1594"/>
                    </a:lnTo>
                    <a:lnTo>
                      <a:pt x="268" y="1561"/>
                    </a:lnTo>
                    <a:lnTo>
                      <a:pt x="240" y="1528"/>
                    </a:lnTo>
                    <a:lnTo>
                      <a:pt x="213" y="1494"/>
                    </a:lnTo>
                    <a:lnTo>
                      <a:pt x="188" y="1458"/>
                    </a:lnTo>
                    <a:lnTo>
                      <a:pt x="164" y="1421"/>
                    </a:lnTo>
                    <a:lnTo>
                      <a:pt x="141" y="1383"/>
                    </a:lnTo>
                    <a:lnTo>
                      <a:pt x="121" y="1344"/>
                    </a:lnTo>
                    <a:lnTo>
                      <a:pt x="103" y="1302"/>
                    </a:lnTo>
                    <a:lnTo>
                      <a:pt x="86" y="1261"/>
                    </a:lnTo>
                    <a:lnTo>
                      <a:pt x="72" y="1219"/>
                    </a:lnTo>
                    <a:lnTo>
                      <a:pt x="60" y="1175"/>
                    </a:lnTo>
                    <a:lnTo>
                      <a:pt x="50" y="1131"/>
                    </a:lnTo>
                    <a:lnTo>
                      <a:pt x="41" y="1086"/>
                    </a:lnTo>
                    <a:lnTo>
                      <a:pt x="35" y="1041"/>
                    </a:lnTo>
                    <a:lnTo>
                      <a:pt x="32" y="993"/>
                    </a:lnTo>
                    <a:lnTo>
                      <a:pt x="31" y="947"/>
                    </a:lnTo>
                    <a:lnTo>
                      <a:pt x="31" y="947"/>
                    </a:lnTo>
                    <a:lnTo>
                      <a:pt x="32" y="899"/>
                    </a:lnTo>
                    <a:lnTo>
                      <a:pt x="35" y="853"/>
                    </a:lnTo>
                    <a:lnTo>
                      <a:pt x="41" y="808"/>
                    </a:lnTo>
                    <a:lnTo>
                      <a:pt x="50" y="762"/>
                    </a:lnTo>
                    <a:lnTo>
                      <a:pt x="60" y="718"/>
                    </a:lnTo>
                    <a:lnTo>
                      <a:pt x="72" y="674"/>
                    </a:lnTo>
                    <a:lnTo>
                      <a:pt x="86" y="632"/>
                    </a:lnTo>
                    <a:lnTo>
                      <a:pt x="103" y="590"/>
                    </a:lnTo>
                    <a:lnTo>
                      <a:pt x="121" y="550"/>
                    </a:lnTo>
                    <a:lnTo>
                      <a:pt x="141" y="510"/>
                    </a:lnTo>
                    <a:lnTo>
                      <a:pt x="164" y="472"/>
                    </a:lnTo>
                    <a:lnTo>
                      <a:pt x="188" y="435"/>
                    </a:lnTo>
                    <a:lnTo>
                      <a:pt x="213" y="399"/>
                    </a:lnTo>
                    <a:lnTo>
                      <a:pt x="240" y="364"/>
                    </a:lnTo>
                    <a:lnTo>
                      <a:pt x="268" y="331"/>
                    </a:lnTo>
                    <a:lnTo>
                      <a:pt x="299" y="300"/>
                    </a:lnTo>
                    <a:lnTo>
                      <a:pt x="331" y="269"/>
                    </a:lnTo>
                    <a:lnTo>
                      <a:pt x="364" y="240"/>
                    </a:lnTo>
                    <a:lnTo>
                      <a:pt x="399" y="213"/>
                    </a:lnTo>
                    <a:lnTo>
                      <a:pt x="435" y="188"/>
                    </a:lnTo>
                    <a:lnTo>
                      <a:pt x="472" y="164"/>
                    </a:lnTo>
                    <a:lnTo>
                      <a:pt x="510" y="142"/>
                    </a:lnTo>
                    <a:lnTo>
                      <a:pt x="549" y="122"/>
                    </a:lnTo>
                    <a:lnTo>
                      <a:pt x="590" y="104"/>
                    </a:lnTo>
                    <a:lnTo>
                      <a:pt x="631" y="87"/>
                    </a:lnTo>
                    <a:lnTo>
                      <a:pt x="674" y="73"/>
                    </a:lnTo>
                    <a:lnTo>
                      <a:pt x="718" y="60"/>
                    </a:lnTo>
                    <a:lnTo>
                      <a:pt x="762" y="50"/>
                    </a:lnTo>
                    <a:lnTo>
                      <a:pt x="807" y="42"/>
                    </a:lnTo>
                    <a:lnTo>
                      <a:pt x="852" y="36"/>
                    </a:lnTo>
                    <a:lnTo>
                      <a:pt x="899" y="32"/>
                    </a:lnTo>
                    <a:lnTo>
                      <a:pt x="946" y="31"/>
                    </a:lnTo>
                    <a:lnTo>
                      <a:pt x="946" y="31"/>
                    </a:lnTo>
                    <a:close/>
                  </a:path>
                </a:pathLst>
              </a:custGeom>
              <a:gradFill flip="none" rotWithShape="1">
                <a:gsLst>
                  <a:gs pos="0">
                    <a:srgbClr val="AA2A02"/>
                  </a:gs>
                  <a:gs pos="100000">
                    <a:srgbClr val="FEAA90"/>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p>
            </p:txBody>
          </p:sp>
        </p:grpSp>
        <p:sp>
          <p:nvSpPr>
            <p:cNvPr id="90" name="원호 82"/>
            <p:cNvSpPr/>
            <p:nvPr/>
          </p:nvSpPr>
          <p:spPr>
            <a:xfrm flipH="1">
              <a:off x="5877955" y="4471665"/>
              <a:ext cx="745031" cy="745031"/>
            </a:xfrm>
            <a:prstGeom prst="arc">
              <a:avLst>
                <a:gd name="adj1" fmla="val 12272767"/>
                <a:gd name="adj2" fmla="val 9127939"/>
              </a:avLst>
            </a:pr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latin typeface="Calibri" panose="020F0502020204030204" pitchFamily="34" charset="0"/>
              </a:endParaRPr>
            </a:p>
          </p:txBody>
        </p:sp>
      </p:grpSp>
      <p:grpSp>
        <p:nvGrpSpPr>
          <p:cNvPr id="41" name="组合 40"/>
          <p:cNvGrpSpPr/>
          <p:nvPr/>
        </p:nvGrpSpPr>
        <p:grpSpPr>
          <a:xfrm>
            <a:off x="5046134" y="3899025"/>
            <a:ext cx="965018" cy="974282"/>
            <a:chOff x="5046134" y="3633899"/>
            <a:chExt cx="965018" cy="974282"/>
          </a:xfrm>
        </p:grpSpPr>
        <p:grpSp>
          <p:nvGrpSpPr>
            <p:cNvPr id="62" name="그룹 60"/>
            <p:cNvGrpSpPr/>
            <p:nvPr/>
          </p:nvGrpSpPr>
          <p:grpSpPr>
            <a:xfrm>
              <a:off x="5046134" y="3633899"/>
              <a:ext cx="965018" cy="974282"/>
              <a:chOff x="6692081" y="3702050"/>
              <a:chExt cx="1984375" cy="2003425"/>
            </a:xfrm>
            <a:effectLst>
              <a:outerShdw blurRad="127000" dist="127000" dir="5400000" algn="t" rotWithShape="0">
                <a:prstClr val="black">
                  <a:alpha val="30000"/>
                </a:prstClr>
              </a:outerShdw>
            </a:effectLst>
          </p:grpSpPr>
          <p:sp>
            <p:nvSpPr>
              <p:cNvPr id="63" name="Freeform 11"/>
              <p:cNvSpPr>
                <a:spLocks noEditPoints="1"/>
              </p:cNvSpPr>
              <p:nvPr/>
            </p:nvSpPr>
            <p:spPr bwMode="auto">
              <a:xfrm>
                <a:off x="7337967" y="4357470"/>
                <a:ext cx="692602" cy="690998"/>
              </a:xfrm>
              <a:custGeom>
                <a:avLst/>
                <a:gdLst>
                  <a:gd name="T0" fmla="*/ 497 w 863"/>
                  <a:gd name="T1" fmla="*/ 5 h 862"/>
                  <a:gd name="T2" fmla="*/ 599 w 863"/>
                  <a:gd name="T3" fmla="*/ 35 h 862"/>
                  <a:gd name="T4" fmla="*/ 689 w 863"/>
                  <a:gd name="T5" fmla="*/ 86 h 862"/>
                  <a:gd name="T6" fmla="*/ 764 w 863"/>
                  <a:gd name="T7" fmla="*/ 157 h 862"/>
                  <a:gd name="T8" fmla="*/ 820 w 863"/>
                  <a:gd name="T9" fmla="*/ 245 h 862"/>
                  <a:gd name="T10" fmla="*/ 854 w 863"/>
                  <a:gd name="T11" fmla="*/ 345 h 862"/>
                  <a:gd name="T12" fmla="*/ 863 w 863"/>
                  <a:gd name="T13" fmla="*/ 432 h 862"/>
                  <a:gd name="T14" fmla="*/ 849 w 863"/>
                  <a:gd name="T15" fmla="*/ 539 h 862"/>
                  <a:gd name="T16" fmla="*/ 811 w 863"/>
                  <a:gd name="T17" fmla="*/ 637 h 862"/>
                  <a:gd name="T18" fmla="*/ 750 w 863"/>
                  <a:gd name="T19" fmla="*/ 722 h 862"/>
                  <a:gd name="T20" fmla="*/ 673 w 863"/>
                  <a:gd name="T21" fmla="*/ 790 h 862"/>
                  <a:gd name="T22" fmla="*/ 580 w 863"/>
                  <a:gd name="T23" fmla="*/ 836 h 862"/>
                  <a:gd name="T24" fmla="*/ 475 w 863"/>
                  <a:gd name="T25" fmla="*/ 861 h 862"/>
                  <a:gd name="T26" fmla="*/ 387 w 863"/>
                  <a:gd name="T27" fmla="*/ 861 h 862"/>
                  <a:gd name="T28" fmla="*/ 283 w 863"/>
                  <a:gd name="T29" fmla="*/ 836 h 862"/>
                  <a:gd name="T30" fmla="*/ 190 w 863"/>
                  <a:gd name="T31" fmla="*/ 790 h 862"/>
                  <a:gd name="T32" fmla="*/ 113 w 863"/>
                  <a:gd name="T33" fmla="*/ 722 h 862"/>
                  <a:gd name="T34" fmla="*/ 52 w 863"/>
                  <a:gd name="T35" fmla="*/ 637 h 862"/>
                  <a:gd name="T36" fmla="*/ 14 w 863"/>
                  <a:gd name="T37" fmla="*/ 539 h 862"/>
                  <a:gd name="T38" fmla="*/ 0 w 863"/>
                  <a:gd name="T39" fmla="*/ 432 h 862"/>
                  <a:gd name="T40" fmla="*/ 9 w 863"/>
                  <a:gd name="T41" fmla="*/ 345 h 862"/>
                  <a:gd name="T42" fmla="*/ 42 w 863"/>
                  <a:gd name="T43" fmla="*/ 245 h 862"/>
                  <a:gd name="T44" fmla="*/ 98 w 863"/>
                  <a:gd name="T45" fmla="*/ 157 h 862"/>
                  <a:gd name="T46" fmla="*/ 173 w 863"/>
                  <a:gd name="T47" fmla="*/ 86 h 862"/>
                  <a:gd name="T48" fmla="*/ 264 w 863"/>
                  <a:gd name="T49" fmla="*/ 35 h 862"/>
                  <a:gd name="T50" fmla="*/ 366 w 863"/>
                  <a:gd name="T51" fmla="*/ 5 h 862"/>
                  <a:gd name="T52" fmla="*/ 431 w 863"/>
                  <a:gd name="T53" fmla="*/ 24 h 862"/>
                  <a:gd name="T54" fmla="*/ 513 w 863"/>
                  <a:gd name="T55" fmla="*/ 32 h 862"/>
                  <a:gd name="T56" fmla="*/ 609 w 863"/>
                  <a:gd name="T57" fmla="*/ 64 h 862"/>
                  <a:gd name="T58" fmla="*/ 691 w 863"/>
                  <a:gd name="T59" fmla="*/ 117 h 862"/>
                  <a:gd name="T60" fmla="*/ 758 w 863"/>
                  <a:gd name="T61" fmla="*/ 188 h 862"/>
                  <a:gd name="T62" fmla="*/ 807 w 863"/>
                  <a:gd name="T63" fmla="*/ 272 h 862"/>
                  <a:gd name="T64" fmla="*/ 835 w 863"/>
                  <a:gd name="T65" fmla="*/ 370 h 862"/>
                  <a:gd name="T66" fmla="*/ 838 w 863"/>
                  <a:gd name="T67" fmla="*/ 452 h 862"/>
                  <a:gd name="T68" fmla="*/ 820 w 863"/>
                  <a:gd name="T69" fmla="*/ 553 h 862"/>
                  <a:gd name="T70" fmla="*/ 780 w 863"/>
                  <a:gd name="T71" fmla="*/ 643 h 862"/>
                  <a:gd name="T72" fmla="*/ 719 w 863"/>
                  <a:gd name="T73" fmla="*/ 720 h 862"/>
                  <a:gd name="T74" fmla="*/ 643 w 863"/>
                  <a:gd name="T75" fmla="*/ 780 h 862"/>
                  <a:gd name="T76" fmla="*/ 553 w 863"/>
                  <a:gd name="T77" fmla="*/ 821 h 862"/>
                  <a:gd name="T78" fmla="*/ 453 w 863"/>
                  <a:gd name="T79" fmla="*/ 838 h 862"/>
                  <a:gd name="T80" fmla="*/ 370 w 863"/>
                  <a:gd name="T81" fmla="*/ 835 h 862"/>
                  <a:gd name="T82" fmla="*/ 273 w 863"/>
                  <a:gd name="T83" fmla="*/ 807 h 862"/>
                  <a:gd name="T84" fmla="*/ 188 w 863"/>
                  <a:gd name="T85" fmla="*/ 759 h 862"/>
                  <a:gd name="T86" fmla="*/ 117 w 863"/>
                  <a:gd name="T87" fmla="*/ 691 h 862"/>
                  <a:gd name="T88" fmla="*/ 64 w 863"/>
                  <a:gd name="T89" fmla="*/ 608 h 862"/>
                  <a:gd name="T90" fmla="*/ 32 w 863"/>
                  <a:gd name="T91" fmla="*/ 514 h 862"/>
                  <a:gd name="T92" fmla="*/ 23 w 863"/>
                  <a:gd name="T93" fmla="*/ 432 h 862"/>
                  <a:gd name="T94" fmla="*/ 37 w 863"/>
                  <a:gd name="T95" fmla="*/ 330 h 862"/>
                  <a:gd name="T96" fmla="*/ 73 w 863"/>
                  <a:gd name="T97" fmla="*/ 237 h 862"/>
                  <a:gd name="T98" fmla="*/ 129 w 863"/>
                  <a:gd name="T99" fmla="*/ 157 h 862"/>
                  <a:gd name="T100" fmla="*/ 203 w 863"/>
                  <a:gd name="T101" fmla="*/ 94 h 862"/>
                  <a:gd name="T102" fmla="*/ 291 w 863"/>
                  <a:gd name="T103" fmla="*/ 49 h 862"/>
                  <a:gd name="T104" fmla="*/ 390 w 863"/>
                  <a:gd name="T105" fmla="*/ 2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3" h="862">
                    <a:moveTo>
                      <a:pt x="431" y="0"/>
                    </a:moveTo>
                    <a:lnTo>
                      <a:pt x="431" y="0"/>
                    </a:lnTo>
                    <a:lnTo>
                      <a:pt x="454" y="1"/>
                    </a:lnTo>
                    <a:lnTo>
                      <a:pt x="475" y="3"/>
                    </a:lnTo>
                    <a:lnTo>
                      <a:pt x="497" y="5"/>
                    </a:lnTo>
                    <a:lnTo>
                      <a:pt x="518" y="10"/>
                    </a:lnTo>
                    <a:lnTo>
                      <a:pt x="540" y="14"/>
                    </a:lnTo>
                    <a:lnTo>
                      <a:pt x="560" y="20"/>
                    </a:lnTo>
                    <a:lnTo>
                      <a:pt x="580" y="26"/>
                    </a:lnTo>
                    <a:lnTo>
                      <a:pt x="599" y="35"/>
                    </a:lnTo>
                    <a:lnTo>
                      <a:pt x="618" y="43"/>
                    </a:lnTo>
                    <a:lnTo>
                      <a:pt x="637" y="52"/>
                    </a:lnTo>
                    <a:lnTo>
                      <a:pt x="655" y="63"/>
                    </a:lnTo>
                    <a:lnTo>
                      <a:pt x="673" y="74"/>
                    </a:lnTo>
                    <a:lnTo>
                      <a:pt x="689" y="86"/>
                    </a:lnTo>
                    <a:lnTo>
                      <a:pt x="706" y="99"/>
                    </a:lnTo>
                    <a:lnTo>
                      <a:pt x="722" y="112"/>
                    </a:lnTo>
                    <a:lnTo>
                      <a:pt x="736" y="126"/>
                    </a:lnTo>
                    <a:lnTo>
                      <a:pt x="750" y="142"/>
                    </a:lnTo>
                    <a:lnTo>
                      <a:pt x="764" y="157"/>
                    </a:lnTo>
                    <a:lnTo>
                      <a:pt x="778" y="174"/>
                    </a:lnTo>
                    <a:lnTo>
                      <a:pt x="789" y="190"/>
                    </a:lnTo>
                    <a:lnTo>
                      <a:pt x="800" y="208"/>
                    </a:lnTo>
                    <a:lnTo>
                      <a:pt x="811" y="226"/>
                    </a:lnTo>
                    <a:lnTo>
                      <a:pt x="820" y="245"/>
                    </a:lnTo>
                    <a:lnTo>
                      <a:pt x="829" y="264"/>
                    </a:lnTo>
                    <a:lnTo>
                      <a:pt x="837" y="283"/>
                    </a:lnTo>
                    <a:lnTo>
                      <a:pt x="843" y="303"/>
                    </a:lnTo>
                    <a:lnTo>
                      <a:pt x="849" y="324"/>
                    </a:lnTo>
                    <a:lnTo>
                      <a:pt x="854" y="345"/>
                    </a:lnTo>
                    <a:lnTo>
                      <a:pt x="857" y="366"/>
                    </a:lnTo>
                    <a:lnTo>
                      <a:pt x="861" y="388"/>
                    </a:lnTo>
                    <a:lnTo>
                      <a:pt x="862" y="409"/>
                    </a:lnTo>
                    <a:lnTo>
                      <a:pt x="863" y="432"/>
                    </a:lnTo>
                    <a:lnTo>
                      <a:pt x="863" y="432"/>
                    </a:lnTo>
                    <a:lnTo>
                      <a:pt x="862" y="453"/>
                    </a:lnTo>
                    <a:lnTo>
                      <a:pt x="861" y="476"/>
                    </a:lnTo>
                    <a:lnTo>
                      <a:pt x="857" y="497"/>
                    </a:lnTo>
                    <a:lnTo>
                      <a:pt x="854" y="519"/>
                    </a:lnTo>
                    <a:lnTo>
                      <a:pt x="849" y="539"/>
                    </a:lnTo>
                    <a:lnTo>
                      <a:pt x="843" y="560"/>
                    </a:lnTo>
                    <a:lnTo>
                      <a:pt x="837" y="580"/>
                    </a:lnTo>
                    <a:lnTo>
                      <a:pt x="829" y="599"/>
                    </a:lnTo>
                    <a:lnTo>
                      <a:pt x="820" y="618"/>
                    </a:lnTo>
                    <a:lnTo>
                      <a:pt x="811" y="637"/>
                    </a:lnTo>
                    <a:lnTo>
                      <a:pt x="800" y="655"/>
                    </a:lnTo>
                    <a:lnTo>
                      <a:pt x="789" y="673"/>
                    </a:lnTo>
                    <a:lnTo>
                      <a:pt x="778" y="690"/>
                    </a:lnTo>
                    <a:lnTo>
                      <a:pt x="764" y="706"/>
                    </a:lnTo>
                    <a:lnTo>
                      <a:pt x="750" y="722"/>
                    </a:lnTo>
                    <a:lnTo>
                      <a:pt x="736" y="736"/>
                    </a:lnTo>
                    <a:lnTo>
                      <a:pt x="722" y="750"/>
                    </a:lnTo>
                    <a:lnTo>
                      <a:pt x="706" y="765"/>
                    </a:lnTo>
                    <a:lnTo>
                      <a:pt x="689" y="777"/>
                    </a:lnTo>
                    <a:lnTo>
                      <a:pt x="673" y="790"/>
                    </a:lnTo>
                    <a:lnTo>
                      <a:pt x="655" y="800"/>
                    </a:lnTo>
                    <a:lnTo>
                      <a:pt x="637" y="811"/>
                    </a:lnTo>
                    <a:lnTo>
                      <a:pt x="618" y="821"/>
                    </a:lnTo>
                    <a:lnTo>
                      <a:pt x="599" y="829"/>
                    </a:lnTo>
                    <a:lnTo>
                      <a:pt x="580" y="836"/>
                    </a:lnTo>
                    <a:lnTo>
                      <a:pt x="560" y="843"/>
                    </a:lnTo>
                    <a:lnTo>
                      <a:pt x="540" y="849"/>
                    </a:lnTo>
                    <a:lnTo>
                      <a:pt x="518" y="854"/>
                    </a:lnTo>
                    <a:lnTo>
                      <a:pt x="497" y="857"/>
                    </a:lnTo>
                    <a:lnTo>
                      <a:pt x="475" y="861"/>
                    </a:lnTo>
                    <a:lnTo>
                      <a:pt x="454" y="862"/>
                    </a:lnTo>
                    <a:lnTo>
                      <a:pt x="431" y="862"/>
                    </a:lnTo>
                    <a:lnTo>
                      <a:pt x="431" y="862"/>
                    </a:lnTo>
                    <a:lnTo>
                      <a:pt x="409" y="862"/>
                    </a:lnTo>
                    <a:lnTo>
                      <a:pt x="387" y="861"/>
                    </a:lnTo>
                    <a:lnTo>
                      <a:pt x="366" y="857"/>
                    </a:lnTo>
                    <a:lnTo>
                      <a:pt x="345" y="854"/>
                    </a:lnTo>
                    <a:lnTo>
                      <a:pt x="323" y="849"/>
                    </a:lnTo>
                    <a:lnTo>
                      <a:pt x="303" y="843"/>
                    </a:lnTo>
                    <a:lnTo>
                      <a:pt x="283" y="836"/>
                    </a:lnTo>
                    <a:lnTo>
                      <a:pt x="264" y="829"/>
                    </a:lnTo>
                    <a:lnTo>
                      <a:pt x="245" y="821"/>
                    </a:lnTo>
                    <a:lnTo>
                      <a:pt x="226" y="811"/>
                    </a:lnTo>
                    <a:lnTo>
                      <a:pt x="208" y="800"/>
                    </a:lnTo>
                    <a:lnTo>
                      <a:pt x="190" y="790"/>
                    </a:lnTo>
                    <a:lnTo>
                      <a:pt x="173" y="777"/>
                    </a:lnTo>
                    <a:lnTo>
                      <a:pt x="157" y="765"/>
                    </a:lnTo>
                    <a:lnTo>
                      <a:pt x="141" y="750"/>
                    </a:lnTo>
                    <a:lnTo>
                      <a:pt x="127" y="736"/>
                    </a:lnTo>
                    <a:lnTo>
                      <a:pt x="113" y="722"/>
                    </a:lnTo>
                    <a:lnTo>
                      <a:pt x="98" y="706"/>
                    </a:lnTo>
                    <a:lnTo>
                      <a:pt x="85" y="690"/>
                    </a:lnTo>
                    <a:lnTo>
                      <a:pt x="73" y="673"/>
                    </a:lnTo>
                    <a:lnTo>
                      <a:pt x="63" y="655"/>
                    </a:lnTo>
                    <a:lnTo>
                      <a:pt x="52" y="637"/>
                    </a:lnTo>
                    <a:lnTo>
                      <a:pt x="42" y="618"/>
                    </a:lnTo>
                    <a:lnTo>
                      <a:pt x="34" y="599"/>
                    </a:lnTo>
                    <a:lnTo>
                      <a:pt x="26" y="580"/>
                    </a:lnTo>
                    <a:lnTo>
                      <a:pt x="20" y="560"/>
                    </a:lnTo>
                    <a:lnTo>
                      <a:pt x="14" y="539"/>
                    </a:lnTo>
                    <a:lnTo>
                      <a:pt x="9" y="519"/>
                    </a:lnTo>
                    <a:lnTo>
                      <a:pt x="6" y="497"/>
                    </a:lnTo>
                    <a:lnTo>
                      <a:pt x="2" y="476"/>
                    </a:lnTo>
                    <a:lnTo>
                      <a:pt x="1" y="453"/>
                    </a:lnTo>
                    <a:lnTo>
                      <a:pt x="0" y="432"/>
                    </a:lnTo>
                    <a:lnTo>
                      <a:pt x="0" y="432"/>
                    </a:lnTo>
                    <a:lnTo>
                      <a:pt x="1" y="409"/>
                    </a:lnTo>
                    <a:lnTo>
                      <a:pt x="2" y="388"/>
                    </a:lnTo>
                    <a:lnTo>
                      <a:pt x="6" y="366"/>
                    </a:lnTo>
                    <a:lnTo>
                      <a:pt x="9" y="345"/>
                    </a:lnTo>
                    <a:lnTo>
                      <a:pt x="14" y="324"/>
                    </a:lnTo>
                    <a:lnTo>
                      <a:pt x="20" y="303"/>
                    </a:lnTo>
                    <a:lnTo>
                      <a:pt x="26" y="283"/>
                    </a:lnTo>
                    <a:lnTo>
                      <a:pt x="34" y="264"/>
                    </a:lnTo>
                    <a:lnTo>
                      <a:pt x="42" y="245"/>
                    </a:lnTo>
                    <a:lnTo>
                      <a:pt x="52" y="226"/>
                    </a:lnTo>
                    <a:lnTo>
                      <a:pt x="63" y="208"/>
                    </a:lnTo>
                    <a:lnTo>
                      <a:pt x="73" y="190"/>
                    </a:lnTo>
                    <a:lnTo>
                      <a:pt x="85" y="174"/>
                    </a:lnTo>
                    <a:lnTo>
                      <a:pt x="98" y="157"/>
                    </a:lnTo>
                    <a:lnTo>
                      <a:pt x="113" y="142"/>
                    </a:lnTo>
                    <a:lnTo>
                      <a:pt x="127" y="126"/>
                    </a:lnTo>
                    <a:lnTo>
                      <a:pt x="141" y="112"/>
                    </a:lnTo>
                    <a:lnTo>
                      <a:pt x="157" y="99"/>
                    </a:lnTo>
                    <a:lnTo>
                      <a:pt x="173" y="86"/>
                    </a:lnTo>
                    <a:lnTo>
                      <a:pt x="190" y="74"/>
                    </a:lnTo>
                    <a:lnTo>
                      <a:pt x="208" y="63"/>
                    </a:lnTo>
                    <a:lnTo>
                      <a:pt x="226" y="52"/>
                    </a:lnTo>
                    <a:lnTo>
                      <a:pt x="245" y="43"/>
                    </a:lnTo>
                    <a:lnTo>
                      <a:pt x="264" y="35"/>
                    </a:lnTo>
                    <a:lnTo>
                      <a:pt x="283" y="26"/>
                    </a:lnTo>
                    <a:lnTo>
                      <a:pt x="303" y="20"/>
                    </a:lnTo>
                    <a:lnTo>
                      <a:pt x="323" y="14"/>
                    </a:lnTo>
                    <a:lnTo>
                      <a:pt x="345" y="10"/>
                    </a:lnTo>
                    <a:lnTo>
                      <a:pt x="366" y="5"/>
                    </a:lnTo>
                    <a:lnTo>
                      <a:pt x="387" y="3"/>
                    </a:lnTo>
                    <a:lnTo>
                      <a:pt x="409" y="1"/>
                    </a:lnTo>
                    <a:lnTo>
                      <a:pt x="431" y="0"/>
                    </a:lnTo>
                    <a:lnTo>
                      <a:pt x="431" y="0"/>
                    </a:lnTo>
                    <a:close/>
                    <a:moveTo>
                      <a:pt x="431" y="24"/>
                    </a:moveTo>
                    <a:lnTo>
                      <a:pt x="431" y="24"/>
                    </a:lnTo>
                    <a:lnTo>
                      <a:pt x="453" y="25"/>
                    </a:lnTo>
                    <a:lnTo>
                      <a:pt x="473" y="26"/>
                    </a:lnTo>
                    <a:lnTo>
                      <a:pt x="493" y="29"/>
                    </a:lnTo>
                    <a:lnTo>
                      <a:pt x="513" y="32"/>
                    </a:lnTo>
                    <a:lnTo>
                      <a:pt x="534" y="37"/>
                    </a:lnTo>
                    <a:lnTo>
                      <a:pt x="553" y="42"/>
                    </a:lnTo>
                    <a:lnTo>
                      <a:pt x="572" y="49"/>
                    </a:lnTo>
                    <a:lnTo>
                      <a:pt x="590" y="56"/>
                    </a:lnTo>
                    <a:lnTo>
                      <a:pt x="609" y="64"/>
                    </a:lnTo>
                    <a:lnTo>
                      <a:pt x="625" y="73"/>
                    </a:lnTo>
                    <a:lnTo>
                      <a:pt x="643" y="83"/>
                    </a:lnTo>
                    <a:lnTo>
                      <a:pt x="660" y="94"/>
                    </a:lnTo>
                    <a:lnTo>
                      <a:pt x="675" y="105"/>
                    </a:lnTo>
                    <a:lnTo>
                      <a:pt x="691" y="117"/>
                    </a:lnTo>
                    <a:lnTo>
                      <a:pt x="705" y="130"/>
                    </a:lnTo>
                    <a:lnTo>
                      <a:pt x="719" y="143"/>
                    </a:lnTo>
                    <a:lnTo>
                      <a:pt x="734" y="157"/>
                    </a:lnTo>
                    <a:lnTo>
                      <a:pt x="747" y="173"/>
                    </a:lnTo>
                    <a:lnTo>
                      <a:pt x="758" y="188"/>
                    </a:lnTo>
                    <a:lnTo>
                      <a:pt x="769" y="203"/>
                    </a:lnTo>
                    <a:lnTo>
                      <a:pt x="780" y="220"/>
                    </a:lnTo>
                    <a:lnTo>
                      <a:pt x="789" y="237"/>
                    </a:lnTo>
                    <a:lnTo>
                      <a:pt x="799" y="255"/>
                    </a:lnTo>
                    <a:lnTo>
                      <a:pt x="807" y="272"/>
                    </a:lnTo>
                    <a:lnTo>
                      <a:pt x="814" y="291"/>
                    </a:lnTo>
                    <a:lnTo>
                      <a:pt x="820" y="310"/>
                    </a:lnTo>
                    <a:lnTo>
                      <a:pt x="826" y="330"/>
                    </a:lnTo>
                    <a:lnTo>
                      <a:pt x="831" y="350"/>
                    </a:lnTo>
                    <a:lnTo>
                      <a:pt x="835" y="370"/>
                    </a:lnTo>
                    <a:lnTo>
                      <a:pt x="837" y="390"/>
                    </a:lnTo>
                    <a:lnTo>
                      <a:pt x="838" y="410"/>
                    </a:lnTo>
                    <a:lnTo>
                      <a:pt x="839" y="432"/>
                    </a:lnTo>
                    <a:lnTo>
                      <a:pt x="839" y="432"/>
                    </a:lnTo>
                    <a:lnTo>
                      <a:pt x="838" y="452"/>
                    </a:lnTo>
                    <a:lnTo>
                      <a:pt x="837" y="473"/>
                    </a:lnTo>
                    <a:lnTo>
                      <a:pt x="835" y="494"/>
                    </a:lnTo>
                    <a:lnTo>
                      <a:pt x="831" y="514"/>
                    </a:lnTo>
                    <a:lnTo>
                      <a:pt x="826" y="533"/>
                    </a:lnTo>
                    <a:lnTo>
                      <a:pt x="820" y="553"/>
                    </a:lnTo>
                    <a:lnTo>
                      <a:pt x="814" y="572"/>
                    </a:lnTo>
                    <a:lnTo>
                      <a:pt x="807" y="590"/>
                    </a:lnTo>
                    <a:lnTo>
                      <a:pt x="799" y="608"/>
                    </a:lnTo>
                    <a:lnTo>
                      <a:pt x="789" y="626"/>
                    </a:lnTo>
                    <a:lnTo>
                      <a:pt x="780" y="643"/>
                    </a:lnTo>
                    <a:lnTo>
                      <a:pt x="769" y="659"/>
                    </a:lnTo>
                    <a:lnTo>
                      <a:pt x="758" y="676"/>
                    </a:lnTo>
                    <a:lnTo>
                      <a:pt x="747" y="691"/>
                    </a:lnTo>
                    <a:lnTo>
                      <a:pt x="734" y="705"/>
                    </a:lnTo>
                    <a:lnTo>
                      <a:pt x="719" y="720"/>
                    </a:lnTo>
                    <a:lnTo>
                      <a:pt x="705" y="734"/>
                    </a:lnTo>
                    <a:lnTo>
                      <a:pt x="691" y="746"/>
                    </a:lnTo>
                    <a:lnTo>
                      <a:pt x="675" y="759"/>
                    </a:lnTo>
                    <a:lnTo>
                      <a:pt x="660" y="769"/>
                    </a:lnTo>
                    <a:lnTo>
                      <a:pt x="643" y="780"/>
                    </a:lnTo>
                    <a:lnTo>
                      <a:pt x="625" y="790"/>
                    </a:lnTo>
                    <a:lnTo>
                      <a:pt x="609" y="799"/>
                    </a:lnTo>
                    <a:lnTo>
                      <a:pt x="590" y="807"/>
                    </a:lnTo>
                    <a:lnTo>
                      <a:pt x="572" y="815"/>
                    </a:lnTo>
                    <a:lnTo>
                      <a:pt x="553" y="821"/>
                    </a:lnTo>
                    <a:lnTo>
                      <a:pt x="534" y="827"/>
                    </a:lnTo>
                    <a:lnTo>
                      <a:pt x="513" y="831"/>
                    </a:lnTo>
                    <a:lnTo>
                      <a:pt x="493" y="835"/>
                    </a:lnTo>
                    <a:lnTo>
                      <a:pt x="473" y="837"/>
                    </a:lnTo>
                    <a:lnTo>
                      <a:pt x="453" y="838"/>
                    </a:lnTo>
                    <a:lnTo>
                      <a:pt x="431" y="840"/>
                    </a:lnTo>
                    <a:lnTo>
                      <a:pt x="431" y="840"/>
                    </a:lnTo>
                    <a:lnTo>
                      <a:pt x="410" y="838"/>
                    </a:lnTo>
                    <a:lnTo>
                      <a:pt x="390" y="837"/>
                    </a:lnTo>
                    <a:lnTo>
                      <a:pt x="370" y="835"/>
                    </a:lnTo>
                    <a:lnTo>
                      <a:pt x="349" y="831"/>
                    </a:lnTo>
                    <a:lnTo>
                      <a:pt x="329" y="827"/>
                    </a:lnTo>
                    <a:lnTo>
                      <a:pt x="310" y="821"/>
                    </a:lnTo>
                    <a:lnTo>
                      <a:pt x="291" y="815"/>
                    </a:lnTo>
                    <a:lnTo>
                      <a:pt x="273" y="807"/>
                    </a:lnTo>
                    <a:lnTo>
                      <a:pt x="254" y="799"/>
                    </a:lnTo>
                    <a:lnTo>
                      <a:pt x="238" y="790"/>
                    </a:lnTo>
                    <a:lnTo>
                      <a:pt x="220" y="780"/>
                    </a:lnTo>
                    <a:lnTo>
                      <a:pt x="203" y="769"/>
                    </a:lnTo>
                    <a:lnTo>
                      <a:pt x="188" y="759"/>
                    </a:lnTo>
                    <a:lnTo>
                      <a:pt x="172" y="746"/>
                    </a:lnTo>
                    <a:lnTo>
                      <a:pt x="158" y="734"/>
                    </a:lnTo>
                    <a:lnTo>
                      <a:pt x="144" y="720"/>
                    </a:lnTo>
                    <a:lnTo>
                      <a:pt x="129" y="705"/>
                    </a:lnTo>
                    <a:lnTo>
                      <a:pt x="117" y="691"/>
                    </a:lnTo>
                    <a:lnTo>
                      <a:pt x="104" y="676"/>
                    </a:lnTo>
                    <a:lnTo>
                      <a:pt x="94" y="659"/>
                    </a:lnTo>
                    <a:lnTo>
                      <a:pt x="83" y="643"/>
                    </a:lnTo>
                    <a:lnTo>
                      <a:pt x="73" y="626"/>
                    </a:lnTo>
                    <a:lnTo>
                      <a:pt x="64" y="608"/>
                    </a:lnTo>
                    <a:lnTo>
                      <a:pt x="56" y="590"/>
                    </a:lnTo>
                    <a:lnTo>
                      <a:pt x="48" y="572"/>
                    </a:lnTo>
                    <a:lnTo>
                      <a:pt x="42" y="553"/>
                    </a:lnTo>
                    <a:lnTo>
                      <a:pt x="37" y="533"/>
                    </a:lnTo>
                    <a:lnTo>
                      <a:pt x="32" y="514"/>
                    </a:lnTo>
                    <a:lnTo>
                      <a:pt x="28" y="494"/>
                    </a:lnTo>
                    <a:lnTo>
                      <a:pt x="26" y="473"/>
                    </a:lnTo>
                    <a:lnTo>
                      <a:pt x="25" y="452"/>
                    </a:lnTo>
                    <a:lnTo>
                      <a:pt x="23" y="432"/>
                    </a:lnTo>
                    <a:lnTo>
                      <a:pt x="23" y="432"/>
                    </a:lnTo>
                    <a:lnTo>
                      <a:pt x="25" y="410"/>
                    </a:lnTo>
                    <a:lnTo>
                      <a:pt x="26" y="390"/>
                    </a:lnTo>
                    <a:lnTo>
                      <a:pt x="28" y="370"/>
                    </a:lnTo>
                    <a:lnTo>
                      <a:pt x="32" y="350"/>
                    </a:lnTo>
                    <a:lnTo>
                      <a:pt x="37" y="330"/>
                    </a:lnTo>
                    <a:lnTo>
                      <a:pt x="42" y="310"/>
                    </a:lnTo>
                    <a:lnTo>
                      <a:pt x="48" y="291"/>
                    </a:lnTo>
                    <a:lnTo>
                      <a:pt x="56" y="272"/>
                    </a:lnTo>
                    <a:lnTo>
                      <a:pt x="64" y="255"/>
                    </a:lnTo>
                    <a:lnTo>
                      <a:pt x="73" y="237"/>
                    </a:lnTo>
                    <a:lnTo>
                      <a:pt x="83" y="220"/>
                    </a:lnTo>
                    <a:lnTo>
                      <a:pt x="94" y="203"/>
                    </a:lnTo>
                    <a:lnTo>
                      <a:pt x="104" y="188"/>
                    </a:lnTo>
                    <a:lnTo>
                      <a:pt x="117" y="173"/>
                    </a:lnTo>
                    <a:lnTo>
                      <a:pt x="129" y="157"/>
                    </a:lnTo>
                    <a:lnTo>
                      <a:pt x="144" y="143"/>
                    </a:lnTo>
                    <a:lnTo>
                      <a:pt x="158" y="130"/>
                    </a:lnTo>
                    <a:lnTo>
                      <a:pt x="172" y="117"/>
                    </a:lnTo>
                    <a:lnTo>
                      <a:pt x="188" y="105"/>
                    </a:lnTo>
                    <a:lnTo>
                      <a:pt x="203" y="94"/>
                    </a:lnTo>
                    <a:lnTo>
                      <a:pt x="220" y="83"/>
                    </a:lnTo>
                    <a:lnTo>
                      <a:pt x="238" y="73"/>
                    </a:lnTo>
                    <a:lnTo>
                      <a:pt x="254" y="64"/>
                    </a:lnTo>
                    <a:lnTo>
                      <a:pt x="273" y="56"/>
                    </a:lnTo>
                    <a:lnTo>
                      <a:pt x="291" y="49"/>
                    </a:lnTo>
                    <a:lnTo>
                      <a:pt x="310" y="42"/>
                    </a:lnTo>
                    <a:lnTo>
                      <a:pt x="329" y="37"/>
                    </a:lnTo>
                    <a:lnTo>
                      <a:pt x="349" y="32"/>
                    </a:lnTo>
                    <a:lnTo>
                      <a:pt x="370" y="29"/>
                    </a:lnTo>
                    <a:lnTo>
                      <a:pt x="390" y="26"/>
                    </a:lnTo>
                    <a:lnTo>
                      <a:pt x="410" y="25"/>
                    </a:lnTo>
                    <a:lnTo>
                      <a:pt x="431" y="24"/>
                    </a:lnTo>
                    <a:lnTo>
                      <a:pt x="431" y="24"/>
                    </a:lnTo>
                    <a:close/>
                  </a:path>
                </a:pathLst>
              </a:custGeom>
              <a:gradFill flip="none" rotWithShape="1">
                <a:gsLst>
                  <a:gs pos="0">
                    <a:srgbClr val="1E242E"/>
                  </a:gs>
                  <a:gs pos="100000">
                    <a:srgbClr val="576A87"/>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p>
            </p:txBody>
          </p:sp>
          <p:sp>
            <p:nvSpPr>
              <p:cNvPr id="64" name="Freeform 12"/>
              <p:cNvSpPr>
                <a:spLocks noEditPoints="1"/>
              </p:cNvSpPr>
              <p:nvPr/>
            </p:nvSpPr>
            <p:spPr bwMode="auto">
              <a:xfrm>
                <a:off x="6692081" y="3702050"/>
                <a:ext cx="1984375" cy="2003425"/>
              </a:xfrm>
              <a:custGeom>
                <a:avLst/>
                <a:gdLst>
                  <a:gd name="T0" fmla="*/ 1485 w 2500"/>
                  <a:gd name="T1" fmla="*/ 201 h 2523"/>
                  <a:gd name="T2" fmla="*/ 1712 w 2500"/>
                  <a:gd name="T3" fmla="*/ 280 h 2523"/>
                  <a:gd name="T4" fmla="*/ 1870 w 2500"/>
                  <a:gd name="T5" fmla="*/ 371 h 2523"/>
                  <a:gd name="T6" fmla="*/ 2020 w 2500"/>
                  <a:gd name="T7" fmla="*/ 496 h 2523"/>
                  <a:gd name="T8" fmla="*/ 2322 w 2500"/>
                  <a:gd name="T9" fmla="*/ 594 h 2523"/>
                  <a:gd name="T10" fmla="*/ 2254 w 2500"/>
                  <a:gd name="T11" fmla="*/ 847 h 2523"/>
                  <a:gd name="T12" fmla="*/ 2493 w 2500"/>
                  <a:gd name="T13" fmla="*/ 1043 h 2523"/>
                  <a:gd name="T14" fmla="*/ 2336 w 2500"/>
                  <a:gd name="T15" fmla="*/ 1262 h 2523"/>
                  <a:gd name="T16" fmla="*/ 2493 w 2500"/>
                  <a:gd name="T17" fmla="*/ 1481 h 2523"/>
                  <a:gd name="T18" fmla="*/ 2271 w 2500"/>
                  <a:gd name="T19" fmla="*/ 1633 h 2523"/>
                  <a:gd name="T20" fmla="*/ 2322 w 2500"/>
                  <a:gd name="T21" fmla="*/ 1930 h 2523"/>
                  <a:gd name="T22" fmla="*/ 2052 w 2500"/>
                  <a:gd name="T23" fmla="*/ 1993 h 2523"/>
                  <a:gd name="T24" fmla="*/ 1870 w 2500"/>
                  <a:gd name="T25" fmla="*/ 2152 h 2523"/>
                  <a:gd name="T26" fmla="*/ 1712 w 2500"/>
                  <a:gd name="T27" fmla="*/ 2244 h 2523"/>
                  <a:gd name="T28" fmla="*/ 1529 w 2500"/>
                  <a:gd name="T29" fmla="*/ 2310 h 2523"/>
                  <a:gd name="T30" fmla="*/ 1293 w 2500"/>
                  <a:gd name="T31" fmla="*/ 2523 h 2523"/>
                  <a:gd name="T32" fmla="*/ 1106 w 2500"/>
                  <a:gd name="T33" fmla="*/ 2338 h 2523"/>
                  <a:gd name="T34" fmla="*/ 819 w 2500"/>
                  <a:gd name="T35" fmla="*/ 2447 h 2523"/>
                  <a:gd name="T36" fmla="*/ 707 w 2500"/>
                  <a:gd name="T37" fmla="*/ 2201 h 2523"/>
                  <a:gd name="T38" fmla="*/ 406 w 2500"/>
                  <a:gd name="T39" fmla="*/ 2200 h 2523"/>
                  <a:gd name="T40" fmla="*/ 390 w 2500"/>
                  <a:gd name="T41" fmla="*/ 1924 h 2523"/>
                  <a:gd name="T42" fmla="*/ 266 w 2500"/>
                  <a:gd name="T43" fmla="*/ 1717 h 2523"/>
                  <a:gd name="T44" fmla="*/ 203 w 2500"/>
                  <a:gd name="T45" fmla="*/ 1546 h 2523"/>
                  <a:gd name="T46" fmla="*/ 169 w 2500"/>
                  <a:gd name="T47" fmla="*/ 1353 h 2523"/>
                  <a:gd name="T48" fmla="*/ 169 w 2500"/>
                  <a:gd name="T49" fmla="*/ 1170 h 2523"/>
                  <a:gd name="T50" fmla="*/ 203 w 2500"/>
                  <a:gd name="T51" fmla="*/ 978 h 2523"/>
                  <a:gd name="T52" fmla="*/ 136 w 2500"/>
                  <a:gd name="T53" fmla="*/ 668 h 2523"/>
                  <a:gd name="T54" fmla="*/ 390 w 2500"/>
                  <a:gd name="T55" fmla="*/ 599 h 2523"/>
                  <a:gd name="T56" fmla="*/ 439 w 2500"/>
                  <a:gd name="T57" fmla="*/ 295 h 2523"/>
                  <a:gd name="T58" fmla="*/ 708 w 2500"/>
                  <a:gd name="T59" fmla="*/ 321 h 2523"/>
                  <a:gd name="T60" fmla="*/ 859 w 2500"/>
                  <a:gd name="T61" fmla="*/ 61 h 2523"/>
                  <a:gd name="T62" fmla="*/ 1106 w 2500"/>
                  <a:gd name="T63" fmla="*/ 186 h 2523"/>
                  <a:gd name="T64" fmla="*/ 1348 w 2500"/>
                  <a:gd name="T65" fmla="*/ 181 h 2523"/>
                  <a:gd name="T66" fmla="*/ 1294 w 2500"/>
                  <a:gd name="T67" fmla="*/ 833 h 2523"/>
                  <a:gd name="T68" fmla="*/ 1399 w 2500"/>
                  <a:gd name="T69" fmla="*/ 856 h 2523"/>
                  <a:gd name="T70" fmla="*/ 1492 w 2500"/>
                  <a:gd name="T71" fmla="*/ 904 h 2523"/>
                  <a:gd name="T72" fmla="*/ 1569 w 2500"/>
                  <a:gd name="T73" fmla="*/ 972 h 2523"/>
                  <a:gd name="T74" fmla="*/ 1630 w 2500"/>
                  <a:gd name="T75" fmla="*/ 1056 h 2523"/>
                  <a:gd name="T76" fmla="*/ 1668 w 2500"/>
                  <a:gd name="T77" fmla="*/ 1154 h 2523"/>
                  <a:gd name="T78" fmla="*/ 1682 w 2500"/>
                  <a:gd name="T79" fmla="*/ 1262 h 2523"/>
                  <a:gd name="T80" fmla="*/ 1673 w 2500"/>
                  <a:gd name="T81" fmla="*/ 1349 h 2523"/>
                  <a:gd name="T82" fmla="*/ 1639 w 2500"/>
                  <a:gd name="T83" fmla="*/ 1448 h 2523"/>
                  <a:gd name="T84" fmla="*/ 1583 w 2500"/>
                  <a:gd name="T85" fmla="*/ 1536 h 2523"/>
                  <a:gd name="T86" fmla="*/ 1508 w 2500"/>
                  <a:gd name="T87" fmla="*/ 1607 h 2523"/>
                  <a:gd name="T88" fmla="*/ 1418 w 2500"/>
                  <a:gd name="T89" fmla="*/ 1659 h 2523"/>
                  <a:gd name="T90" fmla="*/ 1316 w 2500"/>
                  <a:gd name="T91" fmla="*/ 1687 h 2523"/>
                  <a:gd name="T92" fmla="*/ 1228 w 2500"/>
                  <a:gd name="T93" fmla="*/ 1692 h 2523"/>
                  <a:gd name="T94" fmla="*/ 1122 w 2500"/>
                  <a:gd name="T95" fmla="*/ 1673 h 2523"/>
                  <a:gd name="T96" fmla="*/ 1027 w 2500"/>
                  <a:gd name="T97" fmla="*/ 1630 h 2523"/>
                  <a:gd name="T98" fmla="*/ 946 w 2500"/>
                  <a:gd name="T99" fmla="*/ 1566 h 2523"/>
                  <a:gd name="T100" fmla="*/ 882 w 2500"/>
                  <a:gd name="T101" fmla="*/ 1485 h 2523"/>
                  <a:gd name="T102" fmla="*/ 839 w 2500"/>
                  <a:gd name="T103" fmla="*/ 1390 h 2523"/>
                  <a:gd name="T104" fmla="*/ 820 w 2500"/>
                  <a:gd name="T105" fmla="*/ 1284 h 2523"/>
                  <a:gd name="T106" fmla="*/ 825 w 2500"/>
                  <a:gd name="T107" fmla="*/ 1196 h 2523"/>
                  <a:gd name="T108" fmla="*/ 853 w 2500"/>
                  <a:gd name="T109" fmla="*/ 1094 h 2523"/>
                  <a:gd name="T110" fmla="*/ 904 w 2500"/>
                  <a:gd name="T111" fmla="*/ 1004 h 2523"/>
                  <a:gd name="T112" fmla="*/ 976 w 2500"/>
                  <a:gd name="T113" fmla="*/ 929 h 2523"/>
                  <a:gd name="T114" fmla="*/ 1064 w 2500"/>
                  <a:gd name="T115" fmla="*/ 873 h 2523"/>
                  <a:gd name="T116" fmla="*/ 1164 w 2500"/>
                  <a:gd name="T117" fmla="*/ 840 h 2523"/>
                  <a:gd name="T118" fmla="*/ 1250 w 2500"/>
                  <a:gd name="T119" fmla="*/ 830 h 2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00" h="2523">
                    <a:moveTo>
                      <a:pt x="1348" y="181"/>
                    </a:moveTo>
                    <a:lnTo>
                      <a:pt x="1348" y="181"/>
                    </a:lnTo>
                    <a:lnTo>
                      <a:pt x="1394" y="186"/>
                    </a:lnTo>
                    <a:lnTo>
                      <a:pt x="1440" y="193"/>
                    </a:lnTo>
                    <a:lnTo>
                      <a:pt x="1485" y="201"/>
                    </a:lnTo>
                    <a:lnTo>
                      <a:pt x="1529" y="212"/>
                    </a:lnTo>
                    <a:lnTo>
                      <a:pt x="1642" y="61"/>
                    </a:lnTo>
                    <a:lnTo>
                      <a:pt x="1682" y="76"/>
                    </a:lnTo>
                    <a:lnTo>
                      <a:pt x="1723" y="91"/>
                    </a:lnTo>
                    <a:lnTo>
                      <a:pt x="1712" y="280"/>
                    </a:lnTo>
                    <a:lnTo>
                      <a:pt x="1712" y="280"/>
                    </a:lnTo>
                    <a:lnTo>
                      <a:pt x="1754" y="300"/>
                    </a:lnTo>
                    <a:lnTo>
                      <a:pt x="1794" y="321"/>
                    </a:lnTo>
                    <a:lnTo>
                      <a:pt x="1832" y="345"/>
                    </a:lnTo>
                    <a:lnTo>
                      <a:pt x="1870" y="371"/>
                    </a:lnTo>
                    <a:lnTo>
                      <a:pt x="2028" y="267"/>
                    </a:lnTo>
                    <a:lnTo>
                      <a:pt x="2062" y="295"/>
                    </a:lnTo>
                    <a:lnTo>
                      <a:pt x="2095" y="322"/>
                    </a:lnTo>
                    <a:lnTo>
                      <a:pt x="2020" y="496"/>
                    </a:lnTo>
                    <a:lnTo>
                      <a:pt x="2020" y="496"/>
                    </a:lnTo>
                    <a:lnTo>
                      <a:pt x="2052" y="529"/>
                    </a:lnTo>
                    <a:lnTo>
                      <a:pt x="2082" y="564"/>
                    </a:lnTo>
                    <a:lnTo>
                      <a:pt x="2110" y="599"/>
                    </a:lnTo>
                    <a:lnTo>
                      <a:pt x="2138" y="636"/>
                    </a:lnTo>
                    <a:lnTo>
                      <a:pt x="2322" y="594"/>
                    </a:lnTo>
                    <a:lnTo>
                      <a:pt x="2343" y="630"/>
                    </a:lnTo>
                    <a:lnTo>
                      <a:pt x="2365" y="668"/>
                    </a:lnTo>
                    <a:lnTo>
                      <a:pt x="2235" y="805"/>
                    </a:lnTo>
                    <a:lnTo>
                      <a:pt x="2235" y="805"/>
                    </a:lnTo>
                    <a:lnTo>
                      <a:pt x="2254" y="847"/>
                    </a:lnTo>
                    <a:lnTo>
                      <a:pt x="2271" y="890"/>
                    </a:lnTo>
                    <a:lnTo>
                      <a:pt x="2285" y="934"/>
                    </a:lnTo>
                    <a:lnTo>
                      <a:pt x="2298" y="978"/>
                    </a:lnTo>
                    <a:lnTo>
                      <a:pt x="2486" y="1000"/>
                    </a:lnTo>
                    <a:lnTo>
                      <a:pt x="2493" y="1043"/>
                    </a:lnTo>
                    <a:lnTo>
                      <a:pt x="2500" y="1086"/>
                    </a:lnTo>
                    <a:lnTo>
                      <a:pt x="2332" y="1170"/>
                    </a:lnTo>
                    <a:lnTo>
                      <a:pt x="2332" y="1170"/>
                    </a:lnTo>
                    <a:lnTo>
                      <a:pt x="2335" y="1215"/>
                    </a:lnTo>
                    <a:lnTo>
                      <a:pt x="2336" y="1262"/>
                    </a:lnTo>
                    <a:lnTo>
                      <a:pt x="2336" y="1262"/>
                    </a:lnTo>
                    <a:lnTo>
                      <a:pt x="2335" y="1308"/>
                    </a:lnTo>
                    <a:lnTo>
                      <a:pt x="2332" y="1353"/>
                    </a:lnTo>
                    <a:lnTo>
                      <a:pt x="2500" y="1438"/>
                    </a:lnTo>
                    <a:lnTo>
                      <a:pt x="2493" y="1481"/>
                    </a:lnTo>
                    <a:lnTo>
                      <a:pt x="2486" y="1523"/>
                    </a:lnTo>
                    <a:lnTo>
                      <a:pt x="2298" y="1546"/>
                    </a:lnTo>
                    <a:lnTo>
                      <a:pt x="2298" y="1546"/>
                    </a:lnTo>
                    <a:lnTo>
                      <a:pt x="2285" y="1590"/>
                    </a:lnTo>
                    <a:lnTo>
                      <a:pt x="2271" y="1633"/>
                    </a:lnTo>
                    <a:lnTo>
                      <a:pt x="2254" y="1676"/>
                    </a:lnTo>
                    <a:lnTo>
                      <a:pt x="2235" y="1717"/>
                    </a:lnTo>
                    <a:lnTo>
                      <a:pt x="2365" y="1855"/>
                    </a:lnTo>
                    <a:lnTo>
                      <a:pt x="2343" y="1892"/>
                    </a:lnTo>
                    <a:lnTo>
                      <a:pt x="2322" y="1930"/>
                    </a:lnTo>
                    <a:lnTo>
                      <a:pt x="2138" y="1887"/>
                    </a:lnTo>
                    <a:lnTo>
                      <a:pt x="2138" y="1887"/>
                    </a:lnTo>
                    <a:lnTo>
                      <a:pt x="2110" y="1924"/>
                    </a:lnTo>
                    <a:lnTo>
                      <a:pt x="2082" y="1960"/>
                    </a:lnTo>
                    <a:lnTo>
                      <a:pt x="2052" y="1993"/>
                    </a:lnTo>
                    <a:lnTo>
                      <a:pt x="2020" y="2026"/>
                    </a:lnTo>
                    <a:lnTo>
                      <a:pt x="2095" y="2200"/>
                    </a:lnTo>
                    <a:lnTo>
                      <a:pt x="2062" y="2228"/>
                    </a:lnTo>
                    <a:lnTo>
                      <a:pt x="2028" y="2256"/>
                    </a:lnTo>
                    <a:lnTo>
                      <a:pt x="1870" y="2152"/>
                    </a:lnTo>
                    <a:lnTo>
                      <a:pt x="1870" y="2152"/>
                    </a:lnTo>
                    <a:lnTo>
                      <a:pt x="1832" y="2177"/>
                    </a:lnTo>
                    <a:lnTo>
                      <a:pt x="1794" y="2201"/>
                    </a:lnTo>
                    <a:lnTo>
                      <a:pt x="1754" y="2224"/>
                    </a:lnTo>
                    <a:lnTo>
                      <a:pt x="1712" y="2244"/>
                    </a:lnTo>
                    <a:lnTo>
                      <a:pt x="1723" y="2433"/>
                    </a:lnTo>
                    <a:lnTo>
                      <a:pt x="1682" y="2447"/>
                    </a:lnTo>
                    <a:lnTo>
                      <a:pt x="1642" y="2463"/>
                    </a:lnTo>
                    <a:lnTo>
                      <a:pt x="1529" y="2310"/>
                    </a:lnTo>
                    <a:lnTo>
                      <a:pt x="1529" y="2310"/>
                    </a:lnTo>
                    <a:lnTo>
                      <a:pt x="1485" y="2321"/>
                    </a:lnTo>
                    <a:lnTo>
                      <a:pt x="1440" y="2331"/>
                    </a:lnTo>
                    <a:lnTo>
                      <a:pt x="1394" y="2338"/>
                    </a:lnTo>
                    <a:lnTo>
                      <a:pt x="1348" y="2343"/>
                    </a:lnTo>
                    <a:lnTo>
                      <a:pt x="1293" y="2523"/>
                    </a:lnTo>
                    <a:lnTo>
                      <a:pt x="1250" y="2523"/>
                    </a:lnTo>
                    <a:lnTo>
                      <a:pt x="1208" y="2523"/>
                    </a:lnTo>
                    <a:lnTo>
                      <a:pt x="1153" y="2343"/>
                    </a:lnTo>
                    <a:lnTo>
                      <a:pt x="1153" y="2343"/>
                    </a:lnTo>
                    <a:lnTo>
                      <a:pt x="1106" y="2338"/>
                    </a:lnTo>
                    <a:lnTo>
                      <a:pt x="1061" y="2331"/>
                    </a:lnTo>
                    <a:lnTo>
                      <a:pt x="1016" y="2321"/>
                    </a:lnTo>
                    <a:lnTo>
                      <a:pt x="972" y="2310"/>
                    </a:lnTo>
                    <a:lnTo>
                      <a:pt x="859" y="2461"/>
                    </a:lnTo>
                    <a:lnTo>
                      <a:pt x="819" y="2447"/>
                    </a:lnTo>
                    <a:lnTo>
                      <a:pt x="778" y="2433"/>
                    </a:lnTo>
                    <a:lnTo>
                      <a:pt x="789" y="2244"/>
                    </a:lnTo>
                    <a:lnTo>
                      <a:pt x="789" y="2244"/>
                    </a:lnTo>
                    <a:lnTo>
                      <a:pt x="747" y="2224"/>
                    </a:lnTo>
                    <a:lnTo>
                      <a:pt x="707" y="2201"/>
                    </a:lnTo>
                    <a:lnTo>
                      <a:pt x="669" y="2177"/>
                    </a:lnTo>
                    <a:lnTo>
                      <a:pt x="631" y="2152"/>
                    </a:lnTo>
                    <a:lnTo>
                      <a:pt x="473" y="2256"/>
                    </a:lnTo>
                    <a:lnTo>
                      <a:pt x="439" y="2228"/>
                    </a:lnTo>
                    <a:lnTo>
                      <a:pt x="406" y="2200"/>
                    </a:lnTo>
                    <a:lnTo>
                      <a:pt x="481" y="2026"/>
                    </a:lnTo>
                    <a:lnTo>
                      <a:pt x="481" y="2026"/>
                    </a:lnTo>
                    <a:lnTo>
                      <a:pt x="449" y="1993"/>
                    </a:lnTo>
                    <a:lnTo>
                      <a:pt x="419" y="1960"/>
                    </a:lnTo>
                    <a:lnTo>
                      <a:pt x="390" y="1924"/>
                    </a:lnTo>
                    <a:lnTo>
                      <a:pt x="363" y="1886"/>
                    </a:lnTo>
                    <a:lnTo>
                      <a:pt x="179" y="1930"/>
                    </a:lnTo>
                    <a:lnTo>
                      <a:pt x="157" y="1892"/>
                    </a:lnTo>
                    <a:lnTo>
                      <a:pt x="136" y="1855"/>
                    </a:lnTo>
                    <a:lnTo>
                      <a:pt x="266" y="1717"/>
                    </a:lnTo>
                    <a:lnTo>
                      <a:pt x="266" y="1717"/>
                    </a:lnTo>
                    <a:lnTo>
                      <a:pt x="247" y="1676"/>
                    </a:lnTo>
                    <a:lnTo>
                      <a:pt x="230" y="1633"/>
                    </a:lnTo>
                    <a:lnTo>
                      <a:pt x="216" y="1590"/>
                    </a:lnTo>
                    <a:lnTo>
                      <a:pt x="203" y="1546"/>
                    </a:lnTo>
                    <a:lnTo>
                      <a:pt x="15" y="1523"/>
                    </a:lnTo>
                    <a:lnTo>
                      <a:pt x="7" y="1481"/>
                    </a:lnTo>
                    <a:lnTo>
                      <a:pt x="0" y="1438"/>
                    </a:lnTo>
                    <a:lnTo>
                      <a:pt x="169" y="1353"/>
                    </a:lnTo>
                    <a:lnTo>
                      <a:pt x="169" y="1353"/>
                    </a:lnTo>
                    <a:lnTo>
                      <a:pt x="166" y="1307"/>
                    </a:lnTo>
                    <a:lnTo>
                      <a:pt x="164" y="1262"/>
                    </a:lnTo>
                    <a:lnTo>
                      <a:pt x="164" y="1262"/>
                    </a:lnTo>
                    <a:lnTo>
                      <a:pt x="166" y="1215"/>
                    </a:lnTo>
                    <a:lnTo>
                      <a:pt x="169" y="1170"/>
                    </a:lnTo>
                    <a:lnTo>
                      <a:pt x="0" y="1085"/>
                    </a:lnTo>
                    <a:lnTo>
                      <a:pt x="7" y="1043"/>
                    </a:lnTo>
                    <a:lnTo>
                      <a:pt x="15" y="1000"/>
                    </a:lnTo>
                    <a:lnTo>
                      <a:pt x="203" y="978"/>
                    </a:lnTo>
                    <a:lnTo>
                      <a:pt x="203" y="978"/>
                    </a:lnTo>
                    <a:lnTo>
                      <a:pt x="216" y="934"/>
                    </a:lnTo>
                    <a:lnTo>
                      <a:pt x="230" y="890"/>
                    </a:lnTo>
                    <a:lnTo>
                      <a:pt x="247" y="847"/>
                    </a:lnTo>
                    <a:lnTo>
                      <a:pt x="266" y="805"/>
                    </a:lnTo>
                    <a:lnTo>
                      <a:pt x="136" y="668"/>
                    </a:lnTo>
                    <a:lnTo>
                      <a:pt x="157" y="630"/>
                    </a:lnTo>
                    <a:lnTo>
                      <a:pt x="179" y="594"/>
                    </a:lnTo>
                    <a:lnTo>
                      <a:pt x="363" y="636"/>
                    </a:lnTo>
                    <a:lnTo>
                      <a:pt x="363" y="636"/>
                    </a:lnTo>
                    <a:lnTo>
                      <a:pt x="390" y="599"/>
                    </a:lnTo>
                    <a:lnTo>
                      <a:pt x="419" y="564"/>
                    </a:lnTo>
                    <a:lnTo>
                      <a:pt x="449" y="529"/>
                    </a:lnTo>
                    <a:lnTo>
                      <a:pt x="481" y="496"/>
                    </a:lnTo>
                    <a:lnTo>
                      <a:pt x="406" y="322"/>
                    </a:lnTo>
                    <a:lnTo>
                      <a:pt x="439" y="295"/>
                    </a:lnTo>
                    <a:lnTo>
                      <a:pt x="473" y="267"/>
                    </a:lnTo>
                    <a:lnTo>
                      <a:pt x="631" y="371"/>
                    </a:lnTo>
                    <a:lnTo>
                      <a:pt x="631" y="371"/>
                    </a:lnTo>
                    <a:lnTo>
                      <a:pt x="669" y="345"/>
                    </a:lnTo>
                    <a:lnTo>
                      <a:pt x="708" y="321"/>
                    </a:lnTo>
                    <a:lnTo>
                      <a:pt x="747" y="300"/>
                    </a:lnTo>
                    <a:lnTo>
                      <a:pt x="789" y="280"/>
                    </a:lnTo>
                    <a:lnTo>
                      <a:pt x="778" y="91"/>
                    </a:lnTo>
                    <a:lnTo>
                      <a:pt x="819" y="76"/>
                    </a:lnTo>
                    <a:lnTo>
                      <a:pt x="859" y="61"/>
                    </a:lnTo>
                    <a:lnTo>
                      <a:pt x="972" y="212"/>
                    </a:lnTo>
                    <a:lnTo>
                      <a:pt x="972" y="212"/>
                    </a:lnTo>
                    <a:lnTo>
                      <a:pt x="1016" y="201"/>
                    </a:lnTo>
                    <a:lnTo>
                      <a:pt x="1061" y="193"/>
                    </a:lnTo>
                    <a:lnTo>
                      <a:pt x="1106" y="186"/>
                    </a:lnTo>
                    <a:lnTo>
                      <a:pt x="1153" y="181"/>
                    </a:lnTo>
                    <a:lnTo>
                      <a:pt x="1208" y="0"/>
                    </a:lnTo>
                    <a:lnTo>
                      <a:pt x="1250" y="0"/>
                    </a:lnTo>
                    <a:lnTo>
                      <a:pt x="1293" y="0"/>
                    </a:lnTo>
                    <a:lnTo>
                      <a:pt x="1348" y="181"/>
                    </a:lnTo>
                    <a:lnTo>
                      <a:pt x="1348" y="181"/>
                    </a:lnTo>
                    <a:close/>
                    <a:moveTo>
                      <a:pt x="1250" y="830"/>
                    </a:moveTo>
                    <a:lnTo>
                      <a:pt x="1250" y="830"/>
                    </a:lnTo>
                    <a:lnTo>
                      <a:pt x="1273" y="831"/>
                    </a:lnTo>
                    <a:lnTo>
                      <a:pt x="1294" y="833"/>
                    </a:lnTo>
                    <a:lnTo>
                      <a:pt x="1316" y="835"/>
                    </a:lnTo>
                    <a:lnTo>
                      <a:pt x="1337" y="840"/>
                    </a:lnTo>
                    <a:lnTo>
                      <a:pt x="1359" y="844"/>
                    </a:lnTo>
                    <a:lnTo>
                      <a:pt x="1379" y="850"/>
                    </a:lnTo>
                    <a:lnTo>
                      <a:pt x="1399" y="856"/>
                    </a:lnTo>
                    <a:lnTo>
                      <a:pt x="1418" y="865"/>
                    </a:lnTo>
                    <a:lnTo>
                      <a:pt x="1437" y="873"/>
                    </a:lnTo>
                    <a:lnTo>
                      <a:pt x="1456" y="882"/>
                    </a:lnTo>
                    <a:lnTo>
                      <a:pt x="1474" y="893"/>
                    </a:lnTo>
                    <a:lnTo>
                      <a:pt x="1492" y="904"/>
                    </a:lnTo>
                    <a:lnTo>
                      <a:pt x="1508" y="916"/>
                    </a:lnTo>
                    <a:lnTo>
                      <a:pt x="1525" y="929"/>
                    </a:lnTo>
                    <a:lnTo>
                      <a:pt x="1541" y="942"/>
                    </a:lnTo>
                    <a:lnTo>
                      <a:pt x="1555" y="956"/>
                    </a:lnTo>
                    <a:lnTo>
                      <a:pt x="1569" y="972"/>
                    </a:lnTo>
                    <a:lnTo>
                      <a:pt x="1583" y="987"/>
                    </a:lnTo>
                    <a:lnTo>
                      <a:pt x="1597" y="1004"/>
                    </a:lnTo>
                    <a:lnTo>
                      <a:pt x="1608" y="1020"/>
                    </a:lnTo>
                    <a:lnTo>
                      <a:pt x="1619" y="1038"/>
                    </a:lnTo>
                    <a:lnTo>
                      <a:pt x="1630" y="1056"/>
                    </a:lnTo>
                    <a:lnTo>
                      <a:pt x="1639" y="1075"/>
                    </a:lnTo>
                    <a:lnTo>
                      <a:pt x="1648" y="1094"/>
                    </a:lnTo>
                    <a:lnTo>
                      <a:pt x="1656" y="1113"/>
                    </a:lnTo>
                    <a:lnTo>
                      <a:pt x="1662" y="1133"/>
                    </a:lnTo>
                    <a:lnTo>
                      <a:pt x="1668" y="1154"/>
                    </a:lnTo>
                    <a:lnTo>
                      <a:pt x="1673" y="1175"/>
                    </a:lnTo>
                    <a:lnTo>
                      <a:pt x="1676" y="1196"/>
                    </a:lnTo>
                    <a:lnTo>
                      <a:pt x="1680" y="1218"/>
                    </a:lnTo>
                    <a:lnTo>
                      <a:pt x="1681" y="1239"/>
                    </a:lnTo>
                    <a:lnTo>
                      <a:pt x="1682" y="1262"/>
                    </a:lnTo>
                    <a:lnTo>
                      <a:pt x="1682" y="1262"/>
                    </a:lnTo>
                    <a:lnTo>
                      <a:pt x="1681" y="1284"/>
                    </a:lnTo>
                    <a:lnTo>
                      <a:pt x="1680" y="1306"/>
                    </a:lnTo>
                    <a:lnTo>
                      <a:pt x="1676" y="1327"/>
                    </a:lnTo>
                    <a:lnTo>
                      <a:pt x="1673" y="1349"/>
                    </a:lnTo>
                    <a:lnTo>
                      <a:pt x="1668" y="1369"/>
                    </a:lnTo>
                    <a:lnTo>
                      <a:pt x="1662" y="1390"/>
                    </a:lnTo>
                    <a:lnTo>
                      <a:pt x="1656" y="1410"/>
                    </a:lnTo>
                    <a:lnTo>
                      <a:pt x="1648" y="1429"/>
                    </a:lnTo>
                    <a:lnTo>
                      <a:pt x="1639" y="1448"/>
                    </a:lnTo>
                    <a:lnTo>
                      <a:pt x="1630" y="1467"/>
                    </a:lnTo>
                    <a:lnTo>
                      <a:pt x="1619" y="1485"/>
                    </a:lnTo>
                    <a:lnTo>
                      <a:pt x="1608" y="1503"/>
                    </a:lnTo>
                    <a:lnTo>
                      <a:pt x="1597" y="1520"/>
                    </a:lnTo>
                    <a:lnTo>
                      <a:pt x="1583" y="1536"/>
                    </a:lnTo>
                    <a:lnTo>
                      <a:pt x="1569" y="1552"/>
                    </a:lnTo>
                    <a:lnTo>
                      <a:pt x="1555" y="1566"/>
                    </a:lnTo>
                    <a:lnTo>
                      <a:pt x="1541" y="1580"/>
                    </a:lnTo>
                    <a:lnTo>
                      <a:pt x="1525" y="1595"/>
                    </a:lnTo>
                    <a:lnTo>
                      <a:pt x="1508" y="1607"/>
                    </a:lnTo>
                    <a:lnTo>
                      <a:pt x="1492" y="1620"/>
                    </a:lnTo>
                    <a:lnTo>
                      <a:pt x="1474" y="1630"/>
                    </a:lnTo>
                    <a:lnTo>
                      <a:pt x="1456" y="1641"/>
                    </a:lnTo>
                    <a:lnTo>
                      <a:pt x="1437" y="1651"/>
                    </a:lnTo>
                    <a:lnTo>
                      <a:pt x="1418" y="1659"/>
                    </a:lnTo>
                    <a:lnTo>
                      <a:pt x="1399" y="1666"/>
                    </a:lnTo>
                    <a:lnTo>
                      <a:pt x="1379" y="1673"/>
                    </a:lnTo>
                    <a:lnTo>
                      <a:pt x="1359" y="1679"/>
                    </a:lnTo>
                    <a:lnTo>
                      <a:pt x="1337" y="1684"/>
                    </a:lnTo>
                    <a:lnTo>
                      <a:pt x="1316" y="1687"/>
                    </a:lnTo>
                    <a:lnTo>
                      <a:pt x="1294" y="1691"/>
                    </a:lnTo>
                    <a:lnTo>
                      <a:pt x="1273" y="1692"/>
                    </a:lnTo>
                    <a:lnTo>
                      <a:pt x="1250" y="1692"/>
                    </a:lnTo>
                    <a:lnTo>
                      <a:pt x="1250" y="1692"/>
                    </a:lnTo>
                    <a:lnTo>
                      <a:pt x="1228" y="1692"/>
                    </a:lnTo>
                    <a:lnTo>
                      <a:pt x="1206" y="1691"/>
                    </a:lnTo>
                    <a:lnTo>
                      <a:pt x="1185" y="1687"/>
                    </a:lnTo>
                    <a:lnTo>
                      <a:pt x="1164" y="1684"/>
                    </a:lnTo>
                    <a:lnTo>
                      <a:pt x="1142" y="1679"/>
                    </a:lnTo>
                    <a:lnTo>
                      <a:pt x="1122" y="1673"/>
                    </a:lnTo>
                    <a:lnTo>
                      <a:pt x="1102" y="1666"/>
                    </a:lnTo>
                    <a:lnTo>
                      <a:pt x="1083" y="1659"/>
                    </a:lnTo>
                    <a:lnTo>
                      <a:pt x="1064" y="1651"/>
                    </a:lnTo>
                    <a:lnTo>
                      <a:pt x="1045" y="1641"/>
                    </a:lnTo>
                    <a:lnTo>
                      <a:pt x="1027" y="1630"/>
                    </a:lnTo>
                    <a:lnTo>
                      <a:pt x="1009" y="1620"/>
                    </a:lnTo>
                    <a:lnTo>
                      <a:pt x="992" y="1607"/>
                    </a:lnTo>
                    <a:lnTo>
                      <a:pt x="976" y="1595"/>
                    </a:lnTo>
                    <a:lnTo>
                      <a:pt x="960" y="1580"/>
                    </a:lnTo>
                    <a:lnTo>
                      <a:pt x="946" y="1566"/>
                    </a:lnTo>
                    <a:lnTo>
                      <a:pt x="932" y="1552"/>
                    </a:lnTo>
                    <a:lnTo>
                      <a:pt x="917" y="1536"/>
                    </a:lnTo>
                    <a:lnTo>
                      <a:pt x="904" y="1520"/>
                    </a:lnTo>
                    <a:lnTo>
                      <a:pt x="892" y="1503"/>
                    </a:lnTo>
                    <a:lnTo>
                      <a:pt x="882" y="1485"/>
                    </a:lnTo>
                    <a:lnTo>
                      <a:pt x="871" y="1467"/>
                    </a:lnTo>
                    <a:lnTo>
                      <a:pt x="861" y="1448"/>
                    </a:lnTo>
                    <a:lnTo>
                      <a:pt x="853" y="1429"/>
                    </a:lnTo>
                    <a:lnTo>
                      <a:pt x="845" y="1410"/>
                    </a:lnTo>
                    <a:lnTo>
                      <a:pt x="839" y="1390"/>
                    </a:lnTo>
                    <a:lnTo>
                      <a:pt x="833" y="1369"/>
                    </a:lnTo>
                    <a:lnTo>
                      <a:pt x="828" y="1349"/>
                    </a:lnTo>
                    <a:lnTo>
                      <a:pt x="825" y="1327"/>
                    </a:lnTo>
                    <a:lnTo>
                      <a:pt x="821" y="1306"/>
                    </a:lnTo>
                    <a:lnTo>
                      <a:pt x="820" y="1284"/>
                    </a:lnTo>
                    <a:lnTo>
                      <a:pt x="819" y="1262"/>
                    </a:lnTo>
                    <a:lnTo>
                      <a:pt x="819" y="1262"/>
                    </a:lnTo>
                    <a:lnTo>
                      <a:pt x="820" y="1239"/>
                    </a:lnTo>
                    <a:lnTo>
                      <a:pt x="821" y="1218"/>
                    </a:lnTo>
                    <a:lnTo>
                      <a:pt x="825" y="1196"/>
                    </a:lnTo>
                    <a:lnTo>
                      <a:pt x="828" y="1175"/>
                    </a:lnTo>
                    <a:lnTo>
                      <a:pt x="833" y="1154"/>
                    </a:lnTo>
                    <a:lnTo>
                      <a:pt x="839" y="1133"/>
                    </a:lnTo>
                    <a:lnTo>
                      <a:pt x="845" y="1113"/>
                    </a:lnTo>
                    <a:lnTo>
                      <a:pt x="853" y="1094"/>
                    </a:lnTo>
                    <a:lnTo>
                      <a:pt x="861" y="1075"/>
                    </a:lnTo>
                    <a:lnTo>
                      <a:pt x="871" y="1056"/>
                    </a:lnTo>
                    <a:lnTo>
                      <a:pt x="882" y="1038"/>
                    </a:lnTo>
                    <a:lnTo>
                      <a:pt x="892" y="1020"/>
                    </a:lnTo>
                    <a:lnTo>
                      <a:pt x="904" y="1004"/>
                    </a:lnTo>
                    <a:lnTo>
                      <a:pt x="917" y="987"/>
                    </a:lnTo>
                    <a:lnTo>
                      <a:pt x="932" y="972"/>
                    </a:lnTo>
                    <a:lnTo>
                      <a:pt x="946" y="956"/>
                    </a:lnTo>
                    <a:lnTo>
                      <a:pt x="960" y="942"/>
                    </a:lnTo>
                    <a:lnTo>
                      <a:pt x="976" y="929"/>
                    </a:lnTo>
                    <a:lnTo>
                      <a:pt x="992" y="916"/>
                    </a:lnTo>
                    <a:lnTo>
                      <a:pt x="1009" y="904"/>
                    </a:lnTo>
                    <a:lnTo>
                      <a:pt x="1027" y="893"/>
                    </a:lnTo>
                    <a:lnTo>
                      <a:pt x="1045" y="882"/>
                    </a:lnTo>
                    <a:lnTo>
                      <a:pt x="1064" y="873"/>
                    </a:lnTo>
                    <a:lnTo>
                      <a:pt x="1083" y="865"/>
                    </a:lnTo>
                    <a:lnTo>
                      <a:pt x="1102" y="856"/>
                    </a:lnTo>
                    <a:lnTo>
                      <a:pt x="1122" y="850"/>
                    </a:lnTo>
                    <a:lnTo>
                      <a:pt x="1142" y="844"/>
                    </a:lnTo>
                    <a:lnTo>
                      <a:pt x="1164" y="840"/>
                    </a:lnTo>
                    <a:lnTo>
                      <a:pt x="1185" y="835"/>
                    </a:lnTo>
                    <a:lnTo>
                      <a:pt x="1206" y="833"/>
                    </a:lnTo>
                    <a:lnTo>
                      <a:pt x="1228" y="831"/>
                    </a:lnTo>
                    <a:lnTo>
                      <a:pt x="1250" y="830"/>
                    </a:lnTo>
                    <a:lnTo>
                      <a:pt x="1250" y="830"/>
                    </a:lnTo>
                    <a:close/>
                  </a:path>
                </a:pathLst>
              </a:custGeom>
              <a:solidFill>
                <a:srgbClr val="313C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p>
            </p:txBody>
          </p:sp>
          <p:sp>
            <p:nvSpPr>
              <p:cNvPr id="65" name="Freeform 13"/>
              <p:cNvSpPr>
                <a:spLocks noEditPoints="1"/>
              </p:cNvSpPr>
              <p:nvPr/>
            </p:nvSpPr>
            <p:spPr bwMode="auto">
              <a:xfrm>
                <a:off x="6931793" y="3952875"/>
                <a:ext cx="1503363" cy="1501775"/>
              </a:xfrm>
              <a:custGeom>
                <a:avLst/>
                <a:gdLst>
                  <a:gd name="T0" fmla="*/ 1090 w 1893"/>
                  <a:gd name="T1" fmla="*/ 11 h 1892"/>
                  <a:gd name="T2" fmla="*/ 1315 w 1893"/>
                  <a:gd name="T3" fmla="*/ 75 h 1892"/>
                  <a:gd name="T4" fmla="*/ 1513 w 1893"/>
                  <a:gd name="T5" fmla="*/ 188 h 1892"/>
                  <a:gd name="T6" fmla="*/ 1677 w 1893"/>
                  <a:gd name="T7" fmla="*/ 345 h 1892"/>
                  <a:gd name="T8" fmla="*/ 1799 w 1893"/>
                  <a:gd name="T9" fmla="*/ 537 h 1892"/>
                  <a:gd name="T10" fmla="*/ 1873 w 1893"/>
                  <a:gd name="T11" fmla="*/ 757 h 1892"/>
                  <a:gd name="T12" fmla="*/ 1893 w 1893"/>
                  <a:gd name="T13" fmla="*/ 947 h 1892"/>
                  <a:gd name="T14" fmla="*/ 1863 w 1893"/>
                  <a:gd name="T15" fmla="*/ 1183 h 1892"/>
                  <a:gd name="T16" fmla="*/ 1779 w 1893"/>
                  <a:gd name="T17" fmla="*/ 1397 h 1892"/>
                  <a:gd name="T18" fmla="*/ 1647 w 1893"/>
                  <a:gd name="T19" fmla="*/ 1583 h 1892"/>
                  <a:gd name="T20" fmla="*/ 1476 w 1893"/>
                  <a:gd name="T21" fmla="*/ 1730 h 1892"/>
                  <a:gd name="T22" fmla="*/ 1272 w 1893"/>
                  <a:gd name="T23" fmla="*/ 1835 h 1892"/>
                  <a:gd name="T24" fmla="*/ 1043 w 1893"/>
                  <a:gd name="T25" fmla="*/ 1887 h 1892"/>
                  <a:gd name="T26" fmla="*/ 850 w 1893"/>
                  <a:gd name="T27" fmla="*/ 1887 h 1892"/>
                  <a:gd name="T28" fmla="*/ 620 w 1893"/>
                  <a:gd name="T29" fmla="*/ 1835 h 1892"/>
                  <a:gd name="T30" fmla="*/ 417 w 1893"/>
                  <a:gd name="T31" fmla="*/ 1730 h 1892"/>
                  <a:gd name="T32" fmla="*/ 246 w 1893"/>
                  <a:gd name="T33" fmla="*/ 1583 h 1892"/>
                  <a:gd name="T34" fmla="*/ 115 w 1893"/>
                  <a:gd name="T35" fmla="*/ 1397 h 1892"/>
                  <a:gd name="T36" fmla="*/ 31 w 1893"/>
                  <a:gd name="T37" fmla="*/ 1183 h 1892"/>
                  <a:gd name="T38" fmla="*/ 0 w 1893"/>
                  <a:gd name="T39" fmla="*/ 947 h 1892"/>
                  <a:gd name="T40" fmla="*/ 20 w 1893"/>
                  <a:gd name="T41" fmla="*/ 757 h 1892"/>
                  <a:gd name="T42" fmla="*/ 94 w 1893"/>
                  <a:gd name="T43" fmla="*/ 537 h 1892"/>
                  <a:gd name="T44" fmla="*/ 216 w 1893"/>
                  <a:gd name="T45" fmla="*/ 345 h 1892"/>
                  <a:gd name="T46" fmla="*/ 380 w 1893"/>
                  <a:gd name="T47" fmla="*/ 188 h 1892"/>
                  <a:gd name="T48" fmla="*/ 578 w 1893"/>
                  <a:gd name="T49" fmla="*/ 75 h 1892"/>
                  <a:gd name="T50" fmla="*/ 802 w 1893"/>
                  <a:gd name="T51" fmla="*/ 11 h 1892"/>
                  <a:gd name="T52" fmla="*/ 946 w 1893"/>
                  <a:gd name="T53" fmla="*/ 31 h 1892"/>
                  <a:gd name="T54" fmla="*/ 1131 w 1893"/>
                  <a:gd name="T55" fmla="*/ 50 h 1892"/>
                  <a:gd name="T56" fmla="*/ 1344 w 1893"/>
                  <a:gd name="T57" fmla="*/ 122 h 1892"/>
                  <a:gd name="T58" fmla="*/ 1529 w 1893"/>
                  <a:gd name="T59" fmla="*/ 240 h 1892"/>
                  <a:gd name="T60" fmla="*/ 1680 w 1893"/>
                  <a:gd name="T61" fmla="*/ 399 h 1892"/>
                  <a:gd name="T62" fmla="*/ 1790 w 1893"/>
                  <a:gd name="T63" fmla="*/ 590 h 1892"/>
                  <a:gd name="T64" fmla="*/ 1852 w 1893"/>
                  <a:gd name="T65" fmla="*/ 808 h 1892"/>
                  <a:gd name="T66" fmla="*/ 1861 w 1893"/>
                  <a:gd name="T67" fmla="*/ 993 h 1892"/>
                  <a:gd name="T68" fmla="*/ 1821 w 1893"/>
                  <a:gd name="T69" fmla="*/ 1219 h 1892"/>
                  <a:gd name="T70" fmla="*/ 1729 w 1893"/>
                  <a:gd name="T71" fmla="*/ 1421 h 1892"/>
                  <a:gd name="T72" fmla="*/ 1593 w 1893"/>
                  <a:gd name="T73" fmla="*/ 1594 h 1892"/>
                  <a:gd name="T74" fmla="*/ 1421 w 1893"/>
                  <a:gd name="T75" fmla="*/ 1729 h 1892"/>
                  <a:gd name="T76" fmla="*/ 1219 w 1893"/>
                  <a:gd name="T77" fmla="*/ 1821 h 1892"/>
                  <a:gd name="T78" fmla="*/ 994 w 1893"/>
                  <a:gd name="T79" fmla="*/ 1860 h 1892"/>
                  <a:gd name="T80" fmla="*/ 807 w 1893"/>
                  <a:gd name="T81" fmla="*/ 1852 h 1892"/>
                  <a:gd name="T82" fmla="*/ 590 w 1893"/>
                  <a:gd name="T83" fmla="*/ 1790 h 1892"/>
                  <a:gd name="T84" fmla="*/ 399 w 1893"/>
                  <a:gd name="T85" fmla="*/ 1680 h 1892"/>
                  <a:gd name="T86" fmla="*/ 240 w 1893"/>
                  <a:gd name="T87" fmla="*/ 1528 h 1892"/>
                  <a:gd name="T88" fmla="*/ 121 w 1893"/>
                  <a:gd name="T89" fmla="*/ 1344 h 1892"/>
                  <a:gd name="T90" fmla="*/ 50 w 1893"/>
                  <a:gd name="T91" fmla="*/ 1131 h 1892"/>
                  <a:gd name="T92" fmla="*/ 31 w 1893"/>
                  <a:gd name="T93" fmla="*/ 947 h 1892"/>
                  <a:gd name="T94" fmla="*/ 60 w 1893"/>
                  <a:gd name="T95" fmla="*/ 718 h 1892"/>
                  <a:gd name="T96" fmla="*/ 141 w 1893"/>
                  <a:gd name="T97" fmla="*/ 510 h 1892"/>
                  <a:gd name="T98" fmla="*/ 268 w 1893"/>
                  <a:gd name="T99" fmla="*/ 331 h 1892"/>
                  <a:gd name="T100" fmla="*/ 435 w 1893"/>
                  <a:gd name="T101" fmla="*/ 188 h 1892"/>
                  <a:gd name="T102" fmla="*/ 631 w 1893"/>
                  <a:gd name="T103" fmla="*/ 87 h 1892"/>
                  <a:gd name="T104" fmla="*/ 852 w 1893"/>
                  <a:gd name="T105" fmla="*/ 3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93" h="1892">
                    <a:moveTo>
                      <a:pt x="946" y="0"/>
                    </a:moveTo>
                    <a:lnTo>
                      <a:pt x="946" y="0"/>
                    </a:lnTo>
                    <a:lnTo>
                      <a:pt x="995" y="1"/>
                    </a:lnTo>
                    <a:lnTo>
                      <a:pt x="1043" y="5"/>
                    </a:lnTo>
                    <a:lnTo>
                      <a:pt x="1090" y="11"/>
                    </a:lnTo>
                    <a:lnTo>
                      <a:pt x="1137" y="19"/>
                    </a:lnTo>
                    <a:lnTo>
                      <a:pt x="1183" y="30"/>
                    </a:lnTo>
                    <a:lnTo>
                      <a:pt x="1228" y="43"/>
                    </a:lnTo>
                    <a:lnTo>
                      <a:pt x="1272" y="59"/>
                    </a:lnTo>
                    <a:lnTo>
                      <a:pt x="1315" y="75"/>
                    </a:lnTo>
                    <a:lnTo>
                      <a:pt x="1357" y="94"/>
                    </a:lnTo>
                    <a:lnTo>
                      <a:pt x="1397" y="114"/>
                    </a:lnTo>
                    <a:lnTo>
                      <a:pt x="1438" y="137"/>
                    </a:lnTo>
                    <a:lnTo>
                      <a:pt x="1476" y="162"/>
                    </a:lnTo>
                    <a:lnTo>
                      <a:pt x="1513" y="188"/>
                    </a:lnTo>
                    <a:lnTo>
                      <a:pt x="1548" y="217"/>
                    </a:lnTo>
                    <a:lnTo>
                      <a:pt x="1583" y="246"/>
                    </a:lnTo>
                    <a:lnTo>
                      <a:pt x="1616" y="277"/>
                    </a:lnTo>
                    <a:lnTo>
                      <a:pt x="1647" y="311"/>
                    </a:lnTo>
                    <a:lnTo>
                      <a:pt x="1677" y="345"/>
                    </a:lnTo>
                    <a:lnTo>
                      <a:pt x="1705" y="381"/>
                    </a:lnTo>
                    <a:lnTo>
                      <a:pt x="1731" y="418"/>
                    </a:lnTo>
                    <a:lnTo>
                      <a:pt x="1755" y="456"/>
                    </a:lnTo>
                    <a:lnTo>
                      <a:pt x="1779" y="496"/>
                    </a:lnTo>
                    <a:lnTo>
                      <a:pt x="1799" y="537"/>
                    </a:lnTo>
                    <a:lnTo>
                      <a:pt x="1818" y="578"/>
                    </a:lnTo>
                    <a:lnTo>
                      <a:pt x="1835" y="621"/>
                    </a:lnTo>
                    <a:lnTo>
                      <a:pt x="1850" y="665"/>
                    </a:lnTo>
                    <a:lnTo>
                      <a:pt x="1863" y="710"/>
                    </a:lnTo>
                    <a:lnTo>
                      <a:pt x="1873" y="757"/>
                    </a:lnTo>
                    <a:lnTo>
                      <a:pt x="1881" y="803"/>
                    </a:lnTo>
                    <a:lnTo>
                      <a:pt x="1887" y="850"/>
                    </a:lnTo>
                    <a:lnTo>
                      <a:pt x="1892" y="898"/>
                    </a:lnTo>
                    <a:lnTo>
                      <a:pt x="1893" y="947"/>
                    </a:lnTo>
                    <a:lnTo>
                      <a:pt x="1893" y="947"/>
                    </a:lnTo>
                    <a:lnTo>
                      <a:pt x="1892" y="996"/>
                    </a:lnTo>
                    <a:lnTo>
                      <a:pt x="1887" y="1043"/>
                    </a:lnTo>
                    <a:lnTo>
                      <a:pt x="1881" y="1091"/>
                    </a:lnTo>
                    <a:lnTo>
                      <a:pt x="1873" y="1137"/>
                    </a:lnTo>
                    <a:lnTo>
                      <a:pt x="1863" y="1183"/>
                    </a:lnTo>
                    <a:lnTo>
                      <a:pt x="1850" y="1227"/>
                    </a:lnTo>
                    <a:lnTo>
                      <a:pt x="1835" y="1271"/>
                    </a:lnTo>
                    <a:lnTo>
                      <a:pt x="1818" y="1314"/>
                    </a:lnTo>
                    <a:lnTo>
                      <a:pt x="1799" y="1357"/>
                    </a:lnTo>
                    <a:lnTo>
                      <a:pt x="1779" y="1397"/>
                    </a:lnTo>
                    <a:lnTo>
                      <a:pt x="1755" y="1437"/>
                    </a:lnTo>
                    <a:lnTo>
                      <a:pt x="1731" y="1476"/>
                    </a:lnTo>
                    <a:lnTo>
                      <a:pt x="1705" y="1513"/>
                    </a:lnTo>
                    <a:lnTo>
                      <a:pt x="1677" y="1548"/>
                    </a:lnTo>
                    <a:lnTo>
                      <a:pt x="1647" y="1583"/>
                    </a:lnTo>
                    <a:lnTo>
                      <a:pt x="1616" y="1615"/>
                    </a:lnTo>
                    <a:lnTo>
                      <a:pt x="1583" y="1647"/>
                    </a:lnTo>
                    <a:lnTo>
                      <a:pt x="1548" y="1677"/>
                    </a:lnTo>
                    <a:lnTo>
                      <a:pt x="1513" y="1704"/>
                    </a:lnTo>
                    <a:lnTo>
                      <a:pt x="1476" y="1730"/>
                    </a:lnTo>
                    <a:lnTo>
                      <a:pt x="1438" y="1755"/>
                    </a:lnTo>
                    <a:lnTo>
                      <a:pt x="1397" y="1778"/>
                    </a:lnTo>
                    <a:lnTo>
                      <a:pt x="1357" y="1799"/>
                    </a:lnTo>
                    <a:lnTo>
                      <a:pt x="1315" y="1818"/>
                    </a:lnTo>
                    <a:lnTo>
                      <a:pt x="1272" y="1835"/>
                    </a:lnTo>
                    <a:lnTo>
                      <a:pt x="1228" y="1850"/>
                    </a:lnTo>
                    <a:lnTo>
                      <a:pt x="1183" y="1862"/>
                    </a:lnTo>
                    <a:lnTo>
                      <a:pt x="1137" y="1873"/>
                    </a:lnTo>
                    <a:lnTo>
                      <a:pt x="1090" y="1881"/>
                    </a:lnTo>
                    <a:lnTo>
                      <a:pt x="1043" y="1887"/>
                    </a:lnTo>
                    <a:lnTo>
                      <a:pt x="995" y="1891"/>
                    </a:lnTo>
                    <a:lnTo>
                      <a:pt x="946" y="1892"/>
                    </a:lnTo>
                    <a:lnTo>
                      <a:pt x="946" y="1892"/>
                    </a:lnTo>
                    <a:lnTo>
                      <a:pt x="898" y="1891"/>
                    </a:lnTo>
                    <a:lnTo>
                      <a:pt x="850" y="1887"/>
                    </a:lnTo>
                    <a:lnTo>
                      <a:pt x="802" y="1881"/>
                    </a:lnTo>
                    <a:lnTo>
                      <a:pt x="756" y="1873"/>
                    </a:lnTo>
                    <a:lnTo>
                      <a:pt x="710" y="1862"/>
                    </a:lnTo>
                    <a:lnTo>
                      <a:pt x="665" y="1850"/>
                    </a:lnTo>
                    <a:lnTo>
                      <a:pt x="620" y="1835"/>
                    </a:lnTo>
                    <a:lnTo>
                      <a:pt x="578" y="1818"/>
                    </a:lnTo>
                    <a:lnTo>
                      <a:pt x="536" y="1799"/>
                    </a:lnTo>
                    <a:lnTo>
                      <a:pt x="496" y="1778"/>
                    </a:lnTo>
                    <a:lnTo>
                      <a:pt x="456" y="1755"/>
                    </a:lnTo>
                    <a:lnTo>
                      <a:pt x="417" y="1730"/>
                    </a:lnTo>
                    <a:lnTo>
                      <a:pt x="380" y="1704"/>
                    </a:lnTo>
                    <a:lnTo>
                      <a:pt x="345" y="1677"/>
                    </a:lnTo>
                    <a:lnTo>
                      <a:pt x="310" y="1647"/>
                    </a:lnTo>
                    <a:lnTo>
                      <a:pt x="277" y="1615"/>
                    </a:lnTo>
                    <a:lnTo>
                      <a:pt x="246" y="1583"/>
                    </a:lnTo>
                    <a:lnTo>
                      <a:pt x="216" y="1548"/>
                    </a:lnTo>
                    <a:lnTo>
                      <a:pt x="189" y="1513"/>
                    </a:lnTo>
                    <a:lnTo>
                      <a:pt x="161" y="1476"/>
                    </a:lnTo>
                    <a:lnTo>
                      <a:pt x="138" y="1437"/>
                    </a:lnTo>
                    <a:lnTo>
                      <a:pt x="115" y="1397"/>
                    </a:lnTo>
                    <a:lnTo>
                      <a:pt x="94" y="1357"/>
                    </a:lnTo>
                    <a:lnTo>
                      <a:pt x="75" y="1314"/>
                    </a:lnTo>
                    <a:lnTo>
                      <a:pt x="58" y="1271"/>
                    </a:lnTo>
                    <a:lnTo>
                      <a:pt x="42" y="1227"/>
                    </a:lnTo>
                    <a:lnTo>
                      <a:pt x="31" y="1183"/>
                    </a:lnTo>
                    <a:lnTo>
                      <a:pt x="20" y="1137"/>
                    </a:lnTo>
                    <a:lnTo>
                      <a:pt x="12" y="1091"/>
                    </a:lnTo>
                    <a:lnTo>
                      <a:pt x="6" y="1043"/>
                    </a:lnTo>
                    <a:lnTo>
                      <a:pt x="2" y="996"/>
                    </a:lnTo>
                    <a:lnTo>
                      <a:pt x="0" y="947"/>
                    </a:lnTo>
                    <a:lnTo>
                      <a:pt x="0" y="947"/>
                    </a:lnTo>
                    <a:lnTo>
                      <a:pt x="2" y="898"/>
                    </a:lnTo>
                    <a:lnTo>
                      <a:pt x="6" y="850"/>
                    </a:lnTo>
                    <a:lnTo>
                      <a:pt x="12" y="803"/>
                    </a:lnTo>
                    <a:lnTo>
                      <a:pt x="20" y="757"/>
                    </a:lnTo>
                    <a:lnTo>
                      <a:pt x="31" y="710"/>
                    </a:lnTo>
                    <a:lnTo>
                      <a:pt x="42" y="665"/>
                    </a:lnTo>
                    <a:lnTo>
                      <a:pt x="58" y="621"/>
                    </a:lnTo>
                    <a:lnTo>
                      <a:pt x="75" y="578"/>
                    </a:lnTo>
                    <a:lnTo>
                      <a:pt x="94" y="537"/>
                    </a:lnTo>
                    <a:lnTo>
                      <a:pt x="115" y="496"/>
                    </a:lnTo>
                    <a:lnTo>
                      <a:pt x="138" y="456"/>
                    </a:lnTo>
                    <a:lnTo>
                      <a:pt x="161" y="418"/>
                    </a:lnTo>
                    <a:lnTo>
                      <a:pt x="189" y="381"/>
                    </a:lnTo>
                    <a:lnTo>
                      <a:pt x="216" y="345"/>
                    </a:lnTo>
                    <a:lnTo>
                      <a:pt x="246" y="311"/>
                    </a:lnTo>
                    <a:lnTo>
                      <a:pt x="277" y="277"/>
                    </a:lnTo>
                    <a:lnTo>
                      <a:pt x="310" y="246"/>
                    </a:lnTo>
                    <a:lnTo>
                      <a:pt x="345" y="217"/>
                    </a:lnTo>
                    <a:lnTo>
                      <a:pt x="380" y="188"/>
                    </a:lnTo>
                    <a:lnTo>
                      <a:pt x="417" y="162"/>
                    </a:lnTo>
                    <a:lnTo>
                      <a:pt x="456" y="137"/>
                    </a:lnTo>
                    <a:lnTo>
                      <a:pt x="496" y="114"/>
                    </a:lnTo>
                    <a:lnTo>
                      <a:pt x="536" y="94"/>
                    </a:lnTo>
                    <a:lnTo>
                      <a:pt x="578" y="75"/>
                    </a:lnTo>
                    <a:lnTo>
                      <a:pt x="620" y="59"/>
                    </a:lnTo>
                    <a:lnTo>
                      <a:pt x="665" y="43"/>
                    </a:lnTo>
                    <a:lnTo>
                      <a:pt x="710" y="30"/>
                    </a:lnTo>
                    <a:lnTo>
                      <a:pt x="756" y="19"/>
                    </a:lnTo>
                    <a:lnTo>
                      <a:pt x="802" y="11"/>
                    </a:lnTo>
                    <a:lnTo>
                      <a:pt x="850" y="5"/>
                    </a:lnTo>
                    <a:lnTo>
                      <a:pt x="898" y="1"/>
                    </a:lnTo>
                    <a:lnTo>
                      <a:pt x="946" y="0"/>
                    </a:lnTo>
                    <a:lnTo>
                      <a:pt x="946" y="0"/>
                    </a:lnTo>
                    <a:close/>
                    <a:moveTo>
                      <a:pt x="946" y="31"/>
                    </a:moveTo>
                    <a:lnTo>
                      <a:pt x="946" y="31"/>
                    </a:lnTo>
                    <a:lnTo>
                      <a:pt x="994" y="32"/>
                    </a:lnTo>
                    <a:lnTo>
                      <a:pt x="1040" y="36"/>
                    </a:lnTo>
                    <a:lnTo>
                      <a:pt x="1086" y="42"/>
                    </a:lnTo>
                    <a:lnTo>
                      <a:pt x="1131" y="50"/>
                    </a:lnTo>
                    <a:lnTo>
                      <a:pt x="1175" y="60"/>
                    </a:lnTo>
                    <a:lnTo>
                      <a:pt x="1219" y="73"/>
                    </a:lnTo>
                    <a:lnTo>
                      <a:pt x="1262" y="87"/>
                    </a:lnTo>
                    <a:lnTo>
                      <a:pt x="1303" y="104"/>
                    </a:lnTo>
                    <a:lnTo>
                      <a:pt x="1344" y="122"/>
                    </a:lnTo>
                    <a:lnTo>
                      <a:pt x="1383" y="142"/>
                    </a:lnTo>
                    <a:lnTo>
                      <a:pt x="1421" y="164"/>
                    </a:lnTo>
                    <a:lnTo>
                      <a:pt x="1458" y="188"/>
                    </a:lnTo>
                    <a:lnTo>
                      <a:pt x="1495" y="213"/>
                    </a:lnTo>
                    <a:lnTo>
                      <a:pt x="1529" y="240"/>
                    </a:lnTo>
                    <a:lnTo>
                      <a:pt x="1563" y="269"/>
                    </a:lnTo>
                    <a:lnTo>
                      <a:pt x="1593" y="300"/>
                    </a:lnTo>
                    <a:lnTo>
                      <a:pt x="1624" y="331"/>
                    </a:lnTo>
                    <a:lnTo>
                      <a:pt x="1653" y="364"/>
                    </a:lnTo>
                    <a:lnTo>
                      <a:pt x="1680" y="399"/>
                    </a:lnTo>
                    <a:lnTo>
                      <a:pt x="1705" y="435"/>
                    </a:lnTo>
                    <a:lnTo>
                      <a:pt x="1729" y="472"/>
                    </a:lnTo>
                    <a:lnTo>
                      <a:pt x="1752" y="510"/>
                    </a:lnTo>
                    <a:lnTo>
                      <a:pt x="1772" y="550"/>
                    </a:lnTo>
                    <a:lnTo>
                      <a:pt x="1790" y="590"/>
                    </a:lnTo>
                    <a:lnTo>
                      <a:pt x="1806" y="632"/>
                    </a:lnTo>
                    <a:lnTo>
                      <a:pt x="1821" y="674"/>
                    </a:lnTo>
                    <a:lnTo>
                      <a:pt x="1833" y="718"/>
                    </a:lnTo>
                    <a:lnTo>
                      <a:pt x="1843" y="762"/>
                    </a:lnTo>
                    <a:lnTo>
                      <a:pt x="1852" y="808"/>
                    </a:lnTo>
                    <a:lnTo>
                      <a:pt x="1857" y="853"/>
                    </a:lnTo>
                    <a:lnTo>
                      <a:pt x="1861" y="899"/>
                    </a:lnTo>
                    <a:lnTo>
                      <a:pt x="1862" y="947"/>
                    </a:lnTo>
                    <a:lnTo>
                      <a:pt x="1862" y="947"/>
                    </a:lnTo>
                    <a:lnTo>
                      <a:pt x="1861" y="993"/>
                    </a:lnTo>
                    <a:lnTo>
                      <a:pt x="1857" y="1041"/>
                    </a:lnTo>
                    <a:lnTo>
                      <a:pt x="1852" y="1086"/>
                    </a:lnTo>
                    <a:lnTo>
                      <a:pt x="1843" y="1131"/>
                    </a:lnTo>
                    <a:lnTo>
                      <a:pt x="1833" y="1175"/>
                    </a:lnTo>
                    <a:lnTo>
                      <a:pt x="1821" y="1219"/>
                    </a:lnTo>
                    <a:lnTo>
                      <a:pt x="1806" y="1261"/>
                    </a:lnTo>
                    <a:lnTo>
                      <a:pt x="1790" y="1302"/>
                    </a:lnTo>
                    <a:lnTo>
                      <a:pt x="1772" y="1344"/>
                    </a:lnTo>
                    <a:lnTo>
                      <a:pt x="1752" y="1383"/>
                    </a:lnTo>
                    <a:lnTo>
                      <a:pt x="1729" y="1421"/>
                    </a:lnTo>
                    <a:lnTo>
                      <a:pt x="1705" y="1458"/>
                    </a:lnTo>
                    <a:lnTo>
                      <a:pt x="1680" y="1494"/>
                    </a:lnTo>
                    <a:lnTo>
                      <a:pt x="1653" y="1528"/>
                    </a:lnTo>
                    <a:lnTo>
                      <a:pt x="1624" y="1561"/>
                    </a:lnTo>
                    <a:lnTo>
                      <a:pt x="1593" y="1594"/>
                    </a:lnTo>
                    <a:lnTo>
                      <a:pt x="1563" y="1625"/>
                    </a:lnTo>
                    <a:lnTo>
                      <a:pt x="1529" y="1653"/>
                    </a:lnTo>
                    <a:lnTo>
                      <a:pt x="1495" y="1680"/>
                    </a:lnTo>
                    <a:lnTo>
                      <a:pt x="1458" y="1705"/>
                    </a:lnTo>
                    <a:lnTo>
                      <a:pt x="1421" y="1729"/>
                    </a:lnTo>
                    <a:lnTo>
                      <a:pt x="1383" y="1752"/>
                    </a:lnTo>
                    <a:lnTo>
                      <a:pt x="1344" y="1772"/>
                    </a:lnTo>
                    <a:lnTo>
                      <a:pt x="1303" y="1790"/>
                    </a:lnTo>
                    <a:lnTo>
                      <a:pt x="1262" y="1806"/>
                    </a:lnTo>
                    <a:lnTo>
                      <a:pt x="1219" y="1821"/>
                    </a:lnTo>
                    <a:lnTo>
                      <a:pt x="1175" y="1833"/>
                    </a:lnTo>
                    <a:lnTo>
                      <a:pt x="1131" y="1843"/>
                    </a:lnTo>
                    <a:lnTo>
                      <a:pt x="1086" y="1852"/>
                    </a:lnTo>
                    <a:lnTo>
                      <a:pt x="1040" y="1858"/>
                    </a:lnTo>
                    <a:lnTo>
                      <a:pt x="994" y="1860"/>
                    </a:lnTo>
                    <a:lnTo>
                      <a:pt x="946" y="1861"/>
                    </a:lnTo>
                    <a:lnTo>
                      <a:pt x="946" y="1861"/>
                    </a:lnTo>
                    <a:lnTo>
                      <a:pt x="899" y="1860"/>
                    </a:lnTo>
                    <a:lnTo>
                      <a:pt x="852" y="1858"/>
                    </a:lnTo>
                    <a:lnTo>
                      <a:pt x="807" y="1852"/>
                    </a:lnTo>
                    <a:lnTo>
                      <a:pt x="762" y="1843"/>
                    </a:lnTo>
                    <a:lnTo>
                      <a:pt x="718" y="1833"/>
                    </a:lnTo>
                    <a:lnTo>
                      <a:pt x="674" y="1821"/>
                    </a:lnTo>
                    <a:lnTo>
                      <a:pt x="631" y="1806"/>
                    </a:lnTo>
                    <a:lnTo>
                      <a:pt x="590" y="1790"/>
                    </a:lnTo>
                    <a:lnTo>
                      <a:pt x="549" y="1772"/>
                    </a:lnTo>
                    <a:lnTo>
                      <a:pt x="510" y="1752"/>
                    </a:lnTo>
                    <a:lnTo>
                      <a:pt x="472" y="1729"/>
                    </a:lnTo>
                    <a:lnTo>
                      <a:pt x="435" y="1705"/>
                    </a:lnTo>
                    <a:lnTo>
                      <a:pt x="399" y="1680"/>
                    </a:lnTo>
                    <a:lnTo>
                      <a:pt x="364" y="1653"/>
                    </a:lnTo>
                    <a:lnTo>
                      <a:pt x="331" y="1625"/>
                    </a:lnTo>
                    <a:lnTo>
                      <a:pt x="299" y="1594"/>
                    </a:lnTo>
                    <a:lnTo>
                      <a:pt x="268" y="1561"/>
                    </a:lnTo>
                    <a:lnTo>
                      <a:pt x="240" y="1528"/>
                    </a:lnTo>
                    <a:lnTo>
                      <a:pt x="213" y="1494"/>
                    </a:lnTo>
                    <a:lnTo>
                      <a:pt x="188" y="1458"/>
                    </a:lnTo>
                    <a:lnTo>
                      <a:pt x="164" y="1421"/>
                    </a:lnTo>
                    <a:lnTo>
                      <a:pt x="141" y="1383"/>
                    </a:lnTo>
                    <a:lnTo>
                      <a:pt x="121" y="1344"/>
                    </a:lnTo>
                    <a:lnTo>
                      <a:pt x="103" y="1302"/>
                    </a:lnTo>
                    <a:lnTo>
                      <a:pt x="86" y="1261"/>
                    </a:lnTo>
                    <a:lnTo>
                      <a:pt x="72" y="1219"/>
                    </a:lnTo>
                    <a:lnTo>
                      <a:pt x="60" y="1175"/>
                    </a:lnTo>
                    <a:lnTo>
                      <a:pt x="50" y="1131"/>
                    </a:lnTo>
                    <a:lnTo>
                      <a:pt x="41" y="1086"/>
                    </a:lnTo>
                    <a:lnTo>
                      <a:pt x="35" y="1041"/>
                    </a:lnTo>
                    <a:lnTo>
                      <a:pt x="32" y="993"/>
                    </a:lnTo>
                    <a:lnTo>
                      <a:pt x="31" y="947"/>
                    </a:lnTo>
                    <a:lnTo>
                      <a:pt x="31" y="947"/>
                    </a:lnTo>
                    <a:lnTo>
                      <a:pt x="32" y="899"/>
                    </a:lnTo>
                    <a:lnTo>
                      <a:pt x="35" y="853"/>
                    </a:lnTo>
                    <a:lnTo>
                      <a:pt x="41" y="808"/>
                    </a:lnTo>
                    <a:lnTo>
                      <a:pt x="50" y="762"/>
                    </a:lnTo>
                    <a:lnTo>
                      <a:pt x="60" y="718"/>
                    </a:lnTo>
                    <a:lnTo>
                      <a:pt x="72" y="674"/>
                    </a:lnTo>
                    <a:lnTo>
                      <a:pt x="86" y="632"/>
                    </a:lnTo>
                    <a:lnTo>
                      <a:pt x="103" y="590"/>
                    </a:lnTo>
                    <a:lnTo>
                      <a:pt x="121" y="550"/>
                    </a:lnTo>
                    <a:lnTo>
                      <a:pt x="141" y="510"/>
                    </a:lnTo>
                    <a:lnTo>
                      <a:pt x="164" y="472"/>
                    </a:lnTo>
                    <a:lnTo>
                      <a:pt x="188" y="435"/>
                    </a:lnTo>
                    <a:lnTo>
                      <a:pt x="213" y="399"/>
                    </a:lnTo>
                    <a:lnTo>
                      <a:pt x="240" y="364"/>
                    </a:lnTo>
                    <a:lnTo>
                      <a:pt x="268" y="331"/>
                    </a:lnTo>
                    <a:lnTo>
                      <a:pt x="299" y="300"/>
                    </a:lnTo>
                    <a:lnTo>
                      <a:pt x="331" y="269"/>
                    </a:lnTo>
                    <a:lnTo>
                      <a:pt x="364" y="240"/>
                    </a:lnTo>
                    <a:lnTo>
                      <a:pt x="399" y="213"/>
                    </a:lnTo>
                    <a:lnTo>
                      <a:pt x="435" y="188"/>
                    </a:lnTo>
                    <a:lnTo>
                      <a:pt x="472" y="164"/>
                    </a:lnTo>
                    <a:lnTo>
                      <a:pt x="510" y="142"/>
                    </a:lnTo>
                    <a:lnTo>
                      <a:pt x="549" y="122"/>
                    </a:lnTo>
                    <a:lnTo>
                      <a:pt x="590" y="104"/>
                    </a:lnTo>
                    <a:lnTo>
                      <a:pt x="631" y="87"/>
                    </a:lnTo>
                    <a:lnTo>
                      <a:pt x="674" y="73"/>
                    </a:lnTo>
                    <a:lnTo>
                      <a:pt x="718" y="60"/>
                    </a:lnTo>
                    <a:lnTo>
                      <a:pt x="762" y="50"/>
                    </a:lnTo>
                    <a:lnTo>
                      <a:pt x="807" y="42"/>
                    </a:lnTo>
                    <a:lnTo>
                      <a:pt x="852" y="36"/>
                    </a:lnTo>
                    <a:lnTo>
                      <a:pt x="899" y="32"/>
                    </a:lnTo>
                    <a:lnTo>
                      <a:pt x="946" y="31"/>
                    </a:lnTo>
                    <a:lnTo>
                      <a:pt x="946" y="31"/>
                    </a:lnTo>
                    <a:close/>
                  </a:path>
                </a:pathLst>
              </a:custGeom>
              <a:gradFill flip="none" rotWithShape="1">
                <a:gsLst>
                  <a:gs pos="0">
                    <a:srgbClr val="1E242E"/>
                  </a:gs>
                  <a:gs pos="100000">
                    <a:srgbClr val="576A87"/>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p>
            </p:txBody>
          </p:sp>
        </p:grpSp>
        <p:sp>
          <p:nvSpPr>
            <p:cNvPr id="91" name="원호 83"/>
            <p:cNvSpPr/>
            <p:nvPr/>
          </p:nvSpPr>
          <p:spPr>
            <a:xfrm>
              <a:off x="5234428" y="3826825"/>
              <a:ext cx="588429" cy="588429"/>
            </a:xfrm>
            <a:prstGeom prst="arc">
              <a:avLst>
                <a:gd name="adj1" fmla="val 12272767"/>
                <a:gd name="adj2" fmla="val 9127939"/>
              </a:avLst>
            </a:pr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latin typeface="Calibri" panose="020F0502020204030204" pitchFamily="34" charset="0"/>
              </a:endParaRPr>
            </a:p>
          </p:txBody>
        </p:sp>
      </p:grpSp>
      <p:sp>
        <p:nvSpPr>
          <p:cNvPr id="92" name="speed"/>
          <p:cNvSpPr txBox="1">
            <a:spLocks noChangeArrowheads="1"/>
          </p:cNvSpPr>
          <p:nvPr/>
        </p:nvSpPr>
        <p:spPr bwMode="auto">
          <a:xfrm>
            <a:off x="6063538" y="3482581"/>
            <a:ext cx="2965773" cy="880241"/>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latinLnBrk="0">
              <a:lnSpc>
                <a:spcPct val="130000"/>
              </a:lnSpc>
              <a:buClr>
                <a:prstClr val="white"/>
              </a:buClr>
              <a:defRPr/>
            </a:pPr>
            <a:r>
              <a:rPr lang="zh-CN" altLang="zh-CN" sz="1600" dirty="0" smtClean="0">
                <a:solidFill>
                  <a:srgbClr val="333F50"/>
                </a:solidFill>
                <a:latin typeface="微软雅黑" panose="020B0503020204020204" pitchFamily="34" charset="-122"/>
                <a:ea typeface="微软雅黑" panose="020B0503020204020204" pitchFamily="34" charset="-122"/>
              </a:rPr>
              <a:t>香港</a:t>
            </a:r>
            <a:r>
              <a:rPr lang="zh-CN" altLang="en-US" sz="1600" dirty="0" smtClean="0">
                <a:solidFill>
                  <a:srgbClr val="333F50"/>
                </a:solidFill>
                <a:latin typeface="微软雅黑" panose="020B0503020204020204" pitchFamily="34" charset="-122"/>
                <a:ea typeface="微软雅黑" panose="020B0503020204020204" pitchFamily="34" charset="-122"/>
              </a:rPr>
              <a:t>终审</a:t>
            </a:r>
            <a:r>
              <a:rPr lang="zh-CN" altLang="zh-CN" sz="1600" dirty="0" smtClean="0">
                <a:solidFill>
                  <a:srgbClr val="333F50"/>
                </a:solidFill>
                <a:latin typeface="微软雅黑" panose="020B0503020204020204" pitchFamily="34" charset="-122"/>
                <a:ea typeface="微软雅黑" panose="020B0503020204020204" pitchFamily="34" charset="-122"/>
              </a:rPr>
              <a:t>法院</a:t>
            </a:r>
            <a:r>
              <a:rPr lang="zh-CN" altLang="en-US" sz="2800" b="1" dirty="0" smtClean="0">
                <a:solidFill>
                  <a:srgbClr val="ED7D31"/>
                </a:solidFill>
                <a:latin typeface="微软雅黑" panose="020B0503020204020204" pitchFamily="34" charset="-122"/>
                <a:ea typeface="微软雅黑" panose="020B0503020204020204" pitchFamily="34" charset="-122"/>
              </a:rPr>
              <a:t>首次</a:t>
            </a:r>
            <a:r>
              <a:rPr lang="zh-CN" altLang="en-US" sz="1600" dirty="0" smtClean="0">
                <a:solidFill>
                  <a:srgbClr val="333F50"/>
                </a:solidFill>
                <a:latin typeface="微软雅黑" panose="020B0503020204020204" pitchFamily="34" charset="-122"/>
                <a:ea typeface="微软雅黑" panose="020B0503020204020204" pitchFamily="34" charset="-122"/>
              </a:rPr>
              <a:t>提请释法</a:t>
            </a:r>
            <a:endParaRPr lang="en-US" altLang="zh-CN" sz="1600" dirty="0" smtClean="0">
              <a:solidFill>
                <a:srgbClr val="333F50"/>
              </a:solidFill>
              <a:latin typeface="微软雅黑" panose="020B0503020204020204" pitchFamily="34" charset="-122"/>
              <a:ea typeface="微软雅黑" panose="020B0503020204020204" pitchFamily="34" charset="-122"/>
            </a:endParaRPr>
          </a:p>
          <a:p>
            <a:pPr latinLnBrk="0">
              <a:lnSpc>
                <a:spcPct val="130000"/>
              </a:lnSpc>
              <a:buClr>
                <a:prstClr val="white"/>
              </a:buClr>
              <a:defRPr/>
            </a:pPr>
            <a:r>
              <a:rPr lang="zh-CN" altLang="en-US" sz="1600" dirty="0" smtClean="0">
                <a:solidFill>
                  <a:srgbClr val="333F50"/>
                </a:solidFill>
                <a:latin typeface="微软雅黑" panose="020B0503020204020204" pitchFamily="34" charset="-122"/>
                <a:ea typeface="微软雅黑" panose="020B0503020204020204" pitchFamily="34" charset="-122"/>
                <a:cs typeface="Tahoma" pitchFamily="34" charset="0"/>
              </a:rPr>
              <a:t>良性</a:t>
            </a:r>
            <a:r>
              <a:rPr lang="zh-CN" altLang="en-US" sz="1600" dirty="0">
                <a:solidFill>
                  <a:srgbClr val="333F50"/>
                </a:solidFill>
                <a:latin typeface="微软雅黑" panose="020B0503020204020204" pitchFamily="34" charset="-122"/>
                <a:ea typeface="微软雅黑" panose="020B0503020204020204" pitchFamily="34" charset="-122"/>
                <a:cs typeface="Tahoma" pitchFamily="34" charset="0"/>
              </a:rPr>
              <a:t>互动的典范</a:t>
            </a:r>
            <a:endParaRPr lang="en-US" altLang="ko-KR" sz="1600" dirty="0">
              <a:solidFill>
                <a:srgbClr val="333F50"/>
              </a:solidFill>
              <a:latin typeface="微软雅黑" panose="020B0503020204020204" pitchFamily="34" charset="-122"/>
              <a:ea typeface="微软雅黑" panose="020B0503020204020204" pitchFamily="34" charset="-122"/>
              <a:cs typeface="Tahoma" pitchFamily="34" charset="0"/>
            </a:endParaRPr>
          </a:p>
        </p:txBody>
      </p:sp>
      <p:grpSp>
        <p:nvGrpSpPr>
          <p:cNvPr id="93" name="组合 92"/>
          <p:cNvGrpSpPr/>
          <p:nvPr/>
        </p:nvGrpSpPr>
        <p:grpSpPr>
          <a:xfrm>
            <a:off x="5586209" y="2019936"/>
            <a:ext cx="640548" cy="1055601"/>
            <a:chOff x="411163" y="515938"/>
            <a:chExt cx="1131888" cy="1865313"/>
          </a:xfrm>
        </p:grpSpPr>
        <p:sp>
          <p:nvSpPr>
            <p:cNvPr id="94" name="Freeform 209"/>
            <p:cNvSpPr>
              <a:spLocks/>
            </p:cNvSpPr>
            <p:nvPr/>
          </p:nvSpPr>
          <p:spPr bwMode="auto">
            <a:xfrm>
              <a:off x="1214438" y="2092326"/>
              <a:ext cx="152400" cy="288925"/>
            </a:xfrm>
            <a:custGeom>
              <a:avLst/>
              <a:gdLst>
                <a:gd name="T0" fmla="*/ 48 w 66"/>
                <a:gd name="T1" fmla="*/ 0 h 125"/>
                <a:gd name="T2" fmla="*/ 40 w 66"/>
                <a:gd name="T3" fmla="*/ 100 h 125"/>
                <a:gd name="T4" fmla="*/ 5 w 66"/>
                <a:gd name="T5" fmla="*/ 121 h 125"/>
                <a:gd name="T6" fmla="*/ 13 w 66"/>
                <a:gd name="T7" fmla="*/ 90 h 125"/>
                <a:gd name="T8" fmla="*/ 13 w 66"/>
                <a:gd name="T9" fmla="*/ 26 h 125"/>
                <a:gd name="T10" fmla="*/ 48 w 66"/>
                <a:gd name="T11" fmla="*/ 0 h 125"/>
              </a:gdLst>
              <a:ahLst/>
              <a:cxnLst>
                <a:cxn ang="0">
                  <a:pos x="T0" y="T1"/>
                </a:cxn>
                <a:cxn ang="0">
                  <a:pos x="T2" y="T3"/>
                </a:cxn>
                <a:cxn ang="0">
                  <a:pos x="T4" y="T5"/>
                </a:cxn>
                <a:cxn ang="0">
                  <a:pos x="T6" y="T7"/>
                </a:cxn>
                <a:cxn ang="0">
                  <a:pos x="T8" y="T9"/>
                </a:cxn>
                <a:cxn ang="0">
                  <a:pos x="T10" y="T11"/>
                </a:cxn>
              </a:cxnLst>
              <a:rect l="0" t="0" r="r" b="b"/>
              <a:pathLst>
                <a:path w="66" h="125">
                  <a:moveTo>
                    <a:pt x="48" y="0"/>
                  </a:moveTo>
                  <a:cubicBezTo>
                    <a:pt x="48" y="0"/>
                    <a:pt x="66" y="69"/>
                    <a:pt x="40" y="100"/>
                  </a:cubicBezTo>
                  <a:cubicBezTo>
                    <a:pt x="19" y="125"/>
                    <a:pt x="11" y="124"/>
                    <a:pt x="5" y="121"/>
                  </a:cubicBezTo>
                  <a:cubicBezTo>
                    <a:pt x="0" y="117"/>
                    <a:pt x="10" y="98"/>
                    <a:pt x="13" y="90"/>
                  </a:cubicBezTo>
                  <a:cubicBezTo>
                    <a:pt x="17" y="81"/>
                    <a:pt x="17" y="42"/>
                    <a:pt x="13" y="26"/>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10"/>
            <p:cNvSpPr>
              <a:spLocks/>
            </p:cNvSpPr>
            <p:nvPr/>
          </p:nvSpPr>
          <p:spPr bwMode="auto">
            <a:xfrm>
              <a:off x="1220788" y="2138363"/>
              <a:ext cx="76200" cy="155575"/>
            </a:xfrm>
            <a:custGeom>
              <a:avLst/>
              <a:gdLst>
                <a:gd name="T0" fmla="*/ 24 w 33"/>
                <a:gd name="T1" fmla="*/ 0 h 67"/>
                <a:gd name="T2" fmla="*/ 24 w 33"/>
                <a:gd name="T3" fmla="*/ 62 h 67"/>
                <a:gd name="T4" fmla="*/ 5 w 33"/>
                <a:gd name="T5" fmla="*/ 4 h 67"/>
                <a:gd name="T6" fmla="*/ 24 w 33"/>
                <a:gd name="T7" fmla="*/ 0 h 67"/>
              </a:gdLst>
              <a:ahLst/>
              <a:cxnLst>
                <a:cxn ang="0">
                  <a:pos x="T0" y="T1"/>
                </a:cxn>
                <a:cxn ang="0">
                  <a:pos x="T2" y="T3"/>
                </a:cxn>
                <a:cxn ang="0">
                  <a:pos x="T4" y="T5"/>
                </a:cxn>
                <a:cxn ang="0">
                  <a:pos x="T6" y="T7"/>
                </a:cxn>
              </a:cxnLst>
              <a:rect l="0" t="0" r="r" b="b"/>
              <a:pathLst>
                <a:path w="33" h="67">
                  <a:moveTo>
                    <a:pt x="24" y="0"/>
                  </a:moveTo>
                  <a:cubicBezTo>
                    <a:pt x="24" y="0"/>
                    <a:pt x="33" y="57"/>
                    <a:pt x="24" y="62"/>
                  </a:cubicBezTo>
                  <a:cubicBezTo>
                    <a:pt x="14" y="67"/>
                    <a:pt x="0" y="43"/>
                    <a:pt x="5" y="4"/>
                  </a:cubicBezTo>
                  <a:lnTo>
                    <a:pt x="24" y="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Rectangle 211"/>
            <p:cNvSpPr>
              <a:spLocks noChangeArrowheads="1"/>
            </p:cNvSpPr>
            <p:nvPr/>
          </p:nvSpPr>
          <p:spPr bwMode="auto">
            <a:xfrm>
              <a:off x="825501" y="1547813"/>
              <a:ext cx="323850" cy="63023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15"/>
            <p:cNvSpPr>
              <a:spLocks/>
            </p:cNvSpPr>
            <p:nvPr/>
          </p:nvSpPr>
          <p:spPr bwMode="auto">
            <a:xfrm>
              <a:off x="874713" y="1619251"/>
              <a:ext cx="219075" cy="511175"/>
            </a:xfrm>
            <a:custGeom>
              <a:avLst/>
              <a:gdLst>
                <a:gd name="T0" fmla="*/ 55 w 138"/>
                <a:gd name="T1" fmla="*/ 0 h 322"/>
                <a:gd name="T2" fmla="*/ 0 w 138"/>
                <a:gd name="T3" fmla="*/ 230 h 322"/>
                <a:gd name="T4" fmla="*/ 64 w 138"/>
                <a:gd name="T5" fmla="*/ 322 h 322"/>
                <a:gd name="T6" fmla="*/ 138 w 138"/>
                <a:gd name="T7" fmla="*/ 237 h 322"/>
                <a:gd name="T8" fmla="*/ 81 w 138"/>
                <a:gd name="T9" fmla="*/ 0 h 322"/>
                <a:gd name="T10" fmla="*/ 55 w 138"/>
                <a:gd name="T11" fmla="*/ 0 h 322"/>
              </a:gdLst>
              <a:ahLst/>
              <a:cxnLst>
                <a:cxn ang="0">
                  <a:pos x="T0" y="T1"/>
                </a:cxn>
                <a:cxn ang="0">
                  <a:pos x="T2" y="T3"/>
                </a:cxn>
                <a:cxn ang="0">
                  <a:pos x="T4" y="T5"/>
                </a:cxn>
                <a:cxn ang="0">
                  <a:pos x="T6" y="T7"/>
                </a:cxn>
                <a:cxn ang="0">
                  <a:pos x="T8" y="T9"/>
                </a:cxn>
                <a:cxn ang="0">
                  <a:pos x="T10" y="T11"/>
                </a:cxn>
              </a:cxnLst>
              <a:rect l="0" t="0" r="r" b="b"/>
              <a:pathLst>
                <a:path w="138" h="322">
                  <a:moveTo>
                    <a:pt x="55" y="0"/>
                  </a:moveTo>
                  <a:lnTo>
                    <a:pt x="0" y="230"/>
                  </a:lnTo>
                  <a:lnTo>
                    <a:pt x="64" y="322"/>
                  </a:lnTo>
                  <a:lnTo>
                    <a:pt x="138" y="237"/>
                  </a:lnTo>
                  <a:lnTo>
                    <a:pt x="81" y="0"/>
                  </a:lnTo>
                  <a:lnTo>
                    <a:pt x="55" y="0"/>
                  </a:lnTo>
                  <a:close/>
                </a:path>
              </a:pathLst>
            </a:custGeom>
            <a:solidFill>
              <a:srgbClr val="423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16"/>
            <p:cNvSpPr>
              <a:spLocks/>
            </p:cNvSpPr>
            <p:nvPr/>
          </p:nvSpPr>
          <p:spPr bwMode="auto">
            <a:xfrm>
              <a:off x="941388" y="1570038"/>
              <a:ext cx="82550" cy="66675"/>
            </a:xfrm>
            <a:custGeom>
              <a:avLst/>
              <a:gdLst>
                <a:gd name="T0" fmla="*/ 26 w 36"/>
                <a:gd name="T1" fmla="*/ 29 h 29"/>
                <a:gd name="T2" fmla="*/ 10 w 36"/>
                <a:gd name="T3" fmla="*/ 29 h 29"/>
                <a:gd name="T4" fmla="*/ 0 w 36"/>
                <a:gd name="T5" fmla="*/ 19 h 29"/>
                <a:gd name="T6" fmla="*/ 0 w 36"/>
                <a:gd name="T7" fmla="*/ 10 h 29"/>
                <a:gd name="T8" fmla="*/ 10 w 36"/>
                <a:gd name="T9" fmla="*/ 0 h 29"/>
                <a:gd name="T10" fmla="*/ 26 w 36"/>
                <a:gd name="T11" fmla="*/ 0 h 29"/>
                <a:gd name="T12" fmla="*/ 36 w 36"/>
                <a:gd name="T13" fmla="*/ 10 h 29"/>
                <a:gd name="T14" fmla="*/ 36 w 36"/>
                <a:gd name="T15" fmla="*/ 19 h 29"/>
                <a:gd name="T16" fmla="*/ 26 w 36"/>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9">
                  <a:moveTo>
                    <a:pt x="26" y="29"/>
                  </a:moveTo>
                  <a:cubicBezTo>
                    <a:pt x="10" y="29"/>
                    <a:pt x="10" y="29"/>
                    <a:pt x="10" y="29"/>
                  </a:cubicBezTo>
                  <a:cubicBezTo>
                    <a:pt x="5" y="29"/>
                    <a:pt x="0" y="25"/>
                    <a:pt x="0" y="19"/>
                  </a:cubicBezTo>
                  <a:cubicBezTo>
                    <a:pt x="0" y="10"/>
                    <a:pt x="0" y="10"/>
                    <a:pt x="0" y="10"/>
                  </a:cubicBezTo>
                  <a:cubicBezTo>
                    <a:pt x="0" y="5"/>
                    <a:pt x="5" y="0"/>
                    <a:pt x="10" y="0"/>
                  </a:cubicBezTo>
                  <a:cubicBezTo>
                    <a:pt x="26" y="0"/>
                    <a:pt x="26" y="0"/>
                    <a:pt x="26" y="0"/>
                  </a:cubicBezTo>
                  <a:cubicBezTo>
                    <a:pt x="32" y="0"/>
                    <a:pt x="36" y="5"/>
                    <a:pt x="36" y="10"/>
                  </a:cubicBezTo>
                  <a:cubicBezTo>
                    <a:pt x="36" y="19"/>
                    <a:pt x="36" y="19"/>
                    <a:pt x="36" y="19"/>
                  </a:cubicBezTo>
                  <a:cubicBezTo>
                    <a:pt x="36" y="25"/>
                    <a:pt x="32" y="29"/>
                    <a:pt x="26" y="29"/>
                  </a:cubicBezTo>
                  <a:close/>
                </a:path>
              </a:pathLst>
            </a:custGeom>
            <a:solidFill>
              <a:srgbClr val="382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17"/>
            <p:cNvSpPr>
              <a:spLocks/>
            </p:cNvSpPr>
            <p:nvPr/>
          </p:nvSpPr>
          <p:spPr bwMode="auto">
            <a:xfrm>
              <a:off x="858838" y="1543051"/>
              <a:ext cx="249238" cy="142875"/>
            </a:xfrm>
            <a:custGeom>
              <a:avLst/>
              <a:gdLst>
                <a:gd name="T0" fmla="*/ 0 w 157"/>
                <a:gd name="T1" fmla="*/ 4 h 90"/>
                <a:gd name="T2" fmla="*/ 10 w 157"/>
                <a:gd name="T3" fmla="*/ 90 h 90"/>
                <a:gd name="T4" fmla="*/ 78 w 157"/>
                <a:gd name="T5" fmla="*/ 10 h 90"/>
                <a:gd name="T6" fmla="*/ 149 w 157"/>
                <a:gd name="T7" fmla="*/ 87 h 90"/>
                <a:gd name="T8" fmla="*/ 157 w 157"/>
                <a:gd name="T9" fmla="*/ 0 h 90"/>
                <a:gd name="T10" fmla="*/ 0 w 157"/>
                <a:gd name="T11" fmla="*/ 4 h 90"/>
              </a:gdLst>
              <a:ahLst/>
              <a:cxnLst>
                <a:cxn ang="0">
                  <a:pos x="T0" y="T1"/>
                </a:cxn>
                <a:cxn ang="0">
                  <a:pos x="T2" y="T3"/>
                </a:cxn>
                <a:cxn ang="0">
                  <a:pos x="T4" y="T5"/>
                </a:cxn>
                <a:cxn ang="0">
                  <a:pos x="T6" y="T7"/>
                </a:cxn>
                <a:cxn ang="0">
                  <a:pos x="T8" y="T9"/>
                </a:cxn>
                <a:cxn ang="0">
                  <a:pos x="T10" y="T11"/>
                </a:cxn>
              </a:cxnLst>
              <a:rect l="0" t="0" r="r" b="b"/>
              <a:pathLst>
                <a:path w="157" h="90">
                  <a:moveTo>
                    <a:pt x="0" y="4"/>
                  </a:moveTo>
                  <a:lnTo>
                    <a:pt x="10" y="90"/>
                  </a:lnTo>
                  <a:lnTo>
                    <a:pt x="78" y="10"/>
                  </a:lnTo>
                  <a:lnTo>
                    <a:pt x="149" y="87"/>
                  </a:lnTo>
                  <a:lnTo>
                    <a:pt x="157" y="0"/>
                  </a:lnTo>
                  <a:lnTo>
                    <a:pt x="0" y="4"/>
                  </a:lnTo>
                  <a:close/>
                </a:path>
              </a:pathLst>
            </a:custGeom>
            <a:solidFill>
              <a:srgbClr val="E2DC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18"/>
            <p:cNvSpPr>
              <a:spLocks/>
            </p:cNvSpPr>
            <p:nvPr/>
          </p:nvSpPr>
          <p:spPr bwMode="auto">
            <a:xfrm>
              <a:off x="1204913" y="1595438"/>
              <a:ext cx="165100" cy="568325"/>
            </a:xfrm>
            <a:custGeom>
              <a:avLst/>
              <a:gdLst>
                <a:gd name="T0" fmla="*/ 9 w 72"/>
                <a:gd name="T1" fmla="*/ 0 h 246"/>
                <a:gd name="T2" fmla="*/ 72 w 72"/>
                <a:gd name="T3" fmla="*/ 223 h 246"/>
                <a:gd name="T4" fmla="*/ 0 w 72"/>
                <a:gd name="T5" fmla="*/ 244 h 246"/>
                <a:gd name="T6" fmla="*/ 0 w 72"/>
                <a:gd name="T7" fmla="*/ 0 h 246"/>
                <a:gd name="T8" fmla="*/ 9 w 72"/>
                <a:gd name="T9" fmla="*/ 0 h 246"/>
              </a:gdLst>
              <a:ahLst/>
              <a:cxnLst>
                <a:cxn ang="0">
                  <a:pos x="T0" y="T1"/>
                </a:cxn>
                <a:cxn ang="0">
                  <a:pos x="T2" y="T3"/>
                </a:cxn>
                <a:cxn ang="0">
                  <a:pos x="T4" y="T5"/>
                </a:cxn>
                <a:cxn ang="0">
                  <a:pos x="T6" y="T7"/>
                </a:cxn>
                <a:cxn ang="0">
                  <a:pos x="T8" y="T9"/>
                </a:cxn>
              </a:cxnLst>
              <a:rect l="0" t="0" r="r" b="b"/>
              <a:pathLst>
                <a:path w="72" h="246">
                  <a:moveTo>
                    <a:pt x="9" y="0"/>
                  </a:moveTo>
                  <a:cubicBezTo>
                    <a:pt x="9" y="0"/>
                    <a:pt x="60" y="146"/>
                    <a:pt x="72" y="223"/>
                  </a:cubicBezTo>
                  <a:cubicBezTo>
                    <a:pt x="72" y="223"/>
                    <a:pt x="30" y="246"/>
                    <a:pt x="0" y="244"/>
                  </a:cubicBezTo>
                  <a:cubicBezTo>
                    <a:pt x="0" y="0"/>
                    <a:pt x="0" y="0"/>
                    <a:pt x="0" y="0"/>
                  </a:cubicBezTo>
                  <a:lnTo>
                    <a:pt x="9" y="0"/>
                  </a:lnTo>
                  <a:close/>
                </a:path>
              </a:pathLst>
            </a:cu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19"/>
            <p:cNvSpPr>
              <a:spLocks/>
            </p:cNvSpPr>
            <p:nvPr/>
          </p:nvSpPr>
          <p:spPr bwMode="auto">
            <a:xfrm>
              <a:off x="609601" y="1595438"/>
              <a:ext cx="165100" cy="563563"/>
            </a:xfrm>
            <a:custGeom>
              <a:avLst/>
              <a:gdLst>
                <a:gd name="T0" fmla="*/ 63 w 72"/>
                <a:gd name="T1" fmla="*/ 0 h 244"/>
                <a:gd name="T2" fmla="*/ 0 w 72"/>
                <a:gd name="T3" fmla="*/ 135 h 244"/>
                <a:gd name="T4" fmla="*/ 72 w 72"/>
                <a:gd name="T5" fmla="*/ 244 h 244"/>
                <a:gd name="T6" fmla="*/ 72 w 72"/>
                <a:gd name="T7" fmla="*/ 0 h 244"/>
                <a:gd name="T8" fmla="*/ 63 w 72"/>
                <a:gd name="T9" fmla="*/ 0 h 244"/>
              </a:gdLst>
              <a:ahLst/>
              <a:cxnLst>
                <a:cxn ang="0">
                  <a:pos x="T0" y="T1"/>
                </a:cxn>
                <a:cxn ang="0">
                  <a:pos x="T2" y="T3"/>
                </a:cxn>
                <a:cxn ang="0">
                  <a:pos x="T4" y="T5"/>
                </a:cxn>
                <a:cxn ang="0">
                  <a:pos x="T6" y="T7"/>
                </a:cxn>
                <a:cxn ang="0">
                  <a:pos x="T8" y="T9"/>
                </a:cxn>
              </a:cxnLst>
              <a:rect l="0" t="0" r="r" b="b"/>
              <a:pathLst>
                <a:path w="72" h="244">
                  <a:moveTo>
                    <a:pt x="63" y="0"/>
                  </a:moveTo>
                  <a:cubicBezTo>
                    <a:pt x="63" y="0"/>
                    <a:pt x="12" y="58"/>
                    <a:pt x="0" y="135"/>
                  </a:cubicBezTo>
                  <a:cubicBezTo>
                    <a:pt x="0" y="135"/>
                    <a:pt x="15" y="215"/>
                    <a:pt x="72" y="244"/>
                  </a:cubicBezTo>
                  <a:cubicBezTo>
                    <a:pt x="72" y="0"/>
                    <a:pt x="72" y="0"/>
                    <a:pt x="72" y="0"/>
                  </a:cubicBezTo>
                  <a:lnTo>
                    <a:pt x="63" y="0"/>
                  </a:lnTo>
                  <a:close/>
                </a:path>
              </a:pathLst>
            </a:cu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20"/>
            <p:cNvSpPr>
              <a:spLocks/>
            </p:cNvSpPr>
            <p:nvPr/>
          </p:nvSpPr>
          <p:spPr bwMode="auto">
            <a:xfrm>
              <a:off x="738188" y="1539876"/>
              <a:ext cx="279400" cy="750888"/>
            </a:xfrm>
            <a:custGeom>
              <a:avLst/>
              <a:gdLst>
                <a:gd name="T0" fmla="*/ 51 w 121"/>
                <a:gd name="T1" fmla="*/ 3 h 325"/>
                <a:gd name="T2" fmla="*/ 8 w 121"/>
                <a:gd name="T3" fmla="*/ 19 h 325"/>
                <a:gd name="T4" fmla="*/ 3 w 121"/>
                <a:gd name="T5" fmla="*/ 272 h 325"/>
                <a:gd name="T6" fmla="*/ 2 w 121"/>
                <a:gd name="T7" fmla="*/ 305 h 325"/>
                <a:gd name="T8" fmla="*/ 94 w 121"/>
                <a:gd name="T9" fmla="*/ 300 h 325"/>
                <a:gd name="T10" fmla="*/ 109 w 121"/>
                <a:gd name="T11" fmla="*/ 157 h 325"/>
                <a:gd name="T12" fmla="*/ 109 w 121"/>
                <a:gd name="T13" fmla="*/ 72 h 325"/>
                <a:gd name="T14" fmla="*/ 55 w 121"/>
                <a:gd name="T15" fmla="*/ 6 h 325"/>
                <a:gd name="T16" fmla="*/ 51 w 121"/>
                <a:gd name="T17" fmla="*/ 3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325">
                  <a:moveTo>
                    <a:pt x="51" y="3"/>
                  </a:moveTo>
                  <a:cubicBezTo>
                    <a:pt x="51" y="3"/>
                    <a:pt x="16" y="0"/>
                    <a:pt x="8" y="19"/>
                  </a:cubicBezTo>
                  <a:cubicBezTo>
                    <a:pt x="0" y="37"/>
                    <a:pt x="5" y="155"/>
                    <a:pt x="3" y="272"/>
                  </a:cubicBezTo>
                  <a:cubicBezTo>
                    <a:pt x="2" y="305"/>
                    <a:pt x="2" y="305"/>
                    <a:pt x="2" y="305"/>
                  </a:cubicBezTo>
                  <a:cubicBezTo>
                    <a:pt x="2" y="305"/>
                    <a:pt x="67" y="325"/>
                    <a:pt x="94" y="300"/>
                  </a:cubicBezTo>
                  <a:cubicBezTo>
                    <a:pt x="121" y="275"/>
                    <a:pt x="108" y="210"/>
                    <a:pt x="109" y="157"/>
                  </a:cubicBezTo>
                  <a:cubicBezTo>
                    <a:pt x="109" y="105"/>
                    <a:pt x="109" y="72"/>
                    <a:pt x="109" y="72"/>
                  </a:cubicBezTo>
                  <a:cubicBezTo>
                    <a:pt x="55" y="6"/>
                    <a:pt x="55" y="6"/>
                    <a:pt x="55" y="6"/>
                  </a:cubicBezTo>
                  <a:lnTo>
                    <a:pt x="51" y="3"/>
                  </a:lnTo>
                  <a:close/>
                </a:path>
              </a:pathLst>
            </a:custGeom>
            <a:solidFill>
              <a:srgbClr val="634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21"/>
            <p:cNvSpPr>
              <a:spLocks/>
            </p:cNvSpPr>
            <p:nvPr/>
          </p:nvSpPr>
          <p:spPr bwMode="auto">
            <a:xfrm>
              <a:off x="814388" y="1539876"/>
              <a:ext cx="176213" cy="166688"/>
            </a:xfrm>
            <a:custGeom>
              <a:avLst/>
              <a:gdLst>
                <a:gd name="T0" fmla="*/ 5 w 76"/>
                <a:gd name="T1" fmla="*/ 46 h 72"/>
                <a:gd name="T2" fmla="*/ 19 w 76"/>
                <a:gd name="T3" fmla="*/ 0 h 72"/>
                <a:gd name="T4" fmla="*/ 25 w 76"/>
                <a:gd name="T5" fmla="*/ 9 h 72"/>
                <a:gd name="T6" fmla="*/ 76 w 76"/>
                <a:gd name="T7" fmla="*/ 72 h 72"/>
                <a:gd name="T8" fmla="*/ 5 w 76"/>
                <a:gd name="T9" fmla="*/ 46 h 72"/>
              </a:gdLst>
              <a:ahLst/>
              <a:cxnLst>
                <a:cxn ang="0">
                  <a:pos x="T0" y="T1"/>
                </a:cxn>
                <a:cxn ang="0">
                  <a:pos x="T2" y="T3"/>
                </a:cxn>
                <a:cxn ang="0">
                  <a:pos x="T4" y="T5"/>
                </a:cxn>
                <a:cxn ang="0">
                  <a:pos x="T6" y="T7"/>
                </a:cxn>
                <a:cxn ang="0">
                  <a:pos x="T8" y="T9"/>
                </a:cxn>
              </a:cxnLst>
              <a:rect l="0" t="0" r="r" b="b"/>
              <a:pathLst>
                <a:path w="76" h="72">
                  <a:moveTo>
                    <a:pt x="5" y="46"/>
                  </a:moveTo>
                  <a:cubicBezTo>
                    <a:pt x="0" y="36"/>
                    <a:pt x="19" y="0"/>
                    <a:pt x="19" y="0"/>
                  </a:cubicBezTo>
                  <a:cubicBezTo>
                    <a:pt x="25" y="9"/>
                    <a:pt x="25" y="9"/>
                    <a:pt x="25" y="9"/>
                  </a:cubicBezTo>
                  <a:cubicBezTo>
                    <a:pt x="76" y="72"/>
                    <a:pt x="76" y="72"/>
                    <a:pt x="76" y="72"/>
                  </a:cubicBezTo>
                  <a:cubicBezTo>
                    <a:pt x="76" y="72"/>
                    <a:pt x="10" y="56"/>
                    <a:pt x="5" y="46"/>
                  </a:cubicBezTo>
                  <a:close/>
                </a:path>
              </a:pathLst>
            </a:custGeom>
            <a:solidFill>
              <a:srgbClr val="705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22"/>
            <p:cNvSpPr>
              <a:spLocks/>
            </p:cNvSpPr>
            <p:nvPr/>
          </p:nvSpPr>
          <p:spPr bwMode="auto">
            <a:xfrm>
              <a:off x="976313" y="1706563"/>
              <a:ext cx="14288" cy="457200"/>
            </a:xfrm>
            <a:custGeom>
              <a:avLst/>
              <a:gdLst>
                <a:gd name="T0" fmla="*/ 6 w 6"/>
                <a:gd name="T1" fmla="*/ 0 h 198"/>
                <a:gd name="T2" fmla="*/ 6 w 6"/>
                <a:gd name="T3" fmla="*/ 198 h 198"/>
                <a:gd name="T4" fmla="*/ 1 w 6"/>
                <a:gd name="T5" fmla="*/ 137 h 198"/>
                <a:gd name="T6" fmla="*/ 6 w 6"/>
                <a:gd name="T7" fmla="*/ 0 h 198"/>
              </a:gdLst>
              <a:ahLst/>
              <a:cxnLst>
                <a:cxn ang="0">
                  <a:pos x="T0" y="T1"/>
                </a:cxn>
                <a:cxn ang="0">
                  <a:pos x="T2" y="T3"/>
                </a:cxn>
                <a:cxn ang="0">
                  <a:pos x="T4" y="T5"/>
                </a:cxn>
                <a:cxn ang="0">
                  <a:pos x="T6" y="T7"/>
                </a:cxn>
              </a:cxnLst>
              <a:rect l="0" t="0" r="r" b="b"/>
              <a:pathLst>
                <a:path w="6" h="198">
                  <a:moveTo>
                    <a:pt x="6" y="0"/>
                  </a:moveTo>
                  <a:cubicBezTo>
                    <a:pt x="6" y="198"/>
                    <a:pt x="6" y="198"/>
                    <a:pt x="6" y="198"/>
                  </a:cubicBezTo>
                  <a:cubicBezTo>
                    <a:pt x="6" y="198"/>
                    <a:pt x="0" y="187"/>
                    <a:pt x="1" y="137"/>
                  </a:cubicBezTo>
                  <a:cubicBezTo>
                    <a:pt x="2" y="104"/>
                    <a:pt x="0" y="30"/>
                    <a:pt x="6" y="0"/>
                  </a:cubicBezTo>
                  <a:close/>
                </a:path>
              </a:pathLst>
            </a:cu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23"/>
            <p:cNvSpPr>
              <a:spLocks/>
            </p:cNvSpPr>
            <p:nvPr/>
          </p:nvSpPr>
          <p:spPr bwMode="auto">
            <a:xfrm>
              <a:off x="962026" y="1539876"/>
              <a:ext cx="279400" cy="750888"/>
            </a:xfrm>
            <a:custGeom>
              <a:avLst/>
              <a:gdLst>
                <a:gd name="T0" fmla="*/ 70 w 121"/>
                <a:gd name="T1" fmla="*/ 3 h 325"/>
                <a:gd name="T2" fmla="*/ 113 w 121"/>
                <a:gd name="T3" fmla="*/ 19 h 325"/>
                <a:gd name="T4" fmla="*/ 118 w 121"/>
                <a:gd name="T5" fmla="*/ 272 h 325"/>
                <a:gd name="T6" fmla="*/ 119 w 121"/>
                <a:gd name="T7" fmla="*/ 305 h 325"/>
                <a:gd name="T8" fmla="*/ 27 w 121"/>
                <a:gd name="T9" fmla="*/ 300 h 325"/>
                <a:gd name="T10" fmla="*/ 12 w 121"/>
                <a:gd name="T11" fmla="*/ 157 h 325"/>
                <a:gd name="T12" fmla="*/ 11 w 121"/>
                <a:gd name="T13" fmla="*/ 72 h 325"/>
                <a:gd name="T14" fmla="*/ 66 w 121"/>
                <a:gd name="T15" fmla="*/ 6 h 325"/>
                <a:gd name="T16" fmla="*/ 70 w 121"/>
                <a:gd name="T17" fmla="*/ 3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325">
                  <a:moveTo>
                    <a:pt x="70" y="3"/>
                  </a:moveTo>
                  <a:cubicBezTo>
                    <a:pt x="70" y="3"/>
                    <a:pt x="105" y="0"/>
                    <a:pt x="113" y="19"/>
                  </a:cubicBezTo>
                  <a:cubicBezTo>
                    <a:pt x="121" y="37"/>
                    <a:pt x="115" y="155"/>
                    <a:pt x="118" y="272"/>
                  </a:cubicBezTo>
                  <a:cubicBezTo>
                    <a:pt x="119" y="305"/>
                    <a:pt x="119" y="305"/>
                    <a:pt x="119" y="305"/>
                  </a:cubicBezTo>
                  <a:cubicBezTo>
                    <a:pt x="119" y="305"/>
                    <a:pt x="53" y="325"/>
                    <a:pt x="27" y="300"/>
                  </a:cubicBezTo>
                  <a:cubicBezTo>
                    <a:pt x="0" y="275"/>
                    <a:pt x="13" y="210"/>
                    <a:pt x="12" y="157"/>
                  </a:cubicBezTo>
                  <a:cubicBezTo>
                    <a:pt x="12" y="105"/>
                    <a:pt x="11" y="72"/>
                    <a:pt x="11" y="72"/>
                  </a:cubicBezTo>
                  <a:cubicBezTo>
                    <a:pt x="66" y="6"/>
                    <a:pt x="66" y="6"/>
                    <a:pt x="66" y="6"/>
                  </a:cubicBezTo>
                  <a:lnTo>
                    <a:pt x="70" y="3"/>
                  </a:lnTo>
                  <a:close/>
                </a:path>
              </a:pathLst>
            </a:custGeom>
            <a:solidFill>
              <a:srgbClr val="634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24"/>
            <p:cNvSpPr>
              <a:spLocks/>
            </p:cNvSpPr>
            <p:nvPr/>
          </p:nvSpPr>
          <p:spPr bwMode="auto">
            <a:xfrm>
              <a:off x="987426" y="1539876"/>
              <a:ext cx="177800" cy="166688"/>
            </a:xfrm>
            <a:custGeom>
              <a:avLst/>
              <a:gdLst>
                <a:gd name="T0" fmla="*/ 72 w 77"/>
                <a:gd name="T1" fmla="*/ 46 h 72"/>
                <a:gd name="T2" fmla="*/ 58 w 77"/>
                <a:gd name="T3" fmla="*/ 0 h 72"/>
                <a:gd name="T4" fmla="*/ 52 w 77"/>
                <a:gd name="T5" fmla="*/ 9 h 72"/>
                <a:gd name="T6" fmla="*/ 0 w 77"/>
                <a:gd name="T7" fmla="*/ 72 h 72"/>
                <a:gd name="T8" fmla="*/ 72 w 77"/>
                <a:gd name="T9" fmla="*/ 46 h 72"/>
              </a:gdLst>
              <a:ahLst/>
              <a:cxnLst>
                <a:cxn ang="0">
                  <a:pos x="T0" y="T1"/>
                </a:cxn>
                <a:cxn ang="0">
                  <a:pos x="T2" y="T3"/>
                </a:cxn>
                <a:cxn ang="0">
                  <a:pos x="T4" y="T5"/>
                </a:cxn>
                <a:cxn ang="0">
                  <a:pos x="T6" y="T7"/>
                </a:cxn>
                <a:cxn ang="0">
                  <a:pos x="T8" y="T9"/>
                </a:cxn>
              </a:cxnLst>
              <a:rect l="0" t="0" r="r" b="b"/>
              <a:pathLst>
                <a:path w="77" h="72">
                  <a:moveTo>
                    <a:pt x="72" y="46"/>
                  </a:moveTo>
                  <a:cubicBezTo>
                    <a:pt x="77" y="36"/>
                    <a:pt x="58" y="0"/>
                    <a:pt x="58" y="0"/>
                  </a:cubicBezTo>
                  <a:cubicBezTo>
                    <a:pt x="52" y="9"/>
                    <a:pt x="52" y="9"/>
                    <a:pt x="52" y="9"/>
                  </a:cubicBezTo>
                  <a:cubicBezTo>
                    <a:pt x="0" y="72"/>
                    <a:pt x="0" y="72"/>
                    <a:pt x="0" y="72"/>
                  </a:cubicBezTo>
                  <a:cubicBezTo>
                    <a:pt x="0" y="72"/>
                    <a:pt x="67" y="56"/>
                    <a:pt x="72" y="46"/>
                  </a:cubicBezTo>
                  <a:close/>
                </a:path>
              </a:pathLst>
            </a:custGeom>
            <a:solidFill>
              <a:srgbClr val="705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Oval 225"/>
            <p:cNvSpPr>
              <a:spLocks noChangeArrowheads="1"/>
            </p:cNvSpPr>
            <p:nvPr/>
          </p:nvSpPr>
          <p:spPr bwMode="auto">
            <a:xfrm>
              <a:off x="1003301" y="1773238"/>
              <a:ext cx="49213" cy="46038"/>
            </a:xfrm>
            <a:prstGeom prst="ellipse">
              <a:avLst/>
            </a:pr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Oval 226"/>
            <p:cNvSpPr>
              <a:spLocks noChangeArrowheads="1"/>
            </p:cNvSpPr>
            <p:nvPr/>
          </p:nvSpPr>
          <p:spPr bwMode="auto">
            <a:xfrm>
              <a:off x="1003301" y="1949451"/>
              <a:ext cx="49213" cy="46038"/>
            </a:xfrm>
            <a:prstGeom prst="ellipse">
              <a:avLst/>
            </a:pr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27"/>
            <p:cNvSpPr>
              <a:spLocks/>
            </p:cNvSpPr>
            <p:nvPr/>
          </p:nvSpPr>
          <p:spPr bwMode="auto">
            <a:xfrm>
              <a:off x="447676" y="515938"/>
              <a:ext cx="1042988" cy="628650"/>
            </a:xfrm>
            <a:custGeom>
              <a:avLst/>
              <a:gdLst>
                <a:gd name="T0" fmla="*/ 11 w 452"/>
                <a:gd name="T1" fmla="*/ 236 h 272"/>
                <a:gd name="T2" fmla="*/ 25 w 452"/>
                <a:gd name="T3" fmla="*/ 93 h 272"/>
                <a:gd name="T4" fmla="*/ 229 w 452"/>
                <a:gd name="T5" fmla="*/ 0 h 272"/>
                <a:gd name="T6" fmla="*/ 430 w 452"/>
                <a:gd name="T7" fmla="*/ 93 h 272"/>
                <a:gd name="T8" fmla="*/ 443 w 452"/>
                <a:gd name="T9" fmla="*/ 233 h 272"/>
                <a:gd name="T10" fmla="*/ 421 w 452"/>
                <a:gd name="T11" fmla="*/ 272 h 272"/>
                <a:gd name="T12" fmla="*/ 23 w 452"/>
                <a:gd name="T13" fmla="*/ 272 h 272"/>
                <a:gd name="T14" fmla="*/ 11 w 452"/>
                <a:gd name="T15" fmla="*/ 236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272">
                  <a:moveTo>
                    <a:pt x="11" y="236"/>
                  </a:moveTo>
                  <a:cubicBezTo>
                    <a:pt x="11" y="236"/>
                    <a:pt x="0" y="141"/>
                    <a:pt x="25" y="93"/>
                  </a:cubicBezTo>
                  <a:cubicBezTo>
                    <a:pt x="50" y="46"/>
                    <a:pt x="110" y="0"/>
                    <a:pt x="229" y="0"/>
                  </a:cubicBezTo>
                  <a:cubicBezTo>
                    <a:pt x="348" y="0"/>
                    <a:pt x="407" y="50"/>
                    <a:pt x="430" y="93"/>
                  </a:cubicBezTo>
                  <a:cubicBezTo>
                    <a:pt x="452" y="136"/>
                    <a:pt x="443" y="233"/>
                    <a:pt x="443" y="233"/>
                  </a:cubicBezTo>
                  <a:cubicBezTo>
                    <a:pt x="421" y="272"/>
                    <a:pt x="421" y="272"/>
                    <a:pt x="421" y="272"/>
                  </a:cubicBezTo>
                  <a:cubicBezTo>
                    <a:pt x="23" y="272"/>
                    <a:pt x="23" y="272"/>
                    <a:pt x="23" y="272"/>
                  </a:cubicBezTo>
                  <a:lnTo>
                    <a:pt x="11" y="236"/>
                  </a:lnTo>
                  <a:close/>
                </a:path>
              </a:pathLst>
            </a:custGeom>
            <a:solidFill>
              <a:srgbClr val="4C45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28"/>
            <p:cNvSpPr>
              <a:spLocks/>
            </p:cNvSpPr>
            <p:nvPr/>
          </p:nvSpPr>
          <p:spPr bwMode="auto">
            <a:xfrm>
              <a:off x="411163" y="1008063"/>
              <a:ext cx="190500" cy="347663"/>
            </a:xfrm>
            <a:custGeom>
              <a:avLst/>
              <a:gdLst>
                <a:gd name="T0" fmla="*/ 75 w 83"/>
                <a:gd name="T1" fmla="*/ 36 h 150"/>
                <a:gd name="T2" fmla="*/ 22 w 83"/>
                <a:gd name="T3" fmla="*/ 27 h 150"/>
                <a:gd name="T4" fmla="*/ 83 w 83"/>
                <a:gd name="T5" fmla="*/ 150 h 150"/>
                <a:gd name="T6" fmla="*/ 75 w 83"/>
                <a:gd name="T7" fmla="*/ 36 h 150"/>
              </a:gdLst>
              <a:ahLst/>
              <a:cxnLst>
                <a:cxn ang="0">
                  <a:pos x="T0" y="T1"/>
                </a:cxn>
                <a:cxn ang="0">
                  <a:pos x="T2" y="T3"/>
                </a:cxn>
                <a:cxn ang="0">
                  <a:pos x="T4" y="T5"/>
                </a:cxn>
                <a:cxn ang="0">
                  <a:pos x="T6" y="T7"/>
                </a:cxn>
              </a:cxnLst>
              <a:rect l="0" t="0" r="r" b="b"/>
              <a:pathLst>
                <a:path w="83" h="150">
                  <a:moveTo>
                    <a:pt x="75" y="36"/>
                  </a:moveTo>
                  <a:cubicBezTo>
                    <a:pt x="75" y="36"/>
                    <a:pt x="44" y="0"/>
                    <a:pt x="22" y="27"/>
                  </a:cubicBezTo>
                  <a:cubicBezTo>
                    <a:pt x="0" y="54"/>
                    <a:pt x="52" y="142"/>
                    <a:pt x="83" y="150"/>
                  </a:cubicBezTo>
                  <a:lnTo>
                    <a:pt x="75" y="36"/>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29"/>
            <p:cNvSpPr>
              <a:spLocks/>
            </p:cNvSpPr>
            <p:nvPr/>
          </p:nvSpPr>
          <p:spPr bwMode="auto">
            <a:xfrm>
              <a:off x="1349376" y="1008063"/>
              <a:ext cx="193675" cy="347663"/>
            </a:xfrm>
            <a:custGeom>
              <a:avLst/>
              <a:gdLst>
                <a:gd name="T0" fmla="*/ 8 w 84"/>
                <a:gd name="T1" fmla="*/ 36 h 150"/>
                <a:gd name="T2" fmla="*/ 61 w 84"/>
                <a:gd name="T3" fmla="*/ 27 h 150"/>
                <a:gd name="T4" fmla="*/ 0 w 84"/>
                <a:gd name="T5" fmla="*/ 150 h 150"/>
                <a:gd name="T6" fmla="*/ 8 w 84"/>
                <a:gd name="T7" fmla="*/ 36 h 150"/>
              </a:gdLst>
              <a:ahLst/>
              <a:cxnLst>
                <a:cxn ang="0">
                  <a:pos x="T0" y="T1"/>
                </a:cxn>
                <a:cxn ang="0">
                  <a:pos x="T2" y="T3"/>
                </a:cxn>
                <a:cxn ang="0">
                  <a:pos x="T4" y="T5"/>
                </a:cxn>
                <a:cxn ang="0">
                  <a:pos x="T6" y="T7"/>
                </a:cxn>
              </a:cxnLst>
              <a:rect l="0" t="0" r="r" b="b"/>
              <a:pathLst>
                <a:path w="84" h="150">
                  <a:moveTo>
                    <a:pt x="8" y="36"/>
                  </a:moveTo>
                  <a:cubicBezTo>
                    <a:pt x="8" y="36"/>
                    <a:pt x="39" y="0"/>
                    <a:pt x="61" y="27"/>
                  </a:cubicBezTo>
                  <a:cubicBezTo>
                    <a:pt x="84" y="54"/>
                    <a:pt x="32" y="142"/>
                    <a:pt x="0" y="150"/>
                  </a:cubicBezTo>
                  <a:lnTo>
                    <a:pt x="8" y="36"/>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30"/>
            <p:cNvSpPr>
              <a:spLocks/>
            </p:cNvSpPr>
            <p:nvPr/>
          </p:nvSpPr>
          <p:spPr bwMode="auto">
            <a:xfrm>
              <a:off x="554038" y="819151"/>
              <a:ext cx="841375" cy="750888"/>
            </a:xfrm>
            <a:custGeom>
              <a:avLst/>
              <a:gdLst>
                <a:gd name="T0" fmla="*/ 359 w 365"/>
                <a:gd name="T1" fmla="*/ 212 h 325"/>
                <a:gd name="T2" fmla="*/ 182 w 365"/>
                <a:gd name="T3" fmla="*/ 325 h 325"/>
                <a:gd name="T4" fmla="*/ 6 w 365"/>
                <a:gd name="T5" fmla="*/ 212 h 325"/>
                <a:gd name="T6" fmla="*/ 6 w 365"/>
                <a:gd name="T7" fmla="*/ 54 h 325"/>
                <a:gd name="T8" fmla="*/ 207 w 365"/>
                <a:gd name="T9" fmla="*/ 5 h 325"/>
                <a:gd name="T10" fmla="*/ 359 w 365"/>
                <a:gd name="T11" fmla="*/ 58 h 325"/>
                <a:gd name="T12" fmla="*/ 359 w 365"/>
                <a:gd name="T13" fmla="*/ 212 h 325"/>
              </a:gdLst>
              <a:ahLst/>
              <a:cxnLst>
                <a:cxn ang="0">
                  <a:pos x="T0" y="T1"/>
                </a:cxn>
                <a:cxn ang="0">
                  <a:pos x="T2" y="T3"/>
                </a:cxn>
                <a:cxn ang="0">
                  <a:pos x="T4" y="T5"/>
                </a:cxn>
                <a:cxn ang="0">
                  <a:pos x="T6" y="T7"/>
                </a:cxn>
                <a:cxn ang="0">
                  <a:pos x="T8" y="T9"/>
                </a:cxn>
                <a:cxn ang="0">
                  <a:pos x="T10" y="T11"/>
                </a:cxn>
                <a:cxn ang="0">
                  <a:pos x="T12" y="T13"/>
                </a:cxn>
              </a:cxnLst>
              <a:rect l="0" t="0" r="r" b="b"/>
              <a:pathLst>
                <a:path w="365" h="325">
                  <a:moveTo>
                    <a:pt x="359" y="212"/>
                  </a:moveTo>
                  <a:cubicBezTo>
                    <a:pt x="359" y="212"/>
                    <a:pt x="365" y="325"/>
                    <a:pt x="182" y="325"/>
                  </a:cubicBezTo>
                  <a:cubicBezTo>
                    <a:pt x="0" y="325"/>
                    <a:pt x="6" y="212"/>
                    <a:pt x="6" y="212"/>
                  </a:cubicBezTo>
                  <a:cubicBezTo>
                    <a:pt x="6" y="54"/>
                    <a:pt x="6" y="54"/>
                    <a:pt x="6" y="54"/>
                  </a:cubicBezTo>
                  <a:cubicBezTo>
                    <a:pt x="6" y="54"/>
                    <a:pt x="79" y="0"/>
                    <a:pt x="207" y="5"/>
                  </a:cubicBezTo>
                  <a:cubicBezTo>
                    <a:pt x="321" y="9"/>
                    <a:pt x="359" y="58"/>
                    <a:pt x="359" y="58"/>
                  </a:cubicBezTo>
                  <a:lnTo>
                    <a:pt x="359" y="21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Oval 231"/>
            <p:cNvSpPr>
              <a:spLocks noChangeArrowheads="1"/>
            </p:cNvSpPr>
            <p:nvPr/>
          </p:nvSpPr>
          <p:spPr bwMode="auto">
            <a:xfrm>
              <a:off x="698501" y="1108076"/>
              <a:ext cx="119063" cy="120650"/>
            </a:xfrm>
            <a:prstGeom prst="ellipse">
              <a:avLst/>
            </a:pr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232"/>
            <p:cNvSpPr>
              <a:spLocks/>
            </p:cNvSpPr>
            <p:nvPr/>
          </p:nvSpPr>
          <p:spPr bwMode="auto">
            <a:xfrm>
              <a:off x="722313" y="1114426"/>
              <a:ext cx="46038" cy="33338"/>
            </a:xfrm>
            <a:custGeom>
              <a:avLst/>
              <a:gdLst>
                <a:gd name="T0" fmla="*/ 20 w 20"/>
                <a:gd name="T1" fmla="*/ 5 h 14"/>
                <a:gd name="T2" fmla="*/ 11 w 20"/>
                <a:gd name="T3" fmla="*/ 13 h 14"/>
                <a:gd name="T4" fmla="*/ 0 w 20"/>
                <a:gd name="T5" fmla="*/ 9 h 14"/>
                <a:gd name="T6" fmla="*/ 9 w 20"/>
                <a:gd name="T7" fmla="*/ 1 h 14"/>
                <a:gd name="T8" fmla="*/ 20 w 20"/>
                <a:gd name="T9" fmla="*/ 5 h 14"/>
              </a:gdLst>
              <a:ahLst/>
              <a:cxnLst>
                <a:cxn ang="0">
                  <a:pos x="T0" y="T1"/>
                </a:cxn>
                <a:cxn ang="0">
                  <a:pos x="T2" y="T3"/>
                </a:cxn>
                <a:cxn ang="0">
                  <a:pos x="T4" y="T5"/>
                </a:cxn>
                <a:cxn ang="0">
                  <a:pos x="T6" y="T7"/>
                </a:cxn>
                <a:cxn ang="0">
                  <a:pos x="T8" y="T9"/>
                </a:cxn>
              </a:cxnLst>
              <a:rect l="0" t="0" r="r" b="b"/>
              <a:pathLst>
                <a:path w="20" h="14">
                  <a:moveTo>
                    <a:pt x="20" y="5"/>
                  </a:moveTo>
                  <a:cubicBezTo>
                    <a:pt x="20" y="8"/>
                    <a:pt x="16" y="11"/>
                    <a:pt x="11" y="13"/>
                  </a:cubicBezTo>
                  <a:cubicBezTo>
                    <a:pt x="6" y="14"/>
                    <a:pt x="1" y="12"/>
                    <a:pt x="0" y="9"/>
                  </a:cubicBezTo>
                  <a:cubicBezTo>
                    <a:pt x="0" y="6"/>
                    <a:pt x="3" y="2"/>
                    <a:pt x="9" y="1"/>
                  </a:cubicBezTo>
                  <a:cubicBezTo>
                    <a:pt x="14" y="0"/>
                    <a:pt x="19" y="2"/>
                    <a:pt x="20" y="5"/>
                  </a:cubicBezTo>
                  <a:close/>
                </a:path>
              </a:pathLst>
            </a:custGeom>
            <a:solidFill>
              <a:srgbClr val="E8D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Oval 233"/>
            <p:cNvSpPr>
              <a:spLocks noChangeArrowheads="1"/>
            </p:cNvSpPr>
            <p:nvPr/>
          </p:nvSpPr>
          <p:spPr bwMode="auto">
            <a:xfrm>
              <a:off x="1146176" y="1108076"/>
              <a:ext cx="120650" cy="120650"/>
            </a:xfrm>
            <a:prstGeom prst="ellipse">
              <a:avLst/>
            </a:pr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234"/>
            <p:cNvSpPr>
              <a:spLocks/>
            </p:cNvSpPr>
            <p:nvPr/>
          </p:nvSpPr>
          <p:spPr bwMode="auto">
            <a:xfrm>
              <a:off x="1169988" y="1114426"/>
              <a:ext cx="49213" cy="33338"/>
            </a:xfrm>
            <a:custGeom>
              <a:avLst/>
              <a:gdLst>
                <a:gd name="T0" fmla="*/ 20 w 21"/>
                <a:gd name="T1" fmla="*/ 5 h 14"/>
                <a:gd name="T2" fmla="*/ 12 w 21"/>
                <a:gd name="T3" fmla="*/ 13 h 14"/>
                <a:gd name="T4" fmla="*/ 1 w 21"/>
                <a:gd name="T5" fmla="*/ 9 h 14"/>
                <a:gd name="T6" fmla="*/ 10 w 21"/>
                <a:gd name="T7" fmla="*/ 1 h 14"/>
                <a:gd name="T8" fmla="*/ 20 w 21"/>
                <a:gd name="T9" fmla="*/ 5 h 14"/>
              </a:gdLst>
              <a:ahLst/>
              <a:cxnLst>
                <a:cxn ang="0">
                  <a:pos x="T0" y="T1"/>
                </a:cxn>
                <a:cxn ang="0">
                  <a:pos x="T2" y="T3"/>
                </a:cxn>
                <a:cxn ang="0">
                  <a:pos x="T4" y="T5"/>
                </a:cxn>
                <a:cxn ang="0">
                  <a:pos x="T6" y="T7"/>
                </a:cxn>
                <a:cxn ang="0">
                  <a:pos x="T8" y="T9"/>
                </a:cxn>
              </a:cxnLst>
              <a:rect l="0" t="0" r="r" b="b"/>
              <a:pathLst>
                <a:path w="21" h="14">
                  <a:moveTo>
                    <a:pt x="20" y="5"/>
                  </a:moveTo>
                  <a:cubicBezTo>
                    <a:pt x="21" y="8"/>
                    <a:pt x="17" y="11"/>
                    <a:pt x="12" y="13"/>
                  </a:cubicBezTo>
                  <a:cubicBezTo>
                    <a:pt x="6" y="14"/>
                    <a:pt x="2" y="12"/>
                    <a:pt x="1" y="9"/>
                  </a:cubicBezTo>
                  <a:cubicBezTo>
                    <a:pt x="0" y="6"/>
                    <a:pt x="4" y="2"/>
                    <a:pt x="10" y="1"/>
                  </a:cubicBezTo>
                  <a:cubicBezTo>
                    <a:pt x="15" y="0"/>
                    <a:pt x="20" y="2"/>
                    <a:pt x="20" y="5"/>
                  </a:cubicBezTo>
                  <a:close/>
                </a:path>
              </a:pathLst>
            </a:custGeom>
            <a:solidFill>
              <a:srgbClr val="E8D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235"/>
            <p:cNvSpPr>
              <a:spLocks/>
            </p:cNvSpPr>
            <p:nvPr/>
          </p:nvSpPr>
          <p:spPr bwMode="auto">
            <a:xfrm>
              <a:off x="676276" y="1022351"/>
              <a:ext cx="158750" cy="69850"/>
            </a:xfrm>
            <a:custGeom>
              <a:avLst/>
              <a:gdLst>
                <a:gd name="T0" fmla="*/ 61 w 69"/>
                <a:gd name="T1" fmla="*/ 29 h 30"/>
                <a:gd name="T2" fmla="*/ 6 w 69"/>
                <a:gd name="T3" fmla="*/ 22 h 30"/>
                <a:gd name="T4" fmla="*/ 0 w 69"/>
                <a:gd name="T5" fmla="*/ 13 h 30"/>
                <a:gd name="T6" fmla="*/ 1 w 69"/>
                <a:gd name="T7" fmla="*/ 8 h 30"/>
                <a:gd name="T8" fmla="*/ 9 w 69"/>
                <a:gd name="T9" fmla="*/ 1 h 30"/>
                <a:gd name="T10" fmla="*/ 63 w 69"/>
                <a:gd name="T11" fmla="*/ 8 h 30"/>
                <a:gd name="T12" fmla="*/ 69 w 69"/>
                <a:gd name="T13" fmla="*/ 17 h 30"/>
                <a:gd name="T14" fmla="*/ 68 w 69"/>
                <a:gd name="T15" fmla="*/ 22 h 30"/>
                <a:gd name="T16" fmla="*/ 61 w 69"/>
                <a:gd name="T1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30">
                  <a:moveTo>
                    <a:pt x="61" y="29"/>
                  </a:moveTo>
                  <a:cubicBezTo>
                    <a:pt x="6" y="22"/>
                    <a:pt x="6" y="22"/>
                    <a:pt x="6" y="22"/>
                  </a:cubicBezTo>
                  <a:cubicBezTo>
                    <a:pt x="2" y="22"/>
                    <a:pt x="0" y="18"/>
                    <a:pt x="0" y="13"/>
                  </a:cubicBezTo>
                  <a:cubicBezTo>
                    <a:pt x="1" y="8"/>
                    <a:pt x="1" y="8"/>
                    <a:pt x="1" y="8"/>
                  </a:cubicBezTo>
                  <a:cubicBezTo>
                    <a:pt x="2" y="4"/>
                    <a:pt x="5" y="0"/>
                    <a:pt x="9" y="1"/>
                  </a:cubicBezTo>
                  <a:cubicBezTo>
                    <a:pt x="63" y="8"/>
                    <a:pt x="63" y="8"/>
                    <a:pt x="63" y="8"/>
                  </a:cubicBezTo>
                  <a:cubicBezTo>
                    <a:pt x="67" y="9"/>
                    <a:pt x="69" y="13"/>
                    <a:pt x="69" y="17"/>
                  </a:cubicBezTo>
                  <a:cubicBezTo>
                    <a:pt x="68" y="22"/>
                    <a:pt x="68" y="22"/>
                    <a:pt x="68" y="22"/>
                  </a:cubicBezTo>
                  <a:cubicBezTo>
                    <a:pt x="68" y="27"/>
                    <a:pt x="64" y="30"/>
                    <a:pt x="61" y="29"/>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236"/>
            <p:cNvSpPr>
              <a:spLocks/>
            </p:cNvSpPr>
            <p:nvPr/>
          </p:nvSpPr>
          <p:spPr bwMode="auto">
            <a:xfrm>
              <a:off x="1130301" y="1022351"/>
              <a:ext cx="161925" cy="69850"/>
            </a:xfrm>
            <a:custGeom>
              <a:avLst/>
              <a:gdLst>
                <a:gd name="T0" fmla="*/ 9 w 70"/>
                <a:gd name="T1" fmla="*/ 30 h 30"/>
                <a:gd name="T2" fmla="*/ 64 w 70"/>
                <a:gd name="T3" fmla="*/ 22 h 30"/>
                <a:gd name="T4" fmla="*/ 69 w 70"/>
                <a:gd name="T5" fmla="*/ 13 h 30"/>
                <a:gd name="T6" fmla="*/ 68 w 70"/>
                <a:gd name="T7" fmla="*/ 8 h 30"/>
                <a:gd name="T8" fmla="*/ 61 w 70"/>
                <a:gd name="T9" fmla="*/ 0 h 30"/>
                <a:gd name="T10" fmla="*/ 6 w 70"/>
                <a:gd name="T11" fmla="*/ 9 h 30"/>
                <a:gd name="T12" fmla="*/ 1 w 70"/>
                <a:gd name="T13" fmla="*/ 18 h 30"/>
                <a:gd name="T14" fmla="*/ 2 w 70"/>
                <a:gd name="T15" fmla="*/ 23 h 30"/>
                <a:gd name="T16" fmla="*/ 9 w 70"/>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30">
                  <a:moveTo>
                    <a:pt x="9" y="30"/>
                  </a:moveTo>
                  <a:cubicBezTo>
                    <a:pt x="64" y="22"/>
                    <a:pt x="64" y="22"/>
                    <a:pt x="64" y="22"/>
                  </a:cubicBezTo>
                  <a:cubicBezTo>
                    <a:pt x="67" y="21"/>
                    <a:pt x="70" y="17"/>
                    <a:pt x="69" y="13"/>
                  </a:cubicBezTo>
                  <a:cubicBezTo>
                    <a:pt x="68" y="8"/>
                    <a:pt x="68" y="8"/>
                    <a:pt x="68" y="8"/>
                  </a:cubicBezTo>
                  <a:cubicBezTo>
                    <a:pt x="68" y="3"/>
                    <a:pt x="64" y="0"/>
                    <a:pt x="61" y="0"/>
                  </a:cubicBezTo>
                  <a:cubicBezTo>
                    <a:pt x="6" y="9"/>
                    <a:pt x="6" y="9"/>
                    <a:pt x="6" y="9"/>
                  </a:cubicBezTo>
                  <a:cubicBezTo>
                    <a:pt x="2" y="9"/>
                    <a:pt x="0" y="13"/>
                    <a:pt x="1" y="18"/>
                  </a:cubicBezTo>
                  <a:cubicBezTo>
                    <a:pt x="2" y="23"/>
                    <a:pt x="2" y="23"/>
                    <a:pt x="2" y="23"/>
                  </a:cubicBezTo>
                  <a:cubicBezTo>
                    <a:pt x="2" y="27"/>
                    <a:pt x="6" y="30"/>
                    <a:pt x="9" y="30"/>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237"/>
            <p:cNvSpPr>
              <a:spLocks/>
            </p:cNvSpPr>
            <p:nvPr/>
          </p:nvSpPr>
          <p:spPr bwMode="auto">
            <a:xfrm>
              <a:off x="858838" y="1300163"/>
              <a:ext cx="220663" cy="42863"/>
            </a:xfrm>
            <a:custGeom>
              <a:avLst/>
              <a:gdLst>
                <a:gd name="T0" fmla="*/ 0 w 96"/>
                <a:gd name="T1" fmla="*/ 5 h 19"/>
                <a:gd name="T2" fmla="*/ 47 w 96"/>
                <a:gd name="T3" fmla="*/ 18 h 19"/>
                <a:gd name="T4" fmla="*/ 96 w 96"/>
                <a:gd name="T5" fmla="*/ 0 h 19"/>
                <a:gd name="T6" fmla="*/ 23 w 96"/>
                <a:gd name="T7" fmla="*/ 12 h 19"/>
                <a:gd name="T8" fmla="*/ 0 w 96"/>
                <a:gd name="T9" fmla="*/ 5 h 19"/>
              </a:gdLst>
              <a:ahLst/>
              <a:cxnLst>
                <a:cxn ang="0">
                  <a:pos x="T0" y="T1"/>
                </a:cxn>
                <a:cxn ang="0">
                  <a:pos x="T2" y="T3"/>
                </a:cxn>
                <a:cxn ang="0">
                  <a:pos x="T4" y="T5"/>
                </a:cxn>
                <a:cxn ang="0">
                  <a:pos x="T6" y="T7"/>
                </a:cxn>
                <a:cxn ang="0">
                  <a:pos x="T8" y="T9"/>
                </a:cxn>
              </a:cxnLst>
              <a:rect l="0" t="0" r="r" b="b"/>
              <a:pathLst>
                <a:path w="96" h="19">
                  <a:moveTo>
                    <a:pt x="0" y="5"/>
                  </a:moveTo>
                  <a:cubicBezTo>
                    <a:pt x="0" y="5"/>
                    <a:pt x="16" y="19"/>
                    <a:pt x="47" y="18"/>
                  </a:cubicBezTo>
                  <a:cubicBezTo>
                    <a:pt x="78" y="17"/>
                    <a:pt x="86" y="17"/>
                    <a:pt x="96" y="0"/>
                  </a:cubicBezTo>
                  <a:cubicBezTo>
                    <a:pt x="96" y="0"/>
                    <a:pt x="81" y="19"/>
                    <a:pt x="23" y="12"/>
                  </a:cubicBezTo>
                  <a:cubicBezTo>
                    <a:pt x="15" y="11"/>
                    <a:pt x="7" y="8"/>
                    <a:pt x="0" y="5"/>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238"/>
            <p:cNvSpPr>
              <a:spLocks/>
            </p:cNvSpPr>
            <p:nvPr/>
          </p:nvSpPr>
          <p:spPr bwMode="auto">
            <a:xfrm>
              <a:off x="823913" y="1411288"/>
              <a:ext cx="355600" cy="57150"/>
            </a:xfrm>
            <a:custGeom>
              <a:avLst/>
              <a:gdLst>
                <a:gd name="T0" fmla="*/ 42 w 154"/>
                <a:gd name="T1" fmla="*/ 25 h 25"/>
                <a:gd name="T2" fmla="*/ 2 w 154"/>
                <a:gd name="T3" fmla="*/ 19 h 25"/>
                <a:gd name="T4" fmla="*/ 1 w 154"/>
                <a:gd name="T5" fmla="*/ 16 h 25"/>
                <a:gd name="T6" fmla="*/ 4 w 154"/>
                <a:gd name="T7" fmla="*/ 16 h 25"/>
                <a:gd name="T8" fmla="*/ 75 w 154"/>
                <a:gd name="T9" fmla="*/ 19 h 25"/>
                <a:gd name="T10" fmla="*/ 150 w 154"/>
                <a:gd name="T11" fmla="*/ 1 h 25"/>
                <a:gd name="T12" fmla="*/ 153 w 154"/>
                <a:gd name="T13" fmla="*/ 0 h 25"/>
                <a:gd name="T14" fmla="*/ 154 w 154"/>
                <a:gd name="T15" fmla="*/ 3 h 25"/>
                <a:gd name="T16" fmla="*/ 76 w 154"/>
                <a:gd name="T17" fmla="*/ 23 h 25"/>
                <a:gd name="T18" fmla="*/ 42 w 154"/>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5">
                  <a:moveTo>
                    <a:pt x="42" y="25"/>
                  </a:moveTo>
                  <a:cubicBezTo>
                    <a:pt x="13" y="25"/>
                    <a:pt x="2" y="20"/>
                    <a:pt x="2" y="19"/>
                  </a:cubicBezTo>
                  <a:cubicBezTo>
                    <a:pt x="1" y="19"/>
                    <a:pt x="0" y="17"/>
                    <a:pt x="1" y="16"/>
                  </a:cubicBezTo>
                  <a:cubicBezTo>
                    <a:pt x="1" y="15"/>
                    <a:pt x="3" y="15"/>
                    <a:pt x="4" y="16"/>
                  </a:cubicBezTo>
                  <a:cubicBezTo>
                    <a:pt x="4" y="16"/>
                    <a:pt x="23" y="25"/>
                    <a:pt x="75" y="19"/>
                  </a:cubicBezTo>
                  <a:cubicBezTo>
                    <a:pt x="127" y="13"/>
                    <a:pt x="146" y="9"/>
                    <a:pt x="150" y="1"/>
                  </a:cubicBezTo>
                  <a:cubicBezTo>
                    <a:pt x="150" y="0"/>
                    <a:pt x="152" y="0"/>
                    <a:pt x="153" y="0"/>
                  </a:cubicBezTo>
                  <a:cubicBezTo>
                    <a:pt x="154" y="1"/>
                    <a:pt x="154" y="2"/>
                    <a:pt x="154" y="3"/>
                  </a:cubicBezTo>
                  <a:cubicBezTo>
                    <a:pt x="149" y="13"/>
                    <a:pt x="131" y="17"/>
                    <a:pt x="76" y="23"/>
                  </a:cubicBezTo>
                  <a:cubicBezTo>
                    <a:pt x="63" y="24"/>
                    <a:pt x="51" y="25"/>
                    <a:pt x="42" y="25"/>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239"/>
            <p:cNvSpPr>
              <a:spLocks/>
            </p:cNvSpPr>
            <p:nvPr/>
          </p:nvSpPr>
          <p:spPr bwMode="auto">
            <a:xfrm>
              <a:off x="1158876" y="1377951"/>
              <a:ext cx="47625" cy="30163"/>
            </a:xfrm>
            <a:custGeom>
              <a:avLst/>
              <a:gdLst>
                <a:gd name="T0" fmla="*/ 19 w 21"/>
                <a:gd name="T1" fmla="*/ 13 h 13"/>
                <a:gd name="T2" fmla="*/ 17 w 21"/>
                <a:gd name="T3" fmla="*/ 11 h 13"/>
                <a:gd name="T4" fmla="*/ 11 w 21"/>
                <a:gd name="T5" fmla="*/ 6 h 13"/>
                <a:gd name="T6" fmla="*/ 4 w 21"/>
                <a:gd name="T7" fmla="*/ 8 h 13"/>
                <a:gd name="T8" fmla="*/ 2 w 21"/>
                <a:gd name="T9" fmla="*/ 9 h 13"/>
                <a:gd name="T10" fmla="*/ 1 w 21"/>
                <a:gd name="T11" fmla="*/ 6 h 13"/>
                <a:gd name="T12" fmla="*/ 12 w 21"/>
                <a:gd name="T13" fmla="*/ 2 h 13"/>
                <a:gd name="T14" fmla="*/ 21 w 21"/>
                <a:gd name="T15" fmla="*/ 11 h 13"/>
                <a:gd name="T16" fmla="*/ 19 w 21"/>
                <a:gd name="T17" fmla="*/ 13 h 13"/>
                <a:gd name="T18" fmla="*/ 19 w 21"/>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3">
                  <a:moveTo>
                    <a:pt x="19" y="13"/>
                  </a:moveTo>
                  <a:cubicBezTo>
                    <a:pt x="18" y="13"/>
                    <a:pt x="17" y="12"/>
                    <a:pt x="17" y="11"/>
                  </a:cubicBezTo>
                  <a:cubicBezTo>
                    <a:pt x="17" y="11"/>
                    <a:pt x="16" y="7"/>
                    <a:pt x="11" y="6"/>
                  </a:cubicBezTo>
                  <a:cubicBezTo>
                    <a:pt x="6" y="5"/>
                    <a:pt x="5" y="8"/>
                    <a:pt x="4" y="8"/>
                  </a:cubicBezTo>
                  <a:cubicBezTo>
                    <a:pt x="4" y="9"/>
                    <a:pt x="3" y="9"/>
                    <a:pt x="2" y="9"/>
                  </a:cubicBezTo>
                  <a:cubicBezTo>
                    <a:pt x="1" y="9"/>
                    <a:pt x="0" y="7"/>
                    <a:pt x="1" y="6"/>
                  </a:cubicBezTo>
                  <a:cubicBezTo>
                    <a:pt x="2" y="4"/>
                    <a:pt x="5" y="0"/>
                    <a:pt x="12" y="2"/>
                  </a:cubicBezTo>
                  <a:cubicBezTo>
                    <a:pt x="20" y="4"/>
                    <a:pt x="21" y="11"/>
                    <a:pt x="21" y="11"/>
                  </a:cubicBezTo>
                  <a:cubicBezTo>
                    <a:pt x="21" y="12"/>
                    <a:pt x="20" y="13"/>
                    <a:pt x="19" y="13"/>
                  </a:cubicBezTo>
                  <a:cubicBezTo>
                    <a:pt x="19" y="13"/>
                    <a:pt x="19" y="13"/>
                    <a:pt x="19" y="13"/>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240"/>
            <p:cNvSpPr>
              <a:spLocks/>
            </p:cNvSpPr>
            <p:nvPr/>
          </p:nvSpPr>
          <p:spPr bwMode="auto">
            <a:xfrm>
              <a:off x="568326" y="612776"/>
              <a:ext cx="844550" cy="339725"/>
            </a:xfrm>
            <a:custGeom>
              <a:avLst/>
              <a:gdLst>
                <a:gd name="T0" fmla="*/ 0 w 366"/>
                <a:gd name="T1" fmla="*/ 143 h 147"/>
                <a:gd name="T2" fmla="*/ 178 w 366"/>
                <a:gd name="T3" fmla="*/ 139 h 147"/>
                <a:gd name="T4" fmla="*/ 353 w 366"/>
                <a:gd name="T5" fmla="*/ 147 h 147"/>
                <a:gd name="T6" fmla="*/ 366 w 366"/>
                <a:gd name="T7" fmla="*/ 99 h 147"/>
                <a:gd name="T8" fmla="*/ 327 w 366"/>
                <a:gd name="T9" fmla="*/ 100 h 147"/>
                <a:gd name="T10" fmla="*/ 357 w 366"/>
                <a:gd name="T11" fmla="*/ 52 h 147"/>
                <a:gd name="T12" fmla="*/ 290 w 366"/>
                <a:gd name="T13" fmla="*/ 48 h 147"/>
                <a:gd name="T14" fmla="*/ 302 w 366"/>
                <a:gd name="T15" fmla="*/ 7 h 147"/>
                <a:gd name="T16" fmla="*/ 201 w 366"/>
                <a:gd name="T17" fmla="*/ 35 h 147"/>
                <a:gd name="T18" fmla="*/ 213 w 366"/>
                <a:gd name="T19" fmla="*/ 7 h 147"/>
                <a:gd name="T20" fmla="*/ 72 w 366"/>
                <a:gd name="T21" fmla="*/ 76 h 147"/>
                <a:gd name="T22" fmla="*/ 81 w 366"/>
                <a:gd name="T23" fmla="*/ 39 h 147"/>
                <a:gd name="T24" fmla="*/ 0 w 366"/>
                <a:gd name="T25" fmla="*/ 14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6" h="147">
                  <a:moveTo>
                    <a:pt x="0" y="143"/>
                  </a:moveTo>
                  <a:cubicBezTo>
                    <a:pt x="119" y="87"/>
                    <a:pt x="178" y="139"/>
                    <a:pt x="178" y="139"/>
                  </a:cubicBezTo>
                  <a:cubicBezTo>
                    <a:pt x="248" y="99"/>
                    <a:pt x="353" y="147"/>
                    <a:pt x="353" y="147"/>
                  </a:cubicBezTo>
                  <a:cubicBezTo>
                    <a:pt x="343" y="129"/>
                    <a:pt x="366" y="99"/>
                    <a:pt x="366" y="99"/>
                  </a:cubicBezTo>
                  <a:cubicBezTo>
                    <a:pt x="351" y="93"/>
                    <a:pt x="327" y="100"/>
                    <a:pt x="327" y="100"/>
                  </a:cubicBezTo>
                  <a:cubicBezTo>
                    <a:pt x="320" y="81"/>
                    <a:pt x="357" y="52"/>
                    <a:pt x="357" y="52"/>
                  </a:cubicBezTo>
                  <a:cubicBezTo>
                    <a:pt x="308" y="41"/>
                    <a:pt x="290" y="48"/>
                    <a:pt x="290" y="48"/>
                  </a:cubicBezTo>
                  <a:cubicBezTo>
                    <a:pt x="287" y="35"/>
                    <a:pt x="302" y="7"/>
                    <a:pt x="302" y="7"/>
                  </a:cubicBezTo>
                  <a:cubicBezTo>
                    <a:pt x="258" y="0"/>
                    <a:pt x="201" y="35"/>
                    <a:pt x="201" y="35"/>
                  </a:cubicBezTo>
                  <a:cubicBezTo>
                    <a:pt x="201" y="23"/>
                    <a:pt x="213" y="7"/>
                    <a:pt x="213" y="7"/>
                  </a:cubicBezTo>
                  <a:cubicBezTo>
                    <a:pt x="134" y="15"/>
                    <a:pt x="72" y="76"/>
                    <a:pt x="72" y="76"/>
                  </a:cubicBezTo>
                  <a:cubicBezTo>
                    <a:pt x="70" y="64"/>
                    <a:pt x="81" y="39"/>
                    <a:pt x="81" y="39"/>
                  </a:cubicBezTo>
                  <a:cubicBezTo>
                    <a:pt x="6" y="68"/>
                    <a:pt x="0" y="143"/>
                    <a:pt x="0" y="143"/>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6" name="组合 125"/>
          <p:cNvGrpSpPr/>
          <p:nvPr/>
        </p:nvGrpSpPr>
        <p:grpSpPr>
          <a:xfrm>
            <a:off x="8302431" y="1939966"/>
            <a:ext cx="732911" cy="1169726"/>
            <a:chOff x="3317876" y="471488"/>
            <a:chExt cx="1190625" cy="1900238"/>
          </a:xfrm>
        </p:grpSpPr>
        <p:sp>
          <p:nvSpPr>
            <p:cNvPr id="127" name="Rectangle 141"/>
            <p:cNvSpPr>
              <a:spLocks noChangeArrowheads="1"/>
            </p:cNvSpPr>
            <p:nvPr/>
          </p:nvSpPr>
          <p:spPr bwMode="auto">
            <a:xfrm>
              <a:off x="3819526" y="1550988"/>
              <a:ext cx="307975" cy="631825"/>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45"/>
            <p:cNvSpPr>
              <a:spLocks/>
            </p:cNvSpPr>
            <p:nvPr/>
          </p:nvSpPr>
          <p:spPr bwMode="auto">
            <a:xfrm>
              <a:off x="3857626" y="1606551"/>
              <a:ext cx="227013" cy="615950"/>
            </a:xfrm>
            <a:custGeom>
              <a:avLst/>
              <a:gdLst>
                <a:gd name="T0" fmla="*/ 55 w 143"/>
                <a:gd name="T1" fmla="*/ 0 h 388"/>
                <a:gd name="T2" fmla="*/ 0 w 143"/>
                <a:gd name="T3" fmla="*/ 268 h 388"/>
                <a:gd name="T4" fmla="*/ 69 w 143"/>
                <a:gd name="T5" fmla="*/ 388 h 388"/>
                <a:gd name="T6" fmla="*/ 143 w 143"/>
                <a:gd name="T7" fmla="*/ 268 h 388"/>
                <a:gd name="T8" fmla="*/ 82 w 143"/>
                <a:gd name="T9" fmla="*/ 0 h 388"/>
                <a:gd name="T10" fmla="*/ 55 w 143"/>
                <a:gd name="T11" fmla="*/ 0 h 388"/>
              </a:gdLst>
              <a:ahLst/>
              <a:cxnLst>
                <a:cxn ang="0">
                  <a:pos x="T0" y="T1"/>
                </a:cxn>
                <a:cxn ang="0">
                  <a:pos x="T2" y="T3"/>
                </a:cxn>
                <a:cxn ang="0">
                  <a:pos x="T4" y="T5"/>
                </a:cxn>
                <a:cxn ang="0">
                  <a:pos x="T6" y="T7"/>
                </a:cxn>
                <a:cxn ang="0">
                  <a:pos x="T8" y="T9"/>
                </a:cxn>
                <a:cxn ang="0">
                  <a:pos x="T10" y="T11"/>
                </a:cxn>
              </a:cxnLst>
              <a:rect l="0" t="0" r="r" b="b"/>
              <a:pathLst>
                <a:path w="143" h="388">
                  <a:moveTo>
                    <a:pt x="55" y="0"/>
                  </a:moveTo>
                  <a:lnTo>
                    <a:pt x="0" y="268"/>
                  </a:lnTo>
                  <a:lnTo>
                    <a:pt x="69" y="388"/>
                  </a:lnTo>
                  <a:lnTo>
                    <a:pt x="143" y="268"/>
                  </a:lnTo>
                  <a:lnTo>
                    <a:pt x="82" y="0"/>
                  </a:lnTo>
                  <a:lnTo>
                    <a:pt x="55" y="0"/>
                  </a:lnTo>
                  <a:close/>
                </a:path>
              </a:pathLst>
            </a:custGeom>
            <a:solidFill>
              <a:srgbClr val="423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46"/>
            <p:cNvSpPr>
              <a:spLocks/>
            </p:cNvSpPr>
            <p:nvPr/>
          </p:nvSpPr>
          <p:spPr bwMode="auto">
            <a:xfrm>
              <a:off x="3924301" y="1560513"/>
              <a:ext cx="84138" cy="66675"/>
            </a:xfrm>
            <a:custGeom>
              <a:avLst/>
              <a:gdLst>
                <a:gd name="T0" fmla="*/ 26 w 36"/>
                <a:gd name="T1" fmla="*/ 29 h 29"/>
                <a:gd name="T2" fmla="*/ 10 w 36"/>
                <a:gd name="T3" fmla="*/ 29 h 29"/>
                <a:gd name="T4" fmla="*/ 0 w 36"/>
                <a:gd name="T5" fmla="*/ 19 h 29"/>
                <a:gd name="T6" fmla="*/ 0 w 36"/>
                <a:gd name="T7" fmla="*/ 10 h 29"/>
                <a:gd name="T8" fmla="*/ 10 w 36"/>
                <a:gd name="T9" fmla="*/ 0 h 29"/>
                <a:gd name="T10" fmla="*/ 26 w 36"/>
                <a:gd name="T11" fmla="*/ 0 h 29"/>
                <a:gd name="T12" fmla="*/ 36 w 36"/>
                <a:gd name="T13" fmla="*/ 10 h 29"/>
                <a:gd name="T14" fmla="*/ 36 w 36"/>
                <a:gd name="T15" fmla="*/ 19 h 29"/>
                <a:gd name="T16" fmla="*/ 26 w 36"/>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9">
                  <a:moveTo>
                    <a:pt x="26" y="29"/>
                  </a:moveTo>
                  <a:cubicBezTo>
                    <a:pt x="10" y="29"/>
                    <a:pt x="10" y="29"/>
                    <a:pt x="10" y="29"/>
                  </a:cubicBezTo>
                  <a:cubicBezTo>
                    <a:pt x="5" y="29"/>
                    <a:pt x="0" y="24"/>
                    <a:pt x="0" y="19"/>
                  </a:cubicBezTo>
                  <a:cubicBezTo>
                    <a:pt x="0" y="10"/>
                    <a:pt x="0" y="10"/>
                    <a:pt x="0" y="10"/>
                  </a:cubicBezTo>
                  <a:cubicBezTo>
                    <a:pt x="0" y="4"/>
                    <a:pt x="5" y="0"/>
                    <a:pt x="10" y="0"/>
                  </a:cubicBezTo>
                  <a:cubicBezTo>
                    <a:pt x="26" y="0"/>
                    <a:pt x="26" y="0"/>
                    <a:pt x="26" y="0"/>
                  </a:cubicBezTo>
                  <a:cubicBezTo>
                    <a:pt x="32" y="0"/>
                    <a:pt x="36" y="4"/>
                    <a:pt x="36" y="10"/>
                  </a:cubicBezTo>
                  <a:cubicBezTo>
                    <a:pt x="36" y="19"/>
                    <a:pt x="36" y="19"/>
                    <a:pt x="36" y="19"/>
                  </a:cubicBezTo>
                  <a:cubicBezTo>
                    <a:pt x="36" y="24"/>
                    <a:pt x="32" y="29"/>
                    <a:pt x="26" y="29"/>
                  </a:cubicBezTo>
                  <a:close/>
                </a:path>
              </a:pathLst>
            </a:custGeom>
            <a:solidFill>
              <a:srgbClr val="382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47"/>
            <p:cNvSpPr>
              <a:spLocks/>
            </p:cNvSpPr>
            <p:nvPr/>
          </p:nvSpPr>
          <p:spPr bwMode="auto">
            <a:xfrm>
              <a:off x="3844926" y="1514476"/>
              <a:ext cx="244475" cy="173038"/>
            </a:xfrm>
            <a:custGeom>
              <a:avLst/>
              <a:gdLst>
                <a:gd name="T0" fmla="*/ 0 w 154"/>
                <a:gd name="T1" fmla="*/ 0 h 109"/>
                <a:gd name="T2" fmla="*/ 7 w 154"/>
                <a:gd name="T3" fmla="*/ 109 h 109"/>
                <a:gd name="T4" fmla="*/ 77 w 154"/>
                <a:gd name="T5" fmla="*/ 29 h 109"/>
                <a:gd name="T6" fmla="*/ 148 w 154"/>
                <a:gd name="T7" fmla="*/ 106 h 109"/>
                <a:gd name="T8" fmla="*/ 154 w 154"/>
                <a:gd name="T9" fmla="*/ 0 h 109"/>
                <a:gd name="T10" fmla="*/ 0 w 154"/>
                <a:gd name="T11" fmla="*/ 0 h 109"/>
              </a:gdLst>
              <a:ahLst/>
              <a:cxnLst>
                <a:cxn ang="0">
                  <a:pos x="T0" y="T1"/>
                </a:cxn>
                <a:cxn ang="0">
                  <a:pos x="T2" y="T3"/>
                </a:cxn>
                <a:cxn ang="0">
                  <a:pos x="T4" y="T5"/>
                </a:cxn>
                <a:cxn ang="0">
                  <a:pos x="T6" y="T7"/>
                </a:cxn>
                <a:cxn ang="0">
                  <a:pos x="T8" y="T9"/>
                </a:cxn>
                <a:cxn ang="0">
                  <a:pos x="T10" y="T11"/>
                </a:cxn>
              </a:cxnLst>
              <a:rect l="0" t="0" r="r" b="b"/>
              <a:pathLst>
                <a:path w="154" h="109">
                  <a:moveTo>
                    <a:pt x="0" y="0"/>
                  </a:moveTo>
                  <a:lnTo>
                    <a:pt x="7" y="109"/>
                  </a:lnTo>
                  <a:lnTo>
                    <a:pt x="77" y="29"/>
                  </a:lnTo>
                  <a:lnTo>
                    <a:pt x="148" y="106"/>
                  </a:lnTo>
                  <a:lnTo>
                    <a:pt x="154" y="0"/>
                  </a:lnTo>
                  <a:lnTo>
                    <a:pt x="0" y="0"/>
                  </a:lnTo>
                  <a:close/>
                </a:path>
              </a:pathLst>
            </a:custGeom>
            <a:solidFill>
              <a:srgbClr val="E2DC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48"/>
            <p:cNvSpPr>
              <a:spLocks/>
            </p:cNvSpPr>
            <p:nvPr/>
          </p:nvSpPr>
          <p:spPr bwMode="auto">
            <a:xfrm>
              <a:off x="3613151" y="2076451"/>
              <a:ext cx="152400" cy="295275"/>
            </a:xfrm>
            <a:custGeom>
              <a:avLst/>
              <a:gdLst>
                <a:gd name="T0" fmla="*/ 18 w 66"/>
                <a:gd name="T1" fmla="*/ 0 h 128"/>
                <a:gd name="T2" fmla="*/ 26 w 66"/>
                <a:gd name="T3" fmla="*/ 101 h 128"/>
                <a:gd name="T4" fmla="*/ 60 w 66"/>
                <a:gd name="T5" fmla="*/ 121 h 128"/>
                <a:gd name="T6" fmla="*/ 52 w 66"/>
                <a:gd name="T7" fmla="*/ 90 h 128"/>
                <a:gd name="T8" fmla="*/ 52 w 66"/>
                <a:gd name="T9" fmla="*/ 27 h 128"/>
                <a:gd name="T10" fmla="*/ 18 w 66"/>
                <a:gd name="T11" fmla="*/ 0 h 128"/>
              </a:gdLst>
              <a:ahLst/>
              <a:cxnLst>
                <a:cxn ang="0">
                  <a:pos x="T0" y="T1"/>
                </a:cxn>
                <a:cxn ang="0">
                  <a:pos x="T2" y="T3"/>
                </a:cxn>
                <a:cxn ang="0">
                  <a:pos x="T4" y="T5"/>
                </a:cxn>
                <a:cxn ang="0">
                  <a:pos x="T6" y="T7"/>
                </a:cxn>
                <a:cxn ang="0">
                  <a:pos x="T8" y="T9"/>
                </a:cxn>
                <a:cxn ang="0">
                  <a:pos x="T10" y="T11"/>
                </a:cxn>
              </a:cxnLst>
              <a:rect l="0" t="0" r="r" b="b"/>
              <a:pathLst>
                <a:path w="66" h="128">
                  <a:moveTo>
                    <a:pt x="18" y="0"/>
                  </a:moveTo>
                  <a:cubicBezTo>
                    <a:pt x="18" y="0"/>
                    <a:pt x="0" y="69"/>
                    <a:pt x="26" y="101"/>
                  </a:cubicBezTo>
                  <a:cubicBezTo>
                    <a:pt x="47" y="128"/>
                    <a:pt x="54" y="125"/>
                    <a:pt x="60" y="121"/>
                  </a:cubicBezTo>
                  <a:cubicBezTo>
                    <a:pt x="66" y="118"/>
                    <a:pt x="55" y="99"/>
                    <a:pt x="52" y="90"/>
                  </a:cubicBezTo>
                  <a:cubicBezTo>
                    <a:pt x="48" y="82"/>
                    <a:pt x="48" y="43"/>
                    <a:pt x="52" y="27"/>
                  </a:cubicBezTo>
                  <a:lnTo>
                    <a:pt x="18" y="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49"/>
            <p:cNvSpPr>
              <a:spLocks/>
            </p:cNvSpPr>
            <p:nvPr/>
          </p:nvSpPr>
          <p:spPr bwMode="auto">
            <a:xfrm>
              <a:off x="3679826" y="2125663"/>
              <a:ext cx="79375" cy="153988"/>
            </a:xfrm>
            <a:custGeom>
              <a:avLst/>
              <a:gdLst>
                <a:gd name="T0" fmla="*/ 10 w 34"/>
                <a:gd name="T1" fmla="*/ 0 h 67"/>
                <a:gd name="T2" fmla="*/ 10 w 34"/>
                <a:gd name="T3" fmla="*/ 62 h 67"/>
                <a:gd name="T4" fmla="*/ 29 w 34"/>
                <a:gd name="T5" fmla="*/ 4 h 67"/>
                <a:gd name="T6" fmla="*/ 10 w 34"/>
                <a:gd name="T7" fmla="*/ 0 h 67"/>
              </a:gdLst>
              <a:ahLst/>
              <a:cxnLst>
                <a:cxn ang="0">
                  <a:pos x="T0" y="T1"/>
                </a:cxn>
                <a:cxn ang="0">
                  <a:pos x="T2" y="T3"/>
                </a:cxn>
                <a:cxn ang="0">
                  <a:pos x="T4" y="T5"/>
                </a:cxn>
                <a:cxn ang="0">
                  <a:pos x="T6" y="T7"/>
                </a:cxn>
              </a:cxnLst>
              <a:rect l="0" t="0" r="r" b="b"/>
              <a:pathLst>
                <a:path w="34" h="67">
                  <a:moveTo>
                    <a:pt x="10" y="0"/>
                  </a:moveTo>
                  <a:cubicBezTo>
                    <a:pt x="10" y="0"/>
                    <a:pt x="0" y="57"/>
                    <a:pt x="10" y="62"/>
                  </a:cubicBezTo>
                  <a:cubicBezTo>
                    <a:pt x="19" y="67"/>
                    <a:pt x="34" y="43"/>
                    <a:pt x="29" y="4"/>
                  </a:cubicBezTo>
                  <a:lnTo>
                    <a:pt x="10" y="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50"/>
            <p:cNvSpPr>
              <a:spLocks/>
            </p:cNvSpPr>
            <p:nvPr/>
          </p:nvSpPr>
          <p:spPr bwMode="auto">
            <a:xfrm>
              <a:off x="3606801" y="1543051"/>
              <a:ext cx="204788" cy="604838"/>
            </a:xfrm>
            <a:custGeom>
              <a:avLst/>
              <a:gdLst>
                <a:gd name="T0" fmla="*/ 84 w 89"/>
                <a:gd name="T1" fmla="*/ 0 h 262"/>
                <a:gd name="T2" fmla="*/ 0 w 89"/>
                <a:gd name="T3" fmla="*/ 240 h 262"/>
                <a:gd name="T4" fmla="*/ 72 w 89"/>
                <a:gd name="T5" fmla="*/ 261 h 262"/>
                <a:gd name="T6" fmla="*/ 89 w 89"/>
                <a:gd name="T7" fmla="*/ 9 h 262"/>
                <a:gd name="T8" fmla="*/ 84 w 89"/>
                <a:gd name="T9" fmla="*/ 0 h 262"/>
              </a:gdLst>
              <a:ahLst/>
              <a:cxnLst>
                <a:cxn ang="0">
                  <a:pos x="T0" y="T1"/>
                </a:cxn>
                <a:cxn ang="0">
                  <a:pos x="T2" y="T3"/>
                </a:cxn>
                <a:cxn ang="0">
                  <a:pos x="T4" y="T5"/>
                </a:cxn>
                <a:cxn ang="0">
                  <a:pos x="T6" y="T7"/>
                </a:cxn>
                <a:cxn ang="0">
                  <a:pos x="T8" y="T9"/>
                </a:cxn>
              </a:cxnLst>
              <a:rect l="0" t="0" r="r" b="b"/>
              <a:pathLst>
                <a:path w="89" h="262">
                  <a:moveTo>
                    <a:pt x="84" y="0"/>
                  </a:moveTo>
                  <a:cubicBezTo>
                    <a:pt x="59" y="8"/>
                    <a:pt x="15" y="183"/>
                    <a:pt x="0" y="240"/>
                  </a:cubicBezTo>
                  <a:cubicBezTo>
                    <a:pt x="0" y="240"/>
                    <a:pt x="42" y="262"/>
                    <a:pt x="72" y="261"/>
                  </a:cubicBezTo>
                  <a:cubicBezTo>
                    <a:pt x="89" y="9"/>
                    <a:pt x="89" y="9"/>
                    <a:pt x="89" y="9"/>
                  </a:cubicBezTo>
                  <a:lnTo>
                    <a:pt x="84" y="0"/>
                  </a:lnTo>
                  <a:close/>
                </a:path>
              </a:pathLst>
            </a:custGeom>
            <a:solidFill>
              <a:srgbClr val="3837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51"/>
            <p:cNvSpPr>
              <a:spLocks/>
            </p:cNvSpPr>
            <p:nvPr/>
          </p:nvSpPr>
          <p:spPr bwMode="auto">
            <a:xfrm>
              <a:off x="3729038" y="1530351"/>
              <a:ext cx="239713" cy="731838"/>
            </a:xfrm>
            <a:custGeom>
              <a:avLst/>
              <a:gdLst>
                <a:gd name="T0" fmla="*/ 51 w 104"/>
                <a:gd name="T1" fmla="*/ 0 h 316"/>
                <a:gd name="T2" fmla="*/ 31 w 104"/>
                <a:gd name="T3" fmla="*/ 5 h 316"/>
                <a:gd name="T4" fmla="*/ 0 w 104"/>
                <a:gd name="T5" fmla="*/ 316 h 316"/>
                <a:gd name="T6" fmla="*/ 100 w 104"/>
                <a:gd name="T7" fmla="*/ 164 h 316"/>
                <a:gd name="T8" fmla="*/ 100 w 104"/>
                <a:gd name="T9" fmla="*/ 112 h 316"/>
                <a:gd name="T10" fmla="*/ 51 w 104"/>
                <a:gd name="T11" fmla="*/ 0 h 316"/>
              </a:gdLst>
              <a:ahLst/>
              <a:cxnLst>
                <a:cxn ang="0">
                  <a:pos x="T0" y="T1"/>
                </a:cxn>
                <a:cxn ang="0">
                  <a:pos x="T2" y="T3"/>
                </a:cxn>
                <a:cxn ang="0">
                  <a:pos x="T4" y="T5"/>
                </a:cxn>
                <a:cxn ang="0">
                  <a:pos x="T6" y="T7"/>
                </a:cxn>
                <a:cxn ang="0">
                  <a:pos x="T8" y="T9"/>
                </a:cxn>
                <a:cxn ang="0">
                  <a:pos x="T10" y="T11"/>
                </a:cxn>
              </a:cxnLst>
              <a:rect l="0" t="0" r="r" b="b"/>
              <a:pathLst>
                <a:path w="104" h="316">
                  <a:moveTo>
                    <a:pt x="51" y="0"/>
                  </a:moveTo>
                  <a:cubicBezTo>
                    <a:pt x="51" y="0"/>
                    <a:pt x="39" y="2"/>
                    <a:pt x="31" y="5"/>
                  </a:cubicBezTo>
                  <a:cubicBezTo>
                    <a:pt x="0" y="316"/>
                    <a:pt x="0" y="316"/>
                    <a:pt x="0" y="316"/>
                  </a:cubicBezTo>
                  <a:cubicBezTo>
                    <a:pt x="0" y="316"/>
                    <a:pt x="96" y="303"/>
                    <a:pt x="100" y="164"/>
                  </a:cubicBezTo>
                  <a:cubicBezTo>
                    <a:pt x="100" y="112"/>
                    <a:pt x="100" y="112"/>
                    <a:pt x="100" y="112"/>
                  </a:cubicBezTo>
                  <a:cubicBezTo>
                    <a:pt x="100" y="112"/>
                    <a:pt x="104" y="49"/>
                    <a:pt x="51" y="0"/>
                  </a:cubicBezTo>
                  <a:close/>
                </a:path>
              </a:pathLst>
            </a:custGeom>
            <a:solidFill>
              <a:srgbClr val="3F3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52"/>
            <p:cNvSpPr>
              <a:spLocks/>
            </p:cNvSpPr>
            <p:nvPr/>
          </p:nvSpPr>
          <p:spPr bwMode="auto">
            <a:xfrm>
              <a:off x="3821113" y="1530351"/>
              <a:ext cx="138113" cy="246063"/>
            </a:xfrm>
            <a:custGeom>
              <a:avLst/>
              <a:gdLst>
                <a:gd name="T0" fmla="*/ 6 w 60"/>
                <a:gd name="T1" fmla="*/ 54 h 106"/>
                <a:gd name="T2" fmla="*/ 34 w 60"/>
                <a:gd name="T3" fmla="*/ 54 h 106"/>
                <a:gd name="T4" fmla="*/ 23 w 60"/>
                <a:gd name="T5" fmla="*/ 92 h 106"/>
                <a:gd name="T6" fmla="*/ 60 w 60"/>
                <a:gd name="T7" fmla="*/ 106 h 106"/>
                <a:gd name="T8" fmla="*/ 11 w 60"/>
                <a:gd name="T9" fmla="*/ 0 h 106"/>
                <a:gd name="T10" fmla="*/ 6 w 60"/>
                <a:gd name="T11" fmla="*/ 54 h 106"/>
              </a:gdLst>
              <a:ahLst/>
              <a:cxnLst>
                <a:cxn ang="0">
                  <a:pos x="T0" y="T1"/>
                </a:cxn>
                <a:cxn ang="0">
                  <a:pos x="T2" y="T3"/>
                </a:cxn>
                <a:cxn ang="0">
                  <a:pos x="T4" y="T5"/>
                </a:cxn>
                <a:cxn ang="0">
                  <a:pos x="T6" y="T7"/>
                </a:cxn>
                <a:cxn ang="0">
                  <a:pos x="T8" y="T9"/>
                </a:cxn>
                <a:cxn ang="0">
                  <a:pos x="T10" y="T11"/>
                </a:cxn>
              </a:cxnLst>
              <a:rect l="0" t="0" r="r" b="b"/>
              <a:pathLst>
                <a:path w="60" h="106">
                  <a:moveTo>
                    <a:pt x="6" y="54"/>
                  </a:moveTo>
                  <a:cubicBezTo>
                    <a:pt x="11" y="57"/>
                    <a:pt x="34" y="54"/>
                    <a:pt x="34" y="54"/>
                  </a:cubicBezTo>
                  <a:cubicBezTo>
                    <a:pt x="23" y="92"/>
                    <a:pt x="23" y="92"/>
                    <a:pt x="23" y="92"/>
                  </a:cubicBezTo>
                  <a:cubicBezTo>
                    <a:pt x="23" y="92"/>
                    <a:pt x="56" y="92"/>
                    <a:pt x="60" y="106"/>
                  </a:cubicBezTo>
                  <a:cubicBezTo>
                    <a:pt x="60" y="89"/>
                    <a:pt x="54" y="40"/>
                    <a:pt x="11" y="0"/>
                  </a:cubicBezTo>
                  <a:cubicBezTo>
                    <a:pt x="11" y="0"/>
                    <a:pt x="0" y="51"/>
                    <a:pt x="6" y="54"/>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53"/>
            <p:cNvSpPr>
              <a:spLocks/>
            </p:cNvSpPr>
            <p:nvPr/>
          </p:nvSpPr>
          <p:spPr bwMode="auto">
            <a:xfrm>
              <a:off x="3613151" y="2076451"/>
              <a:ext cx="152400" cy="295275"/>
            </a:xfrm>
            <a:custGeom>
              <a:avLst/>
              <a:gdLst>
                <a:gd name="T0" fmla="*/ 18 w 66"/>
                <a:gd name="T1" fmla="*/ 0 h 128"/>
                <a:gd name="T2" fmla="*/ 26 w 66"/>
                <a:gd name="T3" fmla="*/ 101 h 128"/>
                <a:gd name="T4" fmla="*/ 60 w 66"/>
                <a:gd name="T5" fmla="*/ 121 h 128"/>
                <a:gd name="T6" fmla="*/ 52 w 66"/>
                <a:gd name="T7" fmla="*/ 90 h 128"/>
                <a:gd name="T8" fmla="*/ 52 w 66"/>
                <a:gd name="T9" fmla="*/ 27 h 128"/>
                <a:gd name="T10" fmla="*/ 18 w 66"/>
                <a:gd name="T11" fmla="*/ 0 h 128"/>
              </a:gdLst>
              <a:ahLst/>
              <a:cxnLst>
                <a:cxn ang="0">
                  <a:pos x="T0" y="T1"/>
                </a:cxn>
                <a:cxn ang="0">
                  <a:pos x="T2" y="T3"/>
                </a:cxn>
                <a:cxn ang="0">
                  <a:pos x="T4" y="T5"/>
                </a:cxn>
                <a:cxn ang="0">
                  <a:pos x="T6" y="T7"/>
                </a:cxn>
                <a:cxn ang="0">
                  <a:pos x="T8" y="T9"/>
                </a:cxn>
                <a:cxn ang="0">
                  <a:pos x="T10" y="T11"/>
                </a:cxn>
              </a:cxnLst>
              <a:rect l="0" t="0" r="r" b="b"/>
              <a:pathLst>
                <a:path w="66" h="128">
                  <a:moveTo>
                    <a:pt x="18" y="0"/>
                  </a:moveTo>
                  <a:cubicBezTo>
                    <a:pt x="18" y="0"/>
                    <a:pt x="0" y="69"/>
                    <a:pt x="26" y="101"/>
                  </a:cubicBezTo>
                  <a:cubicBezTo>
                    <a:pt x="47" y="128"/>
                    <a:pt x="54" y="125"/>
                    <a:pt x="60" y="121"/>
                  </a:cubicBezTo>
                  <a:cubicBezTo>
                    <a:pt x="66" y="118"/>
                    <a:pt x="55" y="99"/>
                    <a:pt x="52" y="90"/>
                  </a:cubicBezTo>
                  <a:cubicBezTo>
                    <a:pt x="48" y="82"/>
                    <a:pt x="48" y="43"/>
                    <a:pt x="52" y="27"/>
                  </a:cubicBezTo>
                  <a:lnTo>
                    <a:pt x="18" y="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54"/>
            <p:cNvSpPr>
              <a:spLocks/>
            </p:cNvSpPr>
            <p:nvPr/>
          </p:nvSpPr>
          <p:spPr bwMode="auto">
            <a:xfrm>
              <a:off x="3679826" y="2125663"/>
              <a:ext cx="79375" cy="153988"/>
            </a:xfrm>
            <a:custGeom>
              <a:avLst/>
              <a:gdLst>
                <a:gd name="T0" fmla="*/ 10 w 34"/>
                <a:gd name="T1" fmla="*/ 0 h 67"/>
                <a:gd name="T2" fmla="*/ 10 w 34"/>
                <a:gd name="T3" fmla="*/ 62 h 67"/>
                <a:gd name="T4" fmla="*/ 29 w 34"/>
                <a:gd name="T5" fmla="*/ 4 h 67"/>
                <a:gd name="T6" fmla="*/ 10 w 34"/>
                <a:gd name="T7" fmla="*/ 0 h 67"/>
              </a:gdLst>
              <a:ahLst/>
              <a:cxnLst>
                <a:cxn ang="0">
                  <a:pos x="T0" y="T1"/>
                </a:cxn>
                <a:cxn ang="0">
                  <a:pos x="T2" y="T3"/>
                </a:cxn>
                <a:cxn ang="0">
                  <a:pos x="T4" y="T5"/>
                </a:cxn>
                <a:cxn ang="0">
                  <a:pos x="T6" y="T7"/>
                </a:cxn>
              </a:cxnLst>
              <a:rect l="0" t="0" r="r" b="b"/>
              <a:pathLst>
                <a:path w="34" h="67">
                  <a:moveTo>
                    <a:pt x="10" y="0"/>
                  </a:moveTo>
                  <a:cubicBezTo>
                    <a:pt x="10" y="0"/>
                    <a:pt x="0" y="57"/>
                    <a:pt x="10" y="62"/>
                  </a:cubicBezTo>
                  <a:cubicBezTo>
                    <a:pt x="19" y="67"/>
                    <a:pt x="34" y="43"/>
                    <a:pt x="29" y="4"/>
                  </a:cubicBezTo>
                  <a:lnTo>
                    <a:pt x="10" y="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55"/>
            <p:cNvSpPr>
              <a:spLocks/>
            </p:cNvSpPr>
            <p:nvPr/>
          </p:nvSpPr>
          <p:spPr bwMode="auto">
            <a:xfrm>
              <a:off x="3606801" y="1543051"/>
              <a:ext cx="204788" cy="604838"/>
            </a:xfrm>
            <a:custGeom>
              <a:avLst/>
              <a:gdLst>
                <a:gd name="T0" fmla="*/ 84 w 89"/>
                <a:gd name="T1" fmla="*/ 0 h 262"/>
                <a:gd name="T2" fmla="*/ 0 w 89"/>
                <a:gd name="T3" fmla="*/ 240 h 262"/>
                <a:gd name="T4" fmla="*/ 72 w 89"/>
                <a:gd name="T5" fmla="*/ 261 h 262"/>
                <a:gd name="T6" fmla="*/ 89 w 89"/>
                <a:gd name="T7" fmla="*/ 9 h 262"/>
                <a:gd name="T8" fmla="*/ 84 w 89"/>
                <a:gd name="T9" fmla="*/ 0 h 262"/>
              </a:gdLst>
              <a:ahLst/>
              <a:cxnLst>
                <a:cxn ang="0">
                  <a:pos x="T0" y="T1"/>
                </a:cxn>
                <a:cxn ang="0">
                  <a:pos x="T2" y="T3"/>
                </a:cxn>
                <a:cxn ang="0">
                  <a:pos x="T4" y="T5"/>
                </a:cxn>
                <a:cxn ang="0">
                  <a:pos x="T6" y="T7"/>
                </a:cxn>
                <a:cxn ang="0">
                  <a:pos x="T8" y="T9"/>
                </a:cxn>
              </a:cxnLst>
              <a:rect l="0" t="0" r="r" b="b"/>
              <a:pathLst>
                <a:path w="89" h="262">
                  <a:moveTo>
                    <a:pt x="84" y="0"/>
                  </a:moveTo>
                  <a:cubicBezTo>
                    <a:pt x="59" y="8"/>
                    <a:pt x="15" y="183"/>
                    <a:pt x="0" y="240"/>
                  </a:cubicBezTo>
                  <a:cubicBezTo>
                    <a:pt x="0" y="240"/>
                    <a:pt x="42" y="262"/>
                    <a:pt x="72" y="261"/>
                  </a:cubicBezTo>
                  <a:cubicBezTo>
                    <a:pt x="89" y="9"/>
                    <a:pt x="89" y="9"/>
                    <a:pt x="89" y="9"/>
                  </a:cubicBezTo>
                  <a:lnTo>
                    <a:pt x="84" y="0"/>
                  </a:lnTo>
                  <a:close/>
                </a:path>
              </a:pathLst>
            </a:custGeom>
            <a:solidFill>
              <a:srgbClr val="3837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56"/>
            <p:cNvSpPr>
              <a:spLocks/>
            </p:cNvSpPr>
            <p:nvPr/>
          </p:nvSpPr>
          <p:spPr bwMode="auto">
            <a:xfrm>
              <a:off x="4168776" y="2076451"/>
              <a:ext cx="150813" cy="295275"/>
            </a:xfrm>
            <a:custGeom>
              <a:avLst/>
              <a:gdLst>
                <a:gd name="T0" fmla="*/ 48 w 65"/>
                <a:gd name="T1" fmla="*/ 0 h 128"/>
                <a:gd name="T2" fmla="*/ 40 w 65"/>
                <a:gd name="T3" fmla="*/ 101 h 128"/>
                <a:gd name="T4" fmla="*/ 5 w 65"/>
                <a:gd name="T5" fmla="*/ 121 h 128"/>
                <a:gd name="T6" fmla="*/ 13 w 65"/>
                <a:gd name="T7" fmla="*/ 90 h 128"/>
                <a:gd name="T8" fmla="*/ 13 w 65"/>
                <a:gd name="T9" fmla="*/ 27 h 128"/>
                <a:gd name="T10" fmla="*/ 48 w 65"/>
                <a:gd name="T11" fmla="*/ 0 h 128"/>
              </a:gdLst>
              <a:ahLst/>
              <a:cxnLst>
                <a:cxn ang="0">
                  <a:pos x="T0" y="T1"/>
                </a:cxn>
                <a:cxn ang="0">
                  <a:pos x="T2" y="T3"/>
                </a:cxn>
                <a:cxn ang="0">
                  <a:pos x="T4" y="T5"/>
                </a:cxn>
                <a:cxn ang="0">
                  <a:pos x="T6" y="T7"/>
                </a:cxn>
                <a:cxn ang="0">
                  <a:pos x="T8" y="T9"/>
                </a:cxn>
                <a:cxn ang="0">
                  <a:pos x="T10" y="T11"/>
                </a:cxn>
              </a:cxnLst>
              <a:rect l="0" t="0" r="r" b="b"/>
              <a:pathLst>
                <a:path w="65" h="128">
                  <a:moveTo>
                    <a:pt x="48" y="0"/>
                  </a:moveTo>
                  <a:cubicBezTo>
                    <a:pt x="48" y="0"/>
                    <a:pt x="65" y="69"/>
                    <a:pt x="40" y="101"/>
                  </a:cubicBezTo>
                  <a:cubicBezTo>
                    <a:pt x="19" y="128"/>
                    <a:pt x="11" y="125"/>
                    <a:pt x="5" y="121"/>
                  </a:cubicBezTo>
                  <a:cubicBezTo>
                    <a:pt x="0" y="118"/>
                    <a:pt x="10" y="99"/>
                    <a:pt x="13" y="90"/>
                  </a:cubicBezTo>
                  <a:cubicBezTo>
                    <a:pt x="17" y="82"/>
                    <a:pt x="17" y="43"/>
                    <a:pt x="13" y="27"/>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57"/>
            <p:cNvSpPr>
              <a:spLocks/>
            </p:cNvSpPr>
            <p:nvPr/>
          </p:nvSpPr>
          <p:spPr bwMode="auto">
            <a:xfrm>
              <a:off x="4173538" y="2125663"/>
              <a:ext cx="79375" cy="153988"/>
            </a:xfrm>
            <a:custGeom>
              <a:avLst/>
              <a:gdLst>
                <a:gd name="T0" fmla="*/ 24 w 34"/>
                <a:gd name="T1" fmla="*/ 0 h 67"/>
                <a:gd name="T2" fmla="*/ 24 w 34"/>
                <a:gd name="T3" fmla="*/ 62 h 67"/>
                <a:gd name="T4" fmla="*/ 6 w 34"/>
                <a:gd name="T5" fmla="*/ 4 h 67"/>
                <a:gd name="T6" fmla="*/ 24 w 34"/>
                <a:gd name="T7" fmla="*/ 0 h 67"/>
              </a:gdLst>
              <a:ahLst/>
              <a:cxnLst>
                <a:cxn ang="0">
                  <a:pos x="T0" y="T1"/>
                </a:cxn>
                <a:cxn ang="0">
                  <a:pos x="T2" y="T3"/>
                </a:cxn>
                <a:cxn ang="0">
                  <a:pos x="T4" y="T5"/>
                </a:cxn>
                <a:cxn ang="0">
                  <a:pos x="T6" y="T7"/>
                </a:cxn>
              </a:cxnLst>
              <a:rect l="0" t="0" r="r" b="b"/>
              <a:pathLst>
                <a:path w="34" h="67">
                  <a:moveTo>
                    <a:pt x="24" y="0"/>
                  </a:moveTo>
                  <a:cubicBezTo>
                    <a:pt x="24" y="0"/>
                    <a:pt x="34" y="57"/>
                    <a:pt x="24" y="62"/>
                  </a:cubicBezTo>
                  <a:cubicBezTo>
                    <a:pt x="15" y="67"/>
                    <a:pt x="0" y="43"/>
                    <a:pt x="6" y="4"/>
                  </a:cubicBezTo>
                  <a:lnTo>
                    <a:pt x="24" y="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58"/>
            <p:cNvSpPr>
              <a:spLocks/>
            </p:cNvSpPr>
            <p:nvPr/>
          </p:nvSpPr>
          <p:spPr bwMode="auto">
            <a:xfrm>
              <a:off x="4121151" y="1543051"/>
              <a:ext cx="204788" cy="604838"/>
            </a:xfrm>
            <a:custGeom>
              <a:avLst/>
              <a:gdLst>
                <a:gd name="T0" fmla="*/ 5 w 89"/>
                <a:gd name="T1" fmla="*/ 0 h 262"/>
                <a:gd name="T2" fmla="*/ 89 w 89"/>
                <a:gd name="T3" fmla="*/ 240 h 262"/>
                <a:gd name="T4" fmla="*/ 17 w 89"/>
                <a:gd name="T5" fmla="*/ 261 h 262"/>
                <a:gd name="T6" fmla="*/ 0 w 89"/>
                <a:gd name="T7" fmla="*/ 9 h 262"/>
                <a:gd name="T8" fmla="*/ 5 w 89"/>
                <a:gd name="T9" fmla="*/ 0 h 262"/>
              </a:gdLst>
              <a:ahLst/>
              <a:cxnLst>
                <a:cxn ang="0">
                  <a:pos x="T0" y="T1"/>
                </a:cxn>
                <a:cxn ang="0">
                  <a:pos x="T2" y="T3"/>
                </a:cxn>
                <a:cxn ang="0">
                  <a:pos x="T4" y="T5"/>
                </a:cxn>
                <a:cxn ang="0">
                  <a:pos x="T6" y="T7"/>
                </a:cxn>
                <a:cxn ang="0">
                  <a:pos x="T8" y="T9"/>
                </a:cxn>
              </a:cxnLst>
              <a:rect l="0" t="0" r="r" b="b"/>
              <a:pathLst>
                <a:path w="89" h="262">
                  <a:moveTo>
                    <a:pt x="5" y="0"/>
                  </a:moveTo>
                  <a:cubicBezTo>
                    <a:pt x="30" y="8"/>
                    <a:pt x="74" y="183"/>
                    <a:pt x="89" y="240"/>
                  </a:cubicBezTo>
                  <a:cubicBezTo>
                    <a:pt x="89" y="240"/>
                    <a:pt x="47" y="262"/>
                    <a:pt x="17" y="261"/>
                  </a:cubicBezTo>
                  <a:cubicBezTo>
                    <a:pt x="0" y="9"/>
                    <a:pt x="0" y="9"/>
                    <a:pt x="0" y="9"/>
                  </a:cubicBezTo>
                  <a:lnTo>
                    <a:pt x="5" y="0"/>
                  </a:lnTo>
                  <a:close/>
                </a:path>
              </a:pathLst>
            </a:custGeom>
            <a:solidFill>
              <a:srgbClr val="3837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59"/>
            <p:cNvSpPr>
              <a:spLocks/>
            </p:cNvSpPr>
            <p:nvPr/>
          </p:nvSpPr>
          <p:spPr bwMode="auto">
            <a:xfrm>
              <a:off x="3729038" y="1530351"/>
              <a:ext cx="239713" cy="731838"/>
            </a:xfrm>
            <a:custGeom>
              <a:avLst/>
              <a:gdLst>
                <a:gd name="T0" fmla="*/ 51 w 104"/>
                <a:gd name="T1" fmla="*/ 0 h 316"/>
                <a:gd name="T2" fmla="*/ 31 w 104"/>
                <a:gd name="T3" fmla="*/ 5 h 316"/>
                <a:gd name="T4" fmla="*/ 0 w 104"/>
                <a:gd name="T5" fmla="*/ 316 h 316"/>
                <a:gd name="T6" fmla="*/ 100 w 104"/>
                <a:gd name="T7" fmla="*/ 164 h 316"/>
                <a:gd name="T8" fmla="*/ 100 w 104"/>
                <a:gd name="T9" fmla="*/ 112 h 316"/>
                <a:gd name="T10" fmla="*/ 51 w 104"/>
                <a:gd name="T11" fmla="*/ 0 h 316"/>
              </a:gdLst>
              <a:ahLst/>
              <a:cxnLst>
                <a:cxn ang="0">
                  <a:pos x="T0" y="T1"/>
                </a:cxn>
                <a:cxn ang="0">
                  <a:pos x="T2" y="T3"/>
                </a:cxn>
                <a:cxn ang="0">
                  <a:pos x="T4" y="T5"/>
                </a:cxn>
                <a:cxn ang="0">
                  <a:pos x="T6" y="T7"/>
                </a:cxn>
                <a:cxn ang="0">
                  <a:pos x="T8" y="T9"/>
                </a:cxn>
                <a:cxn ang="0">
                  <a:pos x="T10" y="T11"/>
                </a:cxn>
              </a:cxnLst>
              <a:rect l="0" t="0" r="r" b="b"/>
              <a:pathLst>
                <a:path w="104" h="316">
                  <a:moveTo>
                    <a:pt x="51" y="0"/>
                  </a:moveTo>
                  <a:cubicBezTo>
                    <a:pt x="51" y="0"/>
                    <a:pt x="39" y="2"/>
                    <a:pt x="31" y="5"/>
                  </a:cubicBezTo>
                  <a:cubicBezTo>
                    <a:pt x="0" y="316"/>
                    <a:pt x="0" y="316"/>
                    <a:pt x="0" y="316"/>
                  </a:cubicBezTo>
                  <a:cubicBezTo>
                    <a:pt x="0" y="316"/>
                    <a:pt x="96" y="303"/>
                    <a:pt x="100" y="164"/>
                  </a:cubicBezTo>
                  <a:cubicBezTo>
                    <a:pt x="100" y="112"/>
                    <a:pt x="100" y="112"/>
                    <a:pt x="100" y="112"/>
                  </a:cubicBezTo>
                  <a:cubicBezTo>
                    <a:pt x="100" y="112"/>
                    <a:pt x="104" y="49"/>
                    <a:pt x="51" y="0"/>
                  </a:cubicBezTo>
                  <a:close/>
                </a:path>
              </a:pathLst>
            </a:custGeom>
            <a:solidFill>
              <a:srgbClr val="3F3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60"/>
            <p:cNvSpPr>
              <a:spLocks/>
            </p:cNvSpPr>
            <p:nvPr/>
          </p:nvSpPr>
          <p:spPr bwMode="auto">
            <a:xfrm>
              <a:off x="3963988" y="1530351"/>
              <a:ext cx="239713" cy="731838"/>
            </a:xfrm>
            <a:custGeom>
              <a:avLst/>
              <a:gdLst>
                <a:gd name="T0" fmla="*/ 54 w 104"/>
                <a:gd name="T1" fmla="*/ 0 h 316"/>
                <a:gd name="T2" fmla="*/ 73 w 104"/>
                <a:gd name="T3" fmla="*/ 5 h 316"/>
                <a:gd name="T4" fmla="*/ 104 w 104"/>
                <a:gd name="T5" fmla="*/ 316 h 316"/>
                <a:gd name="T6" fmla="*/ 4 w 104"/>
                <a:gd name="T7" fmla="*/ 164 h 316"/>
                <a:gd name="T8" fmla="*/ 4 w 104"/>
                <a:gd name="T9" fmla="*/ 112 h 316"/>
                <a:gd name="T10" fmla="*/ 54 w 104"/>
                <a:gd name="T11" fmla="*/ 0 h 316"/>
              </a:gdLst>
              <a:ahLst/>
              <a:cxnLst>
                <a:cxn ang="0">
                  <a:pos x="T0" y="T1"/>
                </a:cxn>
                <a:cxn ang="0">
                  <a:pos x="T2" y="T3"/>
                </a:cxn>
                <a:cxn ang="0">
                  <a:pos x="T4" y="T5"/>
                </a:cxn>
                <a:cxn ang="0">
                  <a:pos x="T6" y="T7"/>
                </a:cxn>
                <a:cxn ang="0">
                  <a:pos x="T8" y="T9"/>
                </a:cxn>
                <a:cxn ang="0">
                  <a:pos x="T10" y="T11"/>
                </a:cxn>
              </a:cxnLst>
              <a:rect l="0" t="0" r="r" b="b"/>
              <a:pathLst>
                <a:path w="104" h="316">
                  <a:moveTo>
                    <a:pt x="54" y="0"/>
                  </a:moveTo>
                  <a:cubicBezTo>
                    <a:pt x="54" y="0"/>
                    <a:pt x="65" y="2"/>
                    <a:pt x="73" y="5"/>
                  </a:cubicBezTo>
                  <a:cubicBezTo>
                    <a:pt x="104" y="316"/>
                    <a:pt x="104" y="316"/>
                    <a:pt x="104" y="316"/>
                  </a:cubicBezTo>
                  <a:cubicBezTo>
                    <a:pt x="104" y="316"/>
                    <a:pt x="8" y="303"/>
                    <a:pt x="4" y="164"/>
                  </a:cubicBezTo>
                  <a:cubicBezTo>
                    <a:pt x="4" y="112"/>
                    <a:pt x="4" y="112"/>
                    <a:pt x="4" y="112"/>
                  </a:cubicBezTo>
                  <a:cubicBezTo>
                    <a:pt x="4" y="112"/>
                    <a:pt x="0" y="49"/>
                    <a:pt x="54" y="0"/>
                  </a:cubicBezTo>
                  <a:close/>
                </a:path>
              </a:pathLst>
            </a:custGeom>
            <a:solidFill>
              <a:srgbClr val="3F3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61"/>
            <p:cNvSpPr>
              <a:spLocks/>
            </p:cNvSpPr>
            <p:nvPr/>
          </p:nvSpPr>
          <p:spPr bwMode="auto">
            <a:xfrm>
              <a:off x="3821113" y="1530351"/>
              <a:ext cx="138113" cy="246063"/>
            </a:xfrm>
            <a:custGeom>
              <a:avLst/>
              <a:gdLst>
                <a:gd name="T0" fmla="*/ 6 w 60"/>
                <a:gd name="T1" fmla="*/ 54 h 106"/>
                <a:gd name="T2" fmla="*/ 34 w 60"/>
                <a:gd name="T3" fmla="*/ 54 h 106"/>
                <a:gd name="T4" fmla="*/ 23 w 60"/>
                <a:gd name="T5" fmla="*/ 92 h 106"/>
                <a:gd name="T6" fmla="*/ 60 w 60"/>
                <a:gd name="T7" fmla="*/ 106 h 106"/>
                <a:gd name="T8" fmla="*/ 11 w 60"/>
                <a:gd name="T9" fmla="*/ 0 h 106"/>
                <a:gd name="T10" fmla="*/ 6 w 60"/>
                <a:gd name="T11" fmla="*/ 54 h 106"/>
              </a:gdLst>
              <a:ahLst/>
              <a:cxnLst>
                <a:cxn ang="0">
                  <a:pos x="T0" y="T1"/>
                </a:cxn>
                <a:cxn ang="0">
                  <a:pos x="T2" y="T3"/>
                </a:cxn>
                <a:cxn ang="0">
                  <a:pos x="T4" y="T5"/>
                </a:cxn>
                <a:cxn ang="0">
                  <a:pos x="T6" y="T7"/>
                </a:cxn>
                <a:cxn ang="0">
                  <a:pos x="T8" y="T9"/>
                </a:cxn>
                <a:cxn ang="0">
                  <a:pos x="T10" y="T11"/>
                </a:cxn>
              </a:cxnLst>
              <a:rect l="0" t="0" r="r" b="b"/>
              <a:pathLst>
                <a:path w="60" h="106">
                  <a:moveTo>
                    <a:pt x="6" y="54"/>
                  </a:moveTo>
                  <a:cubicBezTo>
                    <a:pt x="11" y="57"/>
                    <a:pt x="34" y="54"/>
                    <a:pt x="34" y="54"/>
                  </a:cubicBezTo>
                  <a:cubicBezTo>
                    <a:pt x="23" y="92"/>
                    <a:pt x="23" y="92"/>
                    <a:pt x="23" y="92"/>
                  </a:cubicBezTo>
                  <a:cubicBezTo>
                    <a:pt x="23" y="92"/>
                    <a:pt x="56" y="92"/>
                    <a:pt x="60" y="106"/>
                  </a:cubicBezTo>
                  <a:cubicBezTo>
                    <a:pt x="60" y="89"/>
                    <a:pt x="54" y="40"/>
                    <a:pt x="11" y="0"/>
                  </a:cubicBezTo>
                  <a:cubicBezTo>
                    <a:pt x="11" y="0"/>
                    <a:pt x="0" y="51"/>
                    <a:pt x="6" y="54"/>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62"/>
            <p:cNvSpPr>
              <a:spLocks/>
            </p:cNvSpPr>
            <p:nvPr/>
          </p:nvSpPr>
          <p:spPr bwMode="auto">
            <a:xfrm>
              <a:off x="3973513" y="1530351"/>
              <a:ext cx="138113" cy="246063"/>
            </a:xfrm>
            <a:custGeom>
              <a:avLst/>
              <a:gdLst>
                <a:gd name="T0" fmla="*/ 54 w 60"/>
                <a:gd name="T1" fmla="*/ 54 h 106"/>
                <a:gd name="T2" fmla="*/ 26 w 60"/>
                <a:gd name="T3" fmla="*/ 54 h 106"/>
                <a:gd name="T4" fmla="*/ 37 w 60"/>
                <a:gd name="T5" fmla="*/ 92 h 106"/>
                <a:gd name="T6" fmla="*/ 0 w 60"/>
                <a:gd name="T7" fmla="*/ 106 h 106"/>
                <a:gd name="T8" fmla="*/ 50 w 60"/>
                <a:gd name="T9" fmla="*/ 0 h 106"/>
                <a:gd name="T10" fmla="*/ 54 w 60"/>
                <a:gd name="T11" fmla="*/ 54 h 106"/>
              </a:gdLst>
              <a:ahLst/>
              <a:cxnLst>
                <a:cxn ang="0">
                  <a:pos x="T0" y="T1"/>
                </a:cxn>
                <a:cxn ang="0">
                  <a:pos x="T2" y="T3"/>
                </a:cxn>
                <a:cxn ang="0">
                  <a:pos x="T4" y="T5"/>
                </a:cxn>
                <a:cxn ang="0">
                  <a:pos x="T6" y="T7"/>
                </a:cxn>
                <a:cxn ang="0">
                  <a:pos x="T8" y="T9"/>
                </a:cxn>
                <a:cxn ang="0">
                  <a:pos x="T10" y="T11"/>
                </a:cxn>
              </a:cxnLst>
              <a:rect l="0" t="0" r="r" b="b"/>
              <a:pathLst>
                <a:path w="60" h="106">
                  <a:moveTo>
                    <a:pt x="54" y="54"/>
                  </a:moveTo>
                  <a:cubicBezTo>
                    <a:pt x="49" y="57"/>
                    <a:pt x="26" y="54"/>
                    <a:pt x="26" y="54"/>
                  </a:cubicBezTo>
                  <a:cubicBezTo>
                    <a:pt x="37" y="92"/>
                    <a:pt x="37" y="92"/>
                    <a:pt x="37" y="92"/>
                  </a:cubicBezTo>
                  <a:cubicBezTo>
                    <a:pt x="37" y="92"/>
                    <a:pt x="4" y="92"/>
                    <a:pt x="0" y="106"/>
                  </a:cubicBezTo>
                  <a:cubicBezTo>
                    <a:pt x="1" y="89"/>
                    <a:pt x="7" y="40"/>
                    <a:pt x="50" y="0"/>
                  </a:cubicBezTo>
                  <a:cubicBezTo>
                    <a:pt x="50" y="0"/>
                    <a:pt x="60" y="51"/>
                    <a:pt x="54" y="54"/>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63"/>
            <p:cNvSpPr>
              <a:spLocks/>
            </p:cNvSpPr>
            <p:nvPr/>
          </p:nvSpPr>
          <p:spPr bwMode="auto">
            <a:xfrm>
              <a:off x="3425826" y="1054101"/>
              <a:ext cx="187325" cy="287338"/>
            </a:xfrm>
            <a:custGeom>
              <a:avLst/>
              <a:gdLst>
                <a:gd name="T0" fmla="*/ 70 w 81"/>
                <a:gd name="T1" fmla="*/ 28 h 124"/>
                <a:gd name="T2" fmla="*/ 21 w 81"/>
                <a:gd name="T3" fmla="*/ 17 h 124"/>
                <a:gd name="T4" fmla="*/ 81 w 81"/>
                <a:gd name="T5" fmla="*/ 124 h 124"/>
                <a:gd name="T6" fmla="*/ 70 w 81"/>
                <a:gd name="T7" fmla="*/ 28 h 124"/>
              </a:gdLst>
              <a:ahLst/>
              <a:cxnLst>
                <a:cxn ang="0">
                  <a:pos x="T0" y="T1"/>
                </a:cxn>
                <a:cxn ang="0">
                  <a:pos x="T2" y="T3"/>
                </a:cxn>
                <a:cxn ang="0">
                  <a:pos x="T4" y="T5"/>
                </a:cxn>
                <a:cxn ang="0">
                  <a:pos x="T6" y="T7"/>
                </a:cxn>
              </a:cxnLst>
              <a:rect l="0" t="0" r="r" b="b"/>
              <a:pathLst>
                <a:path w="81" h="124">
                  <a:moveTo>
                    <a:pt x="70" y="28"/>
                  </a:moveTo>
                  <a:cubicBezTo>
                    <a:pt x="70" y="28"/>
                    <a:pt x="41" y="0"/>
                    <a:pt x="21" y="17"/>
                  </a:cubicBezTo>
                  <a:cubicBezTo>
                    <a:pt x="0" y="35"/>
                    <a:pt x="22" y="96"/>
                    <a:pt x="81" y="124"/>
                  </a:cubicBezTo>
                  <a:lnTo>
                    <a:pt x="70" y="28"/>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64"/>
            <p:cNvSpPr>
              <a:spLocks/>
            </p:cNvSpPr>
            <p:nvPr/>
          </p:nvSpPr>
          <p:spPr bwMode="auto">
            <a:xfrm>
              <a:off x="4305301" y="1054101"/>
              <a:ext cx="187325" cy="287338"/>
            </a:xfrm>
            <a:custGeom>
              <a:avLst/>
              <a:gdLst>
                <a:gd name="T0" fmla="*/ 11 w 81"/>
                <a:gd name="T1" fmla="*/ 28 h 124"/>
                <a:gd name="T2" fmla="*/ 60 w 81"/>
                <a:gd name="T3" fmla="*/ 17 h 124"/>
                <a:gd name="T4" fmla="*/ 0 w 81"/>
                <a:gd name="T5" fmla="*/ 124 h 124"/>
                <a:gd name="T6" fmla="*/ 11 w 81"/>
                <a:gd name="T7" fmla="*/ 28 h 124"/>
              </a:gdLst>
              <a:ahLst/>
              <a:cxnLst>
                <a:cxn ang="0">
                  <a:pos x="T0" y="T1"/>
                </a:cxn>
                <a:cxn ang="0">
                  <a:pos x="T2" y="T3"/>
                </a:cxn>
                <a:cxn ang="0">
                  <a:pos x="T4" y="T5"/>
                </a:cxn>
                <a:cxn ang="0">
                  <a:pos x="T6" y="T7"/>
                </a:cxn>
              </a:cxnLst>
              <a:rect l="0" t="0" r="r" b="b"/>
              <a:pathLst>
                <a:path w="81" h="124">
                  <a:moveTo>
                    <a:pt x="11" y="28"/>
                  </a:moveTo>
                  <a:cubicBezTo>
                    <a:pt x="11" y="28"/>
                    <a:pt x="40" y="0"/>
                    <a:pt x="60" y="17"/>
                  </a:cubicBezTo>
                  <a:cubicBezTo>
                    <a:pt x="81" y="35"/>
                    <a:pt x="59" y="96"/>
                    <a:pt x="0" y="124"/>
                  </a:cubicBezTo>
                  <a:lnTo>
                    <a:pt x="11" y="28"/>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Rectangle 165"/>
            <p:cNvSpPr>
              <a:spLocks noChangeArrowheads="1"/>
            </p:cNvSpPr>
            <p:nvPr/>
          </p:nvSpPr>
          <p:spPr bwMode="auto">
            <a:xfrm>
              <a:off x="3567113" y="844551"/>
              <a:ext cx="787400" cy="427038"/>
            </a:xfrm>
            <a:prstGeom prst="rect">
              <a:avLst/>
            </a:prstGeom>
            <a:solidFill>
              <a:srgbClr val="F9DA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66"/>
            <p:cNvSpPr>
              <a:spLocks/>
            </p:cNvSpPr>
            <p:nvPr/>
          </p:nvSpPr>
          <p:spPr bwMode="auto">
            <a:xfrm>
              <a:off x="3567113" y="1236663"/>
              <a:ext cx="787400" cy="312738"/>
            </a:xfrm>
            <a:custGeom>
              <a:avLst/>
              <a:gdLst>
                <a:gd name="T0" fmla="*/ 170 w 341"/>
                <a:gd name="T1" fmla="*/ 0 h 135"/>
                <a:gd name="T2" fmla="*/ 0 w 341"/>
                <a:gd name="T3" fmla="*/ 15 h 135"/>
                <a:gd name="T4" fmla="*/ 170 w 341"/>
                <a:gd name="T5" fmla="*/ 135 h 135"/>
                <a:gd name="T6" fmla="*/ 341 w 341"/>
                <a:gd name="T7" fmla="*/ 15 h 135"/>
                <a:gd name="T8" fmla="*/ 170 w 341"/>
                <a:gd name="T9" fmla="*/ 0 h 135"/>
              </a:gdLst>
              <a:ahLst/>
              <a:cxnLst>
                <a:cxn ang="0">
                  <a:pos x="T0" y="T1"/>
                </a:cxn>
                <a:cxn ang="0">
                  <a:pos x="T2" y="T3"/>
                </a:cxn>
                <a:cxn ang="0">
                  <a:pos x="T4" y="T5"/>
                </a:cxn>
                <a:cxn ang="0">
                  <a:pos x="T6" y="T7"/>
                </a:cxn>
                <a:cxn ang="0">
                  <a:pos x="T8" y="T9"/>
                </a:cxn>
              </a:cxnLst>
              <a:rect l="0" t="0" r="r" b="b"/>
              <a:pathLst>
                <a:path w="341" h="135">
                  <a:moveTo>
                    <a:pt x="170" y="0"/>
                  </a:moveTo>
                  <a:cubicBezTo>
                    <a:pt x="0" y="15"/>
                    <a:pt x="0" y="15"/>
                    <a:pt x="0" y="15"/>
                  </a:cubicBezTo>
                  <a:cubicBezTo>
                    <a:pt x="0" y="15"/>
                    <a:pt x="2" y="135"/>
                    <a:pt x="170" y="135"/>
                  </a:cubicBezTo>
                  <a:cubicBezTo>
                    <a:pt x="339" y="135"/>
                    <a:pt x="341" y="15"/>
                    <a:pt x="341" y="15"/>
                  </a:cubicBezTo>
                  <a:lnTo>
                    <a:pt x="170" y="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Oval 167"/>
            <p:cNvSpPr>
              <a:spLocks noChangeArrowheads="1"/>
            </p:cNvSpPr>
            <p:nvPr/>
          </p:nvSpPr>
          <p:spPr bwMode="auto">
            <a:xfrm>
              <a:off x="3671888" y="1135063"/>
              <a:ext cx="98425" cy="101600"/>
            </a:xfrm>
            <a:prstGeom prst="ellipse">
              <a:avLst/>
            </a:pr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68"/>
            <p:cNvSpPr>
              <a:spLocks/>
            </p:cNvSpPr>
            <p:nvPr/>
          </p:nvSpPr>
          <p:spPr bwMode="auto">
            <a:xfrm>
              <a:off x="3689351" y="1143001"/>
              <a:ext cx="46038" cy="30163"/>
            </a:xfrm>
            <a:custGeom>
              <a:avLst/>
              <a:gdLst>
                <a:gd name="T0" fmla="*/ 20 w 20"/>
                <a:gd name="T1" fmla="*/ 5 h 13"/>
                <a:gd name="T2" fmla="*/ 11 w 20"/>
                <a:gd name="T3" fmla="*/ 12 h 13"/>
                <a:gd name="T4" fmla="*/ 0 w 20"/>
                <a:gd name="T5" fmla="*/ 8 h 13"/>
                <a:gd name="T6" fmla="*/ 9 w 20"/>
                <a:gd name="T7" fmla="*/ 1 h 13"/>
                <a:gd name="T8" fmla="*/ 20 w 20"/>
                <a:gd name="T9" fmla="*/ 5 h 13"/>
              </a:gdLst>
              <a:ahLst/>
              <a:cxnLst>
                <a:cxn ang="0">
                  <a:pos x="T0" y="T1"/>
                </a:cxn>
                <a:cxn ang="0">
                  <a:pos x="T2" y="T3"/>
                </a:cxn>
                <a:cxn ang="0">
                  <a:pos x="T4" y="T5"/>
                </a:cxn>
                <a:cxn ang="0">
                  <a:pos x="T6" y="T7"/>
                </a:cxn>
                <a:cxn ang="0">
                  <a:pos x="T8" y="T9"/>
                </a:cxn>
              </a:cxnLst>
              <a:rect l="0" t="0" r="r" b="b"/>
              <a:pathLst>
                <a:path w="20" h="13">
                  <a:moveTo>
                    <a:pt x="20" y="5"/>
                  </a:moveTo>
                  <a:cubicBezTo>
                    <a:pt x="20" y="8"/>
                    <a:pt x="17" y="11"/>
                    <a:pt x="11" y="12"/>
                  </a:cubicBezTo>
                  <a:cubicBezTo>
                    <a:pt x="6" y="13"/>
                    <a:pt x="1" y="12"/>
                    <a:pt x="0" y="8"/>
                  </a:cubicBezTo>
                  <a:cubicBezTo>
                    <a:pt x="0" y="5"/>
                    <a:pt x="4" y="2"/>
                    <a:pt x="9" y="1"/>
                  </a:cubicBezTo>
                  <a:cubicBezTo>
                    <a:pt x="14" y="0"/>
                    <a:pt x="19" y="1"/>
                    <a:pt x="20" y="5"/>
                  </a:cubicBezTo>
                  <a:close/>
                </a:path>
              </a:pathLst>
            </a:custGeom>
            <a:solidFill>
              <a:srgbClr val="E8D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Oval 169"/>
            <p:cNvSpPr>
              <a:spLocks noChangeArrowheads="1"/>
            </p:cNvSpPr>
            <p:nvPr/>
          </p:nvSpPr>
          <p:spPr bwMode="auto">
            <a:xfrm>
              <a:off x="4116388" y="1135063"/>
              <a:ext cx="100013" cy="101600"/>
            </a:xfrm>
            <a:prstGeom prst="ellipse">
              <a:avLst/>
            </a:pr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70"/>
            <p:cNvSpPr>
              <a:spLocks/>
            </p:cNvSpPr>
            <p:nvPr/>
          </p:nvSpPr>
          <p:spPr bwMode="auto">
            <a:xfrm>
              <a:off x="4135438" y="1143001"/>
              <a:ext cx="47625" cy="30163"/>
            </a:xfrm>
            <a:custGeom>
              <a:avLst/>
              <a:gdLst>
                <a:gd name="T0" fmla="*/ 20 w 21"/>
                <a:gd name="T1" fmla="*/ 5 h 13"/>
                <a:gd name="T2" fmla="*/ 12 w 21"/>
                <a:gd name="T3" fmla="*/ 12 h 13"/>
                <a:gd name="T4" fmla="*/ 1 w 21"/>
                <a:gd name="T5" fmla="*/ 8 h 13"/>
                <a:gd name="T6" fmla="*/ 9 w 21"/>
                <a:gd name="T7" fmla="*/ 1 h 13"/>
                <a:gd name="T8" fmla="*/ 20 w 21"/>
                <a:gd name="T9" fmla="*/ 5 h 13"/>
              </a:gdLst>
              <a:ahLst/>
              <a:cxnLst>
                <a:cxn ang="0">
                  <a:pos x="T0" y="T1"/>
                </a:cxn>
                <a:cxn ang="0">
                  <a:pos x="T2" y="T3"/>
                </a:cxn>
                <a:cxn ang="0">
                  <a:pos x="T4" y="T5"/>
                </a:cxn>
                <a:cxn ang="0">
                  <a:pos x="T6" y="T7"/>
                </a:cxn>
                <a:cxn ang="0">
                  <a:pos x="T8" y="T9"/>
                </a:cxn>
              </a:cxnLst>
              <a:rect l="0" t="0" r="r" b="b"/>
              <a:pathLst>
                <a:path w="21" h="13">
                  <a:moveTo>
                    <a:pt x="20" y="5"/>
                  </a:moveTo>
                  <a:cubicBezTo>
                    <a:pt x="21" y="8"/>
                    <a:pt x="17" y="11"/>
                    <a:pt x="12" y="12"/>
                  </a:cubicBezTo>
                  <a:cubicBezTo>
                    <a:pt x="6" y="13"/>
                    <a:pt x="2" y="12"/>
                    <a:pt x="1" y="8"/>
                  </a:cubicBezTo>
                  <a:cubicBezTo>
                    <a:pt x="0" y="5"/>
                    <a:pt x="4" y="2"/>
                    <a:pt x="9" y="1"/>
                  </a:cubicBezTo>
                  <a:cubicBezTo>
                    <a:pt x="15" y="0"/>
                    <a:pt x="20" y="1"/>
                    <a:pt x="20" y="5"/>
                  </a:cubicBezTo>
                  <a:close/>
                </a:path>
              </a:pathLst>
            </a:custGeom>
            <a:solidFill>
              <a:srgbClr val="E8D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71"/>
            <p:cNvSpPr>
              <a:spLocks/>
            </p:cNvSpPr>
            <p:nvPr/>
          </p:nvSpPr>
          <p:spPr bwMode="auto">
            <a:xfrm>
              <a:off x="3659188" y="1047751"/>
              <a:ext cx="157163" cy="52388"/>
            </a:xfrm>
            <a:custGeom>
              <a:avLst/>
              <a:gdLst>
                <a:gd name="T0" fmla="*/ 99 w 99"/>
                <a:gd name="T1" fmla="*/ 4 h 33"/>
                <a:gd name="T2" fmla="*/ 99 w 99"/>
                <a:gd name="T3" fmla="*/ 31 h 33"/>
                <a:gd name="T4" fmla="*/ 2 w 99"/>
                <a:gd name="T5" fmla="*/ 33 h 33"/>
                <a:gd name="T6" fmla="*/ 0 w 99"/>
                <a:gd name="T7" fmla="*/ 0 h 33"/>
                <a:gd name="T8" fmla="*/ 99 w 99"/>
                <a:gd name="T9" fmla="*/ 4 h 33"/>
              </a:gdLst>
              <a:ahLst/>
              <a:cxnLst>
                <a:cxn ang="0">
                  <a:pos x="T0" y="T1"/>
                </a:cxn>
                <a:cxn ang="0">
                  <a:pos x="T2" y="T3"/>
                </a:cxn>
                <a:cxn ang="0">
                  <a:pos x="T4" y="T5"/>
                </a:cxn>
                <a:cxn ang="0">
                  <a:pos x="T6" y="T7"/>
                </a:cxn>
                <a:cxn ang="0">
                  <a:pos x="T8" y="T9"/>
                </a:cxn>
              </a:cxnLst>
              <a:rect l="0" t="0" r="r" b="b"/>
              <a:pathLst>
                <a:path w="99" h="33">
                  <a:moveTo>
                    <a:pt x="99" y="4"/>
                  </a:moveTo>
                  <a:lnTo>
                    <a:pt x="99" y="31"/>
                  </a:lnTo>
                  <a:lnTo>
                    <a:pt x="2" y="33"/>
                  </a:lnTo>
                  <a:lnTo>
                    <a:pt x="0" y="0"/>
                  </a:lnTo>
                  <a:lnTo>
                    <a:pt x="99" y="4"/>
                  </a:lnTo>
                  <a:close/>
                </a:path>
              </a:pathLst>
            </a:custGeom>
            <a:solidFill>
              <a:srgbClr val="4C3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172"/>
            <p:cNvSpPr>
              <a:spLocks/>
            </p:cNvSpPr>
            <p:nvPr/>
          </p:nvSpPr>
          <p:spPr bwMode="auto">
            <a:xfrm>
              <a:off x="4089401" y="1047751"/>
              <a:ext cx="155575" cy="52388"/>
            </a:xfrm>
            <a:custGeom>
              <a:avLst/>
              <a:gdLst>
                <a:gd name="T0" fmla="*/ 98 w 98"/>
                <a:gd name="T1" fmla="*/ 4 h 33"/>
                <a:gd name="T2" fmla="*/ 98 w 98"/>
                <a:gd name="T3" fmla="*/ 31 h 33"/>
                <a:gd name="T4" fmla="*/ 2 w 98"/>
                <a:gd name="T5" fmla="*/ 33 h 33"/>
                <a:gd name="T6" fmla="*/ 0 w 98"/>
                <a:gd name="T7" fmla="*/ 0 h 33"/>
                <a:gd name="T8" fmla="*/ 98 w 98"/>
                <a:gd name="T9" fmla="*/ 4 h 33"/>
              </a:gdLst>
              <a:ahLst/>
              <a:cxnLst>
                <a:cxn ang="0">
                  <a:pos x="T0" y="T1"/>
                </a:cxn>
                <a:cxn ang="0">
                  <a:pos x="T2" y="T3"/>
                </a:cxn>
                <a:cxn ang="0">
                  <a:pos x="T4" y="T5"/>
                </a:cxn>
                <a:cxn ang="0">
                  <a:pos x="T6" y="T7"/>
                </a:cxn>
                <a:cxn ang="0">
                  <a:pos x="T8" y="T9"/>
                </a:cxn>
              </a:cxnLst>
              <a:rect l="0" t="0" r="r" b="b"/>
              <a:pathLst>
                <a:path w="98" h="33">
                  <a:moveTo>
                    <a:pt x="98" y="4"/>
                  </a:moveTo>
                  <a:lnTo>
                    <a:pt x="98" y="31"/>
                  </a:lnTo>
                  <a:lnTo>
                    <a:pt x="2" y="33"/>
                  </a:lnTo>
                  <a:lnTo>
                    <a:pt x="0" y="0"/>
                  </a:lnTo>
                  <a:lnTo>
                    <a:pt x="98" y="4"/>
                  </a:lnTo>
                  <a:close/>
                </a:path>
              </a:pathLst>
            </a:custGeom>
            <a:solidFill>
              <a:srgbClr val="4C3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173"/>
            <p:cNvSpPr>
              <a:spLocks/>
            </p:cNvSpPr>
            <p:nvPr/>
          </p:nvSpPr>
          <p:spPr bwMode="auto">
            <a:xfrm>
              <a:off x="3876676" y="1311276"/>
              <a:ext cx="182563" cy="55563"/>
            </a:xfrm>
            <a:custGeom>
              <a:avLst/>
              <a:gdLst>
                <a:gd name="T0" fmla="*/ 0 w 79"/>
                <a:gd name="T1" fmla="*/ 2 h 24"/>
                <a:gd name="T2" fmla="*/ 40 w 79"/>
                <a:gd name="T3" fmla="*/ 24 h 24"/>
                <a:gd name="T4" fmla="*/ 79 w 79"/>
                <a:gd name="T5" fmla="*/ 0 h 24"/>
                <a:gd name="T6" fmla="*/ 39 w 79"/>
                <a:gd name="T7" fmla="*/ 17 h 24"/>
                <a:gd name="T8" fmla="*/ 0 w 79"/>
                <a:gd name="T9" fmla="*/ 2 h 24"/>
              </a:gdLst>
              <a:ahLst/>
              <a:cxnLst>
                <a:cxn ang="0">
                  <a:pos x="T0" y="T1"/>
                </a:cxn>
                <a:cxn ang="0">
                  <a:pos x="T2" y="T3"/>
                </a:cxn>
                <a:cxn ang="0">
                  <a:pos x="T4" y="T5"/>
                </a:cxn>
                <a:cxn ang="0">
                  <a:pos x="T6" y="T7"/>
                </a:cxn>
                <a:cxn ang="0">
                  <a:pos x="T8" y="T9"/>
                </a:cxn>
              </a:cxnLst>
              <a:rect l="0" t="0" r="r" b="b"/>
              <a:pathLst>
                <a:path w="79" h="24">
                  <a:moveTo>
                    <a:pt x="0" y="2"/>
                  </a:moveTo>
                  <a:cubicBezTo>
                    <a:pt x="0" y="2"/>
                    <a:pt x="20" y="24"/>
                    <a:pt x="40" y="24"/>
                  </a:cubicBezTo>
                  <a:cubicBezTo>
                    <a:pt x="60" y="24"/>
                    <a:pt x="79" y="0"/>
                    <a:pt x="79" y="0"/>
                  </a:cubicBezTo>
                  <a:cubicBezTo>
                    <a:pt x="79" y="0"/>
                    <a:pt x="50" y="17"/>
                    <a:pt x="39" y="17"/>
                  </a:cubicBezTo>
                  <a:cubicBezTo>
                    <a:pt x="29" y="17"/>
                    <a:pt x="0" y="2"/>
                    <a:pt x="0" y="2"/>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74"/>
            <p:cNvSpPr>
              <a:spLocks/>
            </p:cNvSpPr>
            <p:nvPr/>
          </p:nvSpPr>
          <p:spPr bwMode="auto">
            <a:xfrm>
              <a:off x="3814763" y="1398588"/>
              <a:ext cx="368300" cy="53975"/>
            </a:xfrm>
            <a:custGeom>
              <a:avLst/>
              <a:gdLst>
                <a:gd name="T0" fmla="*/ 65 w 160"/>
                <a:gd name="T1" fmla="*/ 23 h 23"/>
                <a:gd name="T2" fmla="*/ 2 w 160"/>
                <a:gd name="T3" fmla="*/ 19 h 23"/>
                <a:gd name="T4" fmla="*/ 0 w 160"/>
                <a:gd name="T5" fmla="*/ 17 h 23"/>
                <a:gd name="T6" fmla="*/ 2 w 160"/>
                <a:gd name="T7" fmla="*/ 15 h 23"/>
                <a:gd name="T8" fmla="*/ 82 w 160"/>
                <a:gd name="T9" fmla="*/ 19 h 23"/>
                <a:gd name="T10" fmla="*/ 156 w 160"/>
                <a:gd name="T11" fmla="*/ 2 h 23"/>
                <a:gd name="T12" fmla="*/ 158 w 160"/>
                <a:gd name="T13" fmla="*/ 1 h 23"/>
                <a:gd name="T14" fmla="*/ 160 w 160"/>
                <a:gd name="T15" fmla="*/ 3 h 23"/>
                <a:gd name="T16" fmla="*/ 82 w 160"/>
                <a:gd name="T17" fmla="*/ 23 h 23"/>
                <a:gd name="T18" fmla="*/ 65 w 160"/>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23">
                  <a:moveTo>
                    <a:pt x="65" y="23"/>
                  </a:moveTo>
                  <a:cubicBezTo>
                    <a:pt x="28" y="23"/>
                    <a:pt x="2" y="19"/>
                    <a:pt x="2" y="19"/>
                  </a:cubicBezTo>
                  <a:cubicBezTo>
                    <a:pt x="1" y="19"/>
                    <a:pt x="0" y="18"/>
                    <a:pt x="0" y="17"/>
                  </a:cubicBezTo>
                  <a:cubicBezTo>
                    <a:pt x="0" y="15"/>
                    <a:pt x="1" y="15"/>
                    <a:pt x="2" y="15"/>
                  </a:cubicBezTo>
                  <a:cubicBezTo>
                    <a:pt x="3" y="15"/>
                    <a:pt x="38" y="20"/>
                    <a:pt x="82" y="19"/>
                  </a:cubicBezTo>
                  <a:cubicBezTo>
                    <a:pt x="124" y="17"/>
                    <a:pt x="153" y="14"/>
                    <a:pt x="156" y="2"/>
                  </a:cubicBezTo>
                  <a:cubicBezTo>
                    <a:pt x="156" y="1"/>
                    <a:pt x="157" y="0"/>
                    <a:pt x="158" y="1"/>
                  </a:cubicBezTo>
                  <a:cubicBezTo>
                    <a:pt x="159" y="1"/>
                    <a:pt x="160" y="2"/>
                    <a:pt x="160" y="3"/>
                  </a:cubicBezTo>
                  <a:cubicBezTo>
                    <a:pt x="157" y="17"/>
                    <a:pt x="129" y="21"/>
                    <a:pt x="82" y="23"/>
                  </a:cubicBezTo>
                  <a:cubicBezTo>
                    <a:pt x="76" y="23"/>
                    <a:pt x="70" y="23"/>
                    <a:pt x="65" y="23"/>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175"/>
            <p:cNvSpPr>
              <a:spLocks/>
            </p:cNvSpPr>
            <p:nvPr/>
          </p:nvSpPr>
          <p:spPr bwMode="auto">
            <a:xfrm>
              <a:off x="4167188" y="1362076"/>
              <a:ext cx="50800" cy="31750"/>
            </a:xfrm>
            <a:custGeom>
              <a:avLst/>
              <a:gdLst>
                <a:gd name="T0" fmla="*/ 20 w 22"/>
                <a:gd name="T1" fmla="*/ 14 h 14"/>
                <a:gd name="T2" fmla="*/ 18 w 22"/>
                <a:gd name="T3" fmla="*/ 13 h 14"/>
                <a:gd name="T4" fmla="*/ 11 w 22"/>
                <a:gd name="T5" fmla="*/ 6 h 14"/>
                <a:gd name="T6" fmla="*/ 4 w 22"/>
                <a:gd name="T7" fmla="*/ 8 h 14"/>
                <a:gd name="T8" fmla="*/ 1 w 22"/>
                <a:gd name="T9" fmla="*/ 8 h 14"/>
                <a:gd name="T10" fmla="*/ 1 w 22"/>
                <a:gd name="T11" fmla="*/ 5 h 14"/>
                <a:gd name="T12" fmla="*/ 12 w 22"/>
                <a:gd name="T13" fmla="*/ 2 h 14"/>
                <a:gd name="T14" fmla="*/ 21 w 22"/>
                <a:gd name="T15" fmla="*/ 11 h 14"/>
                <a:gd name="T16" fmla="*/ 20 w 22"/>
                <a:gd name="T17" fmla="*/ 14 h 14"/>
                <a:gd name="T18" fmla="*/ 20 w 22"/>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4">
                  <a:moveTo>
                    <a:pt x="20" y="14"/>
                  </a:moveTo>
                  <a:cubicBezTo>
                    <a:pt x="19" y="14"/>
                    <a:pt x="18" y="13"/>
                    <a:pt x="18" y="13"/>
                  </a:cubicBezTo>
                  <a:cubicBezTo>
                    <a:pt x="16" y="9"/>
                    <a:pt x="14" y="6"/>
                    <a:pt x="11" y="6"/>
                  </a:cubicBezTo>
                  <a:cubicBezTo>
                    <a:pt x="8" y="5"/>
                    <a:pt x="4" y="8"/>
                    <a:pt x="4" y="8"/>
                  </a:cubicBezTo>
                  <a:cubicBezTo>
                    <a:pt x="3" y="9"/>
                    <a:pt x="2" y="9"/>
                    <a:pt x="1" y="8"/>
                  </a:cubicBezTo>
                  <a:cubicBezTo>
                    <a:pt x="0" y="7"/>
                    <a:pt x="0" y="6"/>
                    <a:pt x="1" y="5"/>
                  </a:cubicBezTo>
                  <a:cubicBezTo>
                    <a:pt x="1" y="5"/>
                    <a:pt x="6" y="0"/>
                    <a:pt x="12" y="2"/>
                  </a:cubicBezTo>
                  <a:cubicBezTo>
                    <a:pt x="16" y="3"/>
                    <a:pt x="19" y="6"/>
                    <a:pt x="21" y="11"/>
                  </a:cubicBezTo>
                  <a:cubicBezTo>
                    <a:pt x="22" y="12"/>
                    <a:pt x="21" y="13"/>
                    <a:pt x="20" y="14"/>
                  </a:cubicBezTo>
                  <a:cubicBezTo>
                    <a:pt x="20" y="14"/>
                    <a:pt x="20" y="14"/>
                    <a:pt x="20" y="14"/>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76"/>
            <p:cNvSpPr>
              <a:spLocks/>
            </p:cNvSpPr>
            <p:nvPr/>
          </p:nvSpPr>
          <p:spPr bwMode="auto">
            <a:xfrm>
              <a:off x="3317876" y="471488"/>
              <a:ext cx="1190625" cy="661988"/>
            </a:xfrm>
            <a:custGeom>
              <a:avLst/>
              <a:gdLst>
                <a:gd name="T0" fmla="*/ 330 w 516"/>
                <a:gd name="T1" fmla="*/ 162 h 286"/>
                <a:gd name="T2" fmla="*/ 176 w 516"/>
                <a:gd name="T3" fmla="*/ 261 h 286"/>
                <a:gd name="T4" fmla="*/ 181 w 516"/>
                <a:gd name="T5" fmla="*/ 247 h 286"/>
                <a:gd name="T6" fmla="*/ 119 w 516"/>
                <a:gd name="T7" fmla="*/ 280 h 286"/>
                <a:gd name="T8" fmla="*/ 128 w 516"/>
                <a:gd name="T9" fmla="*/ 256 h 286"/>
                <a:gd name="T10" fmla="*/ 40 w 516"/>
                <a:gd name="T11" fmla="*/ 280 h 286"/>
                <a:gd name="T12" fmla="*/ 275 w 516"/>
                <a:gd name="T13" fmla="*/ 19 h 286"/>
                <a:gd name="T14" fmla="*/ 478 w 516"/>
                <a:gd name="T15" fmla="*/ 264 h 286"/>
                <a:gd name="T16" fmla="*/ 449 w 516"/>
                <a:gd name="T17" fmla="*/ 286 h 286"/>
                <a:gd name="T18" fmla="*/ 449 w 516"/>
                <a:gd name="T19" fmla="*/ 248 h 286"/>
                <a:gd name="T20" fmla="*/ 330 w 516"/>
                <a:gd name="T21" fmla="*/ 16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286">
                  <a:moveTo>
                    <a:pt x="330" y="162"/>
                  </a:moveTo>
                  <a:cubicBezTo>
                    <a:pt x="330" y="162"/>
                    <a:pt x="267" y="255"/>
                    <a:pt x="176" y="261"/>
                  </a:cubicBezTo>
                  <a:cubicBezTo>
                    <a:pt x="176" y="261"/>
                    <a:pt x="176" y="254"/>
                    <a:pt x="181" y="247"/>
                  </a:cubicBezTo>
                  <a:cubicBezTo>
                    <a:pt x="181" y="247"/>
                    <a:pt x="145" y="279"/>
                    <a:pt x="119" y="280"/>
                  </a:cubicBezTo>
                  <a:cubicBezTo>
                    <a:pt x="119" y="280"/>
                    <a:pt x="118" y="269"/>
                    <a:pt x="128" y="256"/>
                  </a:cubicBezTo>
                  <a:cubicBezTo>
                    <a:pt x="128" y="256"/>
                    <a:pt x="93" y="285"/>
                    <a:pt x="40" y="280"/>
                  </a:cubicBezTo>
                  <a:cubicBezTo>
                    <a:pt x="40" y="280"/>
                    <a:pt x="0" y="19"/>
                    <a:pt x="275" y="19"/>
                  </a:cubicBezTo>
                  <a:cubicBezTo>
                    <a:pt x="275" y="19"/>
                    <a:pt x="516" y="0"/>
                    <a:pt x="478" y="264"/>
                  </a:cubicBezTo>
                  <a:cubicBezTo>
                    <a:pt x="460" y="262"/>
                    <a:pt x="451" y="271"/>
                    <a:pt x="449" y="286"/>
                  </a:cubicBezTo>
                  <a:cubicBezTo>
                    <a:pt x="449" y="248"/>
                    <a:pt x="449" y="248"/>
                    <a:pt x="449" y="248"/>
                  </a:cubicBezTo>
                  <a:cubicBezTo>
                    <a:pt x="449" y="248"/>
                    <a:pt x="447" y="158"/>
                    <a:pt x="330" y="162"/>
                  </a:cubicBezTo>
                  <a:close/>
                </a:path>
              </a:pathLst>
            </a:custGeom>
            <a:solidFill>
              <a:srgbClr val="7F57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77"/>
            <p:cNvSpPr>
              <a:spLocks/>
            </p:cNvSpPr>
            <p:nvPr/>
          </p:nvSpPr>
          <p:spPr bwMode="auto">
            <a:xfrm>
              <a:off x="4079876" y="719138"/>
              <a:ext cx="71438" cy="130175"/>
            </a:xfrm>
            <a:custGeom>
              <a:avLst/>
              <a:gdLst>
                <a:gd name="T0" fmla="*/ 19 w 31"/>
                <a:gd name="T1" fmla="*/ 56 h 56"/>
                <a:gd name="T2" fmla="*/ 19 w 31"/>
                <a:gd name="T3" fmla="*/ 56 h 56"/>
                <a:gd name="T4" fmla="*/ 12 w 31"/>
                <a:gd name="T5" fmla="*/ 0 h 56"/>
                <a:gd name="T6" fmla="*/ 0 w 31"/>
                <a:gd name="T7" fmla="*/ 55 h 56"/>
                <a:gd name="T8" fmla="*/ 19 w 31"/>
                <a:gd name="T9" fmla="*/ 56 h 56"/>
              </a:gdLst>
              <a:ahLst/>
              <a:cxnLst>
                <a:cxn ang="0">
                  <a:pos x="T0" y="T1"/>
                </a:cxn>
                <a:cxn ang="0">
                  <a:pos x="T2" y="T3"/>
                </a:cxn>
                <a:cxn ang="0">
                  <a:pos x="T4" y="T5"/>
                </a:cxn>
                <a:cxn ang="0">
                  <a:pos x="T6" y="T7"/>
                </a:cxn>
                <a:cxn ang="0">
                  <a:pos x="T8" y="T9"/>
                </a:cxn>
              </a:cxnLst>
              <a:rect l="0" t="0" r="r" b="b"/>
              <a:pathLst>
                <a:path w="31" h="56">
                  <a:moveTo>
                    <a:pt x="19" y="56"/>
                  </a:moveTo>
                  <a:cubicBezTo>
                    <a:pt x="19" y="56"/>
                    <a:pt x="19" y="56"/>
                    <a:pt x="19" y="56"/>
                  </a:cubicBezTo>
                  <a:cubicBezTo>
                    <a:pt x="31" y="26"/>
                    <a:pt x="12" y="0"/>
                    <a:pt x="12" y="0"/>
                  </a:cubicBezTo>
                  <a:cubicBezTo>
                    <a:pt x="14" y="31"/>
                    <a:pt x="0" y="55"/>
                    <a:pt x="0" y="55"/>
                  </a:cubicBezTo>
                  <a:cubicBezTo>
                    <a:pt x="6" y="55"/>
                    <a:pt x="13" y="55"/>
                    <a:pt x="19" y="56"/>
                  </a:cubicBezTo>
                  <a:close/>
                </a:path>
              </a:pathLst>
            </a:custGeom>
            <a:solidFill>
              <a:srgbClr val="4C3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p:cNvGrpSpPr>
            <a:grpSpLocks noChangeAspect="1"/>
          </p:cNvGrpSpPr>
          <p:nvPr/>
        </p:nvGrpSpPr>
        <p:grpSpPr>
          <a:xfrm>
            <a:off x="6445608" y="1993182"/>
            <a:ext cx="795246" cy="1101155"/>
            <a:chOff x="7145338" y="10123488"/>
            <a:chExt cx="2133601" cy="2954338"/>
          </a:xfrm>
        </p:grpSpPr>
        <p:sp>
          <p:nvSpPr>
            <p:cNvPr id="197" name="Rectangle 383"/>
            <p:cNvSpPr>
              <a:spLocks noChangeArrowheads="1"/>
            </p:cNvSpPr>
            <p:nvPr/>
          </p:nvSpPr>
          <p:spPr bwMode="auto">
            <a:xfrm>
              <a:off x="7854951" y="11868151"/>
              <a:ext cx="492125" cy="484188"/>
            </a:xfrm>
            <a:prstGeom prst="rect">
              <a:avLst/>
            </a:prstGeom>
            <a:solidFill>
              <a:srgbClr val="54A3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Oval 384"/>
            <p:cNvSpPr>
              <a:spLocks noChangeArrowheads="1"/>
            </p:cNvSpPr>
            <p:nvPr/>
          </p:nvSpPr>
          <p:spPr bwMode="auto">
            <a:xfrm>
              <a:off x="8069263" y="12033251"/>
              <a:ext cx="63500" cy="65088"/>
            </a:xfrm>
            <a:prstGeom prst="ellipse">
              <a:avLst/>
            </a:prstGeom>
            <a:solidFill>
              <a:srgbClr val="449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Oval 385"/>
            <p:cNvSpPr>
              <a:spLocks noChangeArrowheads="1"/>
            </p:cNvSpPr>
            <p:nvPr/>
          </p:nvSpPr>
          <p:spPr bwMode="auto">
            <a:xfrm>
              <a:off x="8069263" y="12165013"/>
              <a:ext cx="63500" cy="63500"/>
            </a:xfrm>
            <a:prstGeom prst="ellipse">
              <a:avLst/>
            </a:prstGeom>
            <a:solidFill>
              <a:srgbClr val="449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386"/>
            <p:cNvSpPr>
              <a:spLocks/>
            </p:cNvSpPr>
            <p:nvPr/>
          </p:nvSpPr>
          <p:spPr bwMode="auto">
            <a:xfrm>
              <a:off x="7866063" y="11903076"/>
              <a:ext cx="465138" cy="165100"/>
            </a:xfrm>
            <a:custGeom>
              <a:avLst/>
              <a:gdLst>
                <a:gd name="T0" fmla="*/ 80 w 293"/>
                <a:gd name="T1" fmla="*/ 104 h 104"/>
                <a:gd name="T2" fmla="*/ 147 w 293"/>
                <a:gd name="T3" fmla="*/ 42 h 104"/>
                <a:gd name="T4" fmla="*/ 211 w 293"/>
                <a:gd name="T5" fmla="*/ 104 h 104"/>
                <a:gd name="T6" fmla="*/ 293 w 293"/>
                <a:gd name="T7" fmla="*/ 0 h 104"/>
                <a:gd name="T8" fmla="*/ 0 w 293"/>
                <a:gd name="T9" fmla="*/ 0 h 104"/>
                <a:gd name="T10" fmla="*/ 80 w 293"/>
                <a:gd name="T11" fmla="*/ 104 h 104"/>
              </a:gdLst>
              <a:ahLst/>
              <a:cxnLst>
                <a:cxn ang="0">
                  <a:pos x="T0" y="T1"/>
                </a:cxn>
                <a:cxn ang="0">
                  <a:pos x="T2" y="T3"/>
                </a:cxn>
                <a:cxn ang="0">
                  <a:pos x="T4" y="T5"/>
                </a:cxn>
                <a:cxn ang="0">
                  <a:pos x="T6" y="T7"/>
                </a:cxn>
                <a:cxn ang="0">
                  <a:pos x="T8" y="T9"/>
                </a:cxn>
                <a:cxn ang="0">
                  <a:pos x="T10" y="T11"/>
                </a:cxn>
              </a:cxnLst>
              <a:rect l="0" t="0" r="r" b="b"/>
              <a:pathLst>
                <a:path w="293" h="104">
                  <a:moveTo>
                    <a:pt x="80" y="104"/>
                  </a:moveTo>
                  <a:lnTo>
                    <a:pt x="147" y="42"/>
                  </a:lnTo>
                  <a:lnTo>
                    <a:pt x="211" y="104"/>
                  </a:lnTo>
                  <a:lnTo>
                    <a:pt x="293" y="0"/>
                  </a:lnTo>
                  <a:lnTo>
                    <a:pt x="0" y="0"/>
                  </a:lnTo>
                  <a:lnTo>
                    <a:pt x="80" y="104"/>
                  </a:lnTo>
                  <a:close/>
                </a:path>
              </a:pathLst>
            </a:custGeom>
            <a:solidFill>
              <a:srgbClr val="449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391"/>
            <p:cNvSpPr>
              <a:spLocks/>
            </p:cNvSpPr>
            <p:nvPr/>
          </p:nvSpPr>
          <p:spPr bwMode="auto">
            <a:xfrm>
              <a:off x="8482013" y="12728576"/>
              <a:ext cx="244475" cy="349250"/>
            </a:xfrm>
            <a:custGeom>
              <a:avLst/>
              <a:gdLst>
                <a:gd name="T0" fmla="*/ 51 w 65"/>
                <a:gd name="T1" fmla="*/ 1 h 93"/>
                <a:gd name="T2" fmla="*/ 5 w 65"/>
                <a:gd name="T3" fmla="*/ 93 h 93"/>
                <a:gd name="T4" fmla="*/ 0 w 65"/>
                <a:gd name="T5" fmla="*/ 0 h 93"/>
                <a:gd name="T6" fmla="*/ 51 w 65"/>
                <a:gd name="T7" fmla="*/ 1 h 93"/>
              </a:gdLst>
              <a:ahLst/>
              <a:cxnLst>
                <a:cxn ang="0">
                  <a:pos x="T0" y="T1"/>
                </a:cxn>
                <a:cxn ang="0">
                  <a:pos x="T2" y="T3"/>
                </a:cxn>
                <a:cxn ang="0">
                  <a:pos x="T4" y="T5"/>
                </a:cxn>
                <a:cxn ang="0">
                  <a:pos x="T6" y="T7"/>
                </a:cxn>
              </a:cxnLst>
              <a:rect l="0" t="0" r="r" b="b"/>
              <a:pathLst>
                <a:path w="65" h="93">
                  <a:moveTo>
                    <a:pt x="51" y="1"/>
                  </a:moveTo>
                  <a:cubicBezTo>
                    <a:pt x="51" y="1"/>
                    <a:pt x="65" y="81"/>
                    <a:pt x="5" y="93"/>
                  </a:cubicBezTo>
                  <a:cubicBezTo>
                    <a:pt x="0" y="0"/>
                    <a:pt x="0" y="0"/>
                    <a:pt x="0" y="0"/>
                  </a:cubicBezTo>
                  <a:lnTo>
                    <a:pt x="51" y="1"/>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392"/>
            <p:cNvSpPr>
              <a:spLocks/>
            </p:cNvSpPr>
            <p:nvPr/>
          </p:nvSpPr>
          <p:spPr bwMode="auto">
            <a:xfrm>
              <a:off x="7475538" y="12728576"/>
              <a:ext cx="244475" cy="349250"/>
            </a:xfrm>
            <a:custGeom>
              <a:avLst/>
              <a:gdLst>
                <a:gd name="T0" fmla="*/ 14 w 65"/>
                <a:gd name="T1" fmla="*/ 1 h 93"/>
                <a:gd name="T2" fmla="*/ 61 w 65"/>
                <a:gd name="T3" fmla="*/ 93 h 93"/>
                <a:gd name="T4" fmla="*/ 65 w 65"/>
                <a:gd name="T5" fmla="*/ 0 h 93"/>
                <a:gd name="T6" fmla="*/ 14 w 65"/>
                <a:gd name="T7" fmla="*/ 1 h 93"/>
              </a:gdLst>
              <a:ahLst/>
              <a:cxnLst>
                <a:cxn ang="0">
                  <a:pos x="T0" y="T1"/>
                </a:cxn>
                <a:cxn ang="0">
                  <a:pos x="T2" y="T3"/>
                </a:cxn>
                <a:cxn ang="0">
                  <a:pos x="T4" y="T5"/>
                </a:cxn>
                <a:cxn ang="0">
                  <a:pos x="T6" y="T7"/>
                </a:cxn>
              </a:cxnLst>
              <a:rect l="0" t="0" r="r" b="b"/>
              <a:pathLst>
                <a:path w="65" h="93">
                  <a:moveTo>
                    <a:pt x="14" y="1"/>
                  </a:moveTo>
                  <a:cubicBezTo>
                    <a:pt x="14" y="1"/>
                    <a:pt x="0" y="81"/>
                    <a:pt x="61" y="93"/>
                  </a:cubicBezTo>
                  <a:cubicBezTo>
                    <a:pt x="65" y="0"/>
                    <a:pt x="65" y="0"/>
                    <a:pt x="65" y="0"/>
                  </a:cubicBezTo>
                  <a:lnTo>
                    <a:pt x="14" y="1"/>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394"/>
            <p:cNvSpPr>
              <a:spLocks/>
            </p:cNvSpPr>
            <p:nvPr/>
          </p:nvSpPr>
          <p:spPr bwMode="auto">
            <a:xfrm>
              <a:off x="7516813" y="11845926"/>
              <a:ext cx="1168400" cy="1009650"/>
            </a:xfrm>
            <a:custGeom>
              <a:avLst/>
              <a:gdLst>
                <a:gd name="T0" fmla="*/ 231 w 311"/>
                <a:gd name="T1" fmla="*/ 0 h 269"/>
                <a:gd name="T2" fmla="*/ 214 w 311"/>
                <a:gd name="T3" fmla="*/ 1 h 269"/>
                <a:gd name="T4" fmla="*/ 156 w 311"/>
                <a:gd name="T5" fmla="*/ 122 h 269"/>
                <a:gd name="T6" fmla="*/ 98 w 311"/>
                <a:gd name="T7" fmla="*/ 1 h 269"/>
                <a:gd name="T8" fmla="*/ 80 w 311"/>
                <a:gd name="T9" fmla="*/ 0 h 269"/>
                <a:gd name="T10" fmla="*/ 0 w 311"/>
                <a:gd name="T11" fmla="*/ 235 h 269"/>
                <a:gd name="T12" fmla="*/ 39 w 311"/>
                <a:gd name="T13" fmla="*/ 245 h 269"/>
                <a:gd name="T14" fmla="*/ 39 w 311"/>
                <a:gd name="T15" fmla="*/ 263 h 269"/>
                <a:gd name="T16" fmla="*/ 156 w 311"/>
                <a:gd name="T17" fmla="*/ 269 h 269"/>
                <a:gd name="T18" fmla="*/ 156 w 311"/>
                <a:gd name="T19" fmla="*/ 269 h 269"/>
                <a:gd name="T20" fmla="*/ 156 w 311"/>
                <a:gd name="T21" fmla="*/ 269 h 269"/>
                <a:gd name="T22" fmla="*/ 272 w 311"/>
                <a:gd name="T23" fmla="*/ 263 h 269"/>
                <a:gd name="T24" fmla="*/ 272 w 311"/>
                <a:gd name="T25" fmla="*/ 245 h 269"/>
                <a:gd name="T26" fmla="*/ 311 w 311"/>
                <a:gd name="T27" fmla="*/ 235 h 269"/>
                <a:gd name="T28" fmla="*/ 231 w 311"/>
                <a:gd name="T29"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1" h="269">
                  <a:moveTo>
                    <a:pt x="231" y="0"/>
                  </a:moveTo>
                  <a:cubicBezTo>
                    <a:pt x="214" y="1"/>
                    <a:pt x="214" y="1"/>
                    <a:pt x="214" y="1"/>
                  </a:cubicBezTo>
                  <a:cubicBezTo>
                    <a:pt x="212" y="54"/>
                    <a:pt x="189" y="94"/>
                    <a:pt x="156" y="122"/>
                  </a:cubicBezTo>
                  <a:cubicBezTo>
                    <a:pt x="123" y="94"/>
                    <a:pt x="99" y="54"/>
                    <a:pt x="98" y="1"/>
                  </a:cubicBezTo>
                  <a:cubicBezTo>
                    <a:pt x="80" y="0"/>
                    <a:pt x="80" y="0"/>
                    <a:pt x="80" y="0"/>
                  </a:cubicBezTo>
                  <a:cubicBezTo>
                    <a:pt x="80" y="0"/>
                    <a:pt x="19" y="35"/>
                    <a:pt x="0" y="235"/>
                  </a:cubicBezTo>
                  <a:cubicBezTo>
                    <a:pt x="0" y="235"/>
                    <a:pt x="25" y="247"/>
                    <a:pt x="39" y="245"/>
                  </a:cubicBezTo>
                  <a:cubicBezTo>
                    <a:pt x="39" y="263"/>
                    <a:pt x="39" y="263"/>
                    <a:pt x="39" y="263"/>
                  </a:cubicBezTo>
                  <a:cubicBezTo>
                    <a:pt x="39" y="263"/>
                    <a:pt x="110" y="269"/>
                    <a:pt x="156" y="269"/>
                  </a:cubicBezTo>
                  <a:cubicBezTo>
                    <a:pt x="156" y="269"/>
                    <a:pt x="156" y="269"/>
                    <a:pt x="156" y="269"/>
                  </a:cubicBezTo>
                  <a:cubicBezTo>
                    <a:pt x="156" y="269"/>
                    <a:pt x="156" y="269"/>
                    <a:pt x="156" y="269"/>
                  </a:cubicBezTo>
                  <a:cubicBezTo>
                    <a:pt x="201" y="269"/>
                    <a:pt x="272" y="263"/>
                    <a:pt x="272" y="263"/>
                  </a:cubicBezTo>
                  <a:cubicBezTo>
                    <a:pt x="272" y="245"/>
                    <a:pt x="272" y="245"/>
                    <a:pt x="272" y="245"/>
                  </a:cubicBezTo>
                  <a:cubicBezTo>
                    <a:pt x="286" y="247"/>
                    <a:pt x="311" y="235"/>
                    <a:pt x="311" y="235"/>
                  </a:cubicBezTo>
                  <a:cubicBezTo>
                    <a:pt x="292" y="35"/>
                    <a:pt x="231" y="0"/>
                    <a:pt x="231" y="0"/>
                  </a:cubicBezTo>
                  <a:close/>
                </a:path>
              </a:pathLst>
            </a:custGeom>
            <a:solidFill>
              <a:srgbClr val="F4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395"/>
            <p:cNvSpPr>
              <a:spLocks/>
            </p:cNvSpPr>
            <p:nvPr/>
          </p:nvSpPr>
          <p:spPr bwMode="auto">
            <a:xfrm>
              <a:off x="7618413" y="12198351"/>
              <a:ext cx="101600" cy="566738"/>
            </a:xfrm>
            <a:custGeom>
              <a:avLst/>
              <a:gdLst>
                <a:gd name="T0" fmla="*/ 0 w 27"/>
                <a:gd name="T1" fmla="*/ 150 h 151"/>
                <a:gd name="T2" fmla="*/ 12 w 27"/>
                <a:gd name="T3" fmla="*/ 151 h 151"/>
                <a:gd name="T4" fmla="*/ 27 w 27"/>
                <a:gd name="T5" fmla="*/ 0 h 151"/>
                <a:gd name="T6" fmla="*/ 0 w 27"/>
                <a:gd name="T7" fmla="*/ 150 h 151"/>
              </a:gdLst>
              <a:ahLst/>
              <a:cxnLst>
                <a:cxn ang="0">
                  <a:pos x="T0" y="T1"/>
                </a:cxn>
                <a:cxn ang="0">
                  <a:pos x="T2" y="T3"/>
                </a:cxn>
                <a:cxn ang="0">
                  <a:pos x="T4" y="T5"/>
                </a:cxn>
                <a:cxn ang="0">
                  <a:pos x="T6" y="T7"/>
                </a:cxn>
              </a:cxnLst>
              <a:rect l="0" t="0" r="r" b="b"/>
              <a:pathLst>
                <a:path w="27" h="151">
                  <a:moveTo>
                    <a:pt x="0" y="150"/>
                  </a:moveTo>
                  <a:cubicBezTo>
                    <a:pt x="4" y="151"/>
                    <a:pt x="9" y="151"/>
                    <a:pt x="12" y="151"/>
                  </a:cubicBezTo>
                  <a:cubicBezTo>
                    <a:pt x="12" y="151"/>
                    <a:pt x="16" y="51"/>
                    <a:pt x="27" y="0"/>
                  </a:cubicBezTo>
                  <a:cubicBezTo>
                    <a:pt x="27" y="0"/>
                    <a:pt x="7" y="67"/>
                    <a:pt x="0" y="150"/>
                  </a:cubicBezTo>
                  <a:close/>
                </a:path>
              </a:pathLst>
            </a:custGeom>
            <a:solidFill>
              <a:srgbClr val="E2DC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396"/>
            <p:cNvSpPr>
              <a:spLocks/>
            </p:cNvSpPr>
            <p:nvPr/>
          </p:nvSpPr>
          <p:spPr bwMode="auto">
            <a:xfrm>
              <a:off x="8482013" y="12198351"/>
              <a:ext cx="101600" cy="566738"/>
            </a:xfrm>
            <a:custGeom>
              <a:avLst/>
              <a:gdLst>
                <a:gd name="T0" fmla="*/ 27 w 27"/>
                <a:gd name="T1" fmla="*/ 150 h 151"/>
                <a:gd name="T2" fmla="*/ 15 w 27"/>
                <a:gd name="T3" fmla="*/ 151 h 151"/>
                <a:gd name="T4" fmla="*/ 0 w 27"/>
                <a:gd name="T5" fmla="*/ 0 h 151"/>
                <a:gd name="T6" fmla="*/ 27 w 27"/>
                <a:gd name="T7" fmla="*/ 150 h 151"/>
              </a:gdLst>
              <a:ahLst/>
              <a:cxnLst>
                <a:cxn ang="0">
                  <a:pos x="T0" y="T1"/>
                </a:cxn>
                <a:cxn ang="0">
                  <a:pos x="T2" y="T3"/>
                </a:cxn>
                <a:cxn ang="0">
                  <a:pos x="T4" y="T5"/>
                </a:cxn>
                <a:cxn ang="0">
                  <a:pos x="T6" y="T7"/>
                </a:cxn>
              </a:cxnLst>
              <a:rect l="0" t="0" r="r" b="b"/>
              <a:pathLst>
                <a:path w="27" h="151">
                  <a:moveTo>
                    <a:pt x="27" y="150"/>
                  </a:moveTo>
                  <a:cubicBezTo>
                    <a:pt x="23" y="151"/>
                    <a:pt x="19" y="151"/>
                    <a:pt x="15" y="151"/>
                  </a:cubicBezTo>
                  <a:cubicBezTo>
                    <a:pt x="15" y="151"/>
                    <a:pt x="11" y="51"/>
                    <a:pt x="0" y="0"/>
                  </a:cubicBezTo>
                  <a:cubicBezTo>
                    <a:pt x="0" y="0"/>
                    <a:pt x="21" y="67"/>
                    <a:pt x="27" y="150"/>
                  </a:cubicBezTo>
                  <a:close/>
                </a:path>
              </a:pathLst>
            </a:custGeom>
            <a:solidFill>
              <a:srgbClr val="E2DC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397"/>
            <p:cNvSpPr>
              <a:spLocks/>
            </p:cNvSpPr>
            <p:nvPr/>
          </p:nvSpPr>
          <p:spPr bwMode="auto">
            <a:xfrm>
              <a:off x="8556626" y="10123488"/>
              <a:ext cx="722313" cy="1103313"/>
            </a:xfrm>
            <a:custGeom>
              <a:avLst/>
              <a:gdLst>
                <a:gd name="T0" fmla="*/ 6 w 192"/>
                <a:gd name="T1" fmla="*/ 52 h 294"/>
                <a:gd name="T2" fmla="*/ 78 w 192"/>
                <a:gd name="T3" fmla="*/ 10 h 294"/>
                <a:gd name="T4" fmla="*/ 145 w 192"/>
                <a:gd name="T5" fmla="*/ 149 h 294"/>
                <a:gd name="T6" fmla="*/ 190 w 192"/>
                <a:gd name="T7" fmla="*/ 200 h 294"/>
                <a:gd name="T8" fmla="*/ 179 w 192"/>
                <a:gd name="T9" fmla="*/ 221 h 294"/>
                <a:gd name="T10" fmla="*/ 190 w 192"/>
                <a:gd name="T11" fmla="*/ 221 h 294"/>
                <a:gd name="T12" fmla="*/ 77 w 192"/>
                <a:gd name="T13" fmla="*/ 226 h 294"/>
                <a:gd name="T14" fmla="*/ 6 w 192"/>
                <a:gd name="T15" fmla="*/ 52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294">
                  <a:moveTo>
                    <a:pt x="6" y="52"/>
                  </a:moveTo>
                  <a:cubicBezTo>
                    <a:pt x="6" y="52"/>
                    <a:pt x="0" y="0"/>
                    <a:pt x="78" y="10"/>
                  </a:cubicBezTo>
                  <a:cubicBezTo>
                    <a:pt x="156" y="21"/>
                    <a:pt x="136" y="100"/>
                    <a:pt x="145" y="149"/>
                  </a:cubicBezTo>
                  <a:cubicBezTo>
                    <a:pt x="154" y="197"/>
                    <a:pt x="171" y="206"/>
                    <a:pt x="190" y="200"/>
                  </a:cubicBezTo>
                  <a:cubicBezTo>
                    <a:pt x="190" y="200"/>
                    <a:pt x="192" y="217"/>
                    <a:pt x="179" y="221"/>
                  </a:cubicBezTo>
                  <a:cubicBezTo>
                    <a:pt x="179" y="221"/>
                    <a:pt x="180" y="223"/>
                    <a:pt x="190" y="221"/>
                  </a:cubicBezTo>
                  <a:cubicBezTo>
                    <a:pt x="190" y="221"/>
                    <a:pt x="173" y="294"/>
                    <a:pt x="77" y="226"/>
                  </a:cubicBezTo>
                  <a:lnTo>
                    <a:pt x="6" y="52"/>
                  </a:lnTo>
                  <a:close/>
                </a:path>
              </a:pathLst>
            </a:custGeom>
            <a:solidFill>
              <a:srgbClr val="4949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398"/>
            <p:cNvSpPr>
              <a:spLocks/>
            </p:cNvSpPr>
            <p:nvPr/>
          </p:nvSpPr>
          <p:spPr bwMode="auto">
            <a:xfrm>
              <a:off x="8448676" y="10266363"/>
              <a:ext cx="333375" cy="333375"/>
            </a:xfrm>
            <a:custGeom>
              <a:avLst/>
              <a:gdLst>
                <a:gd name="T0" fmla="*/ 0 w 89"/>
                <a:gd name="T1" fmla="*/ 18 h 89"/>
                <a:gd name="T2" fmla="*/ 44 w 89"/>
                <a:gd name="T3" fmla="*/ 14 h 89"/>
                <a:gd name="T4" fmla="*/ 76 w 89"/>
                <a:gd name="T5" fmla="*/ 89 h 89"/>
                <a:gd name="T6" fmla="*/ 0 w 89"/>
                <a:gd name="T7" fmla="*/ 18 h 89"/>
              </a:gdLst>
              <a:ahLst/>
              <a:cxnLst>
                <a:cxn ang="0">
                  <a:pos x="T0" y="T1"/>
                </a:cxn>
                <a:cxn ang="0">
                  <a:pos x="T2" y="T3"/>
                </a:cxn>
                <a:cxn ang="0">
                  <a:pos x="T4" y="T5"/>
                </a:cxn>
                <a:cxn ang="0">
                  <a:pos x="T6" y="T7"/>
                </a:cxn>
              </a:cxnLst>
              <a:rect l="0" t="0" r="r" b="b"/>
              <a:pathLst>
                <a:path w="89" h="89">
                  <a:moveTo>
                    <a:pt x="0" y="18"/>
                  </a:moveTo>
                  <a:cubicBezTo>
                    <a:pt x="0" y="18"/>
                    <a:pt x="22" y="0"/>
                    <a:pt x="44" y="14"/>
                  </a:cubicBezTo>
                  <a:cubicBezTo>
                    <a:pt x="67" y="28"/>
                    <a:pt x="89" y="71"/>
                    <a:pt x="76" y="89"/>
                  </a:cubicBezTo>
                  <a:lnTo>
                    <a:pt x="0" y="18"/>
                  </a:lnTo>
                  <a:close/>
                </a:path>
              </a:pathLst>
            </a:custGeom>
            <a:solidFill>
              <a:srgbClr val="F9F5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399"/>
            <p:cNvSpPr>
              <a:spLocks/>
            </p:cNvSpPr>
            <p:nvPr/>
          </p:nvSpPr>
          <p:spPr bwMode="auto">
            <a:xfrm>
              <a:off x="7145338" y="10266363"/>
              <a:ext cx="1916113" cy="1665288"/>
            </a:xfrm>
            <a:custGeom>
              <a:avLst/>
              <a:gdLst>
                <a:gd name="T0" fmla="*/ 255 w 510"/>
                <a:gd name="T1" fmla="*/ 0 h 444"/>
                <a:gd name="T2" fmla="*/ 87 w 510"/>
                <a:gd name="T3" fmla="*/ 372 h 444"/>
                <a:gd name="T4" fmla="*/ 255 w 510"/>
                <a:gd name="T5" fmla="*/ 444 h 444"/>
                <a:gd name="T6" fmla="*/ 423 w 510"/>
                <a:gd name="T7" fmla="*/ 372 h 444"/>
                <a:gd name="T8" fmla="*/ 255 w 510"/>
                <a:gd name="T9" fmla="*/ 0 h 444"/>
              </a:gdLst>
              <a:ahLst/>
              <a:cxnLst>
                <a:cxn ang="0">
                  <a:pos x="T0" y="T1"/>
                </a:cxn>
                <a:cxn ang="0">
                  <a:pos x="T2" y="T3"/>
                </a:cxn>
                <a:cxn ang="0">
                  <a:pos x="T4" y="T5"/>
                </a:cxn>
                <a:cxn ang="0">
                  <a:pos x="T6" y="T7"/>
                </a:cxn>
                <a:cxn ang="0">
                  <a:pos x="T8" y="T9"/>
                </a:cxn>
              </a:cxnLst>
              <a:rect l="0" t="0" r="r" b="b"/>
              <a:pathLst>
                <a:path w="510" h="444">
                  <a:moveTo>
                    <a:pt x="255" y="0"/>
                  </a:moveTo>
                  <a:cubicBezTo>
                    <a:pt x="13" y="0"/>
                    <a:pt x="0" y="240"/>
                    <a:pt x="87" y="372"/>
                  </a:cubicBezTo>
                  <a:cubicBezTo>
                    <a:pt x="135" y="444"/>
                    <a:pt x="255" y="444"/>
                    <a:pt x="255" y="444"/>
                  </a:cubicBezTo>
                  <a:cubicBezTo>
                    <a:pt x="255" y="444"/>
                    <a:pt x="375" y="444"/>
                    <a:pt x="423" y="372"/>
                  </a:cubicBezTo>
                  <a:cubicBezTo>
                    <a:pt x="510" y="240"/>
                    <a:pt x="496" y="0"/>
                    <a:pt x="255" y="0"/>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400"/>
            <p:cNvSpPr>
              <a:spLocks/>
            </p:cNvSpPr>
            <p:nvPr/>
          </p:nvSpPr>
          <p:spPr bwMode="auto">
            <a:xfrm>
              <a:off x="7204076" y="11133138"/>
              <a:ext cx="350838" cy="434975"/>
            </a:xfrm>
            <a:custGeom>
              <a:avLst/>
              <a:gdLst>
                <a:gd name="T0" fmla="*/ 76 w 93"/>
                <a:gd name="T1" fmla="*/ 30 h 116"/>
                <a:gd name="T2" fmla="*/ 31 w 93"/>
                <a:gd name="T3" fmla="*/ 13 h 116"/>
                <a:gd name="T4" fmla="*/ 93 w 93"/>
                <a:gd name="T5" fmla="*/ 116 h 116"/>
                <a:gd name="T6" fmla="*/ 76 w 93"/>
                <a:gd name="T7" fmla="*/ 30 h 116"/>
              </a:gdLst>
              <a:ahLst/>
              <a:cxnLst>
                <a:cxn ang="0">
                  <a:pos x="T0" y="T1"/>
                </a:cxn>
                <a:cxn ang="0">
                  <a:pos x="T2" y="T3"/>
                </a:cxn>
                <a:cxn ang="0">
                  <a:pos x="T4" y="T5"/>
                </a:cxn>
                <a:cxn ang="0">
                  <a:pos x="T6" y="T7"/>
                </a:cxn>
              </a:cxnLst>
              <a:rect l="0" t="0" r="r" b="b"/>
              <a:pathLst>
                <a:path w="93" h="116">
                  <a:moveTo>
                    <a:pt x="76" y="30"/>
                  </a:moveTo>
                  <a:cubicBezTo>
                    <a:pt x="76" y="30"/>
                    <a:pt x="59" y="0"/>
                    <a:pt x="31" y="13"/>
                  </a:cubicBezTo>
                  <a:cubicBezTo>
                    <a:pt x="0" y="27"/>
                    <a:pt x="21" y="106"/>
                    <a:pt x="93" y="116"/>
                  </a:cubicBezTo>
                  <a:lnTo>
                    <a:pt x="76" y="30"/>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401"/>
            <p:cNvSpPr>
              <a:spLocks/>
            </p:cNvSpPr>
            <p:nvPr/>
          </p:nvSpPr>
          <p:spPr bwMode="auto">
            <a:xfrm>
              <a:off x="8647113" y="11133138"/>
              <a:ext cx="354013" cy="434975"/>
            </a:xfrm>
            <a:custGeom>
              <a:avLst/>
              <a:gdLst>
                <a:gd name="T0" fmla="*/ 17 w 94"/>
                <a:gd name="T1" fmla="*/ 30 h 116"/>
                <a:gd name="T2" fmla="*/ 63 w 94"/>
                <a:gd name="T3" fmla="*/ 13 h 116"/>
                <a:gd name="T4" fmla="*/ 0 w 94"/>
                <a:gd name="T5" fmla="*/ 116 h 116"/>
                <a:gd name="T6" fmla="*/ 17 w 94"/>
                <a:gd name="T7" fmla="*/ 30 h 116"/>
              </a:gdLst>
              <a:ahLst/>
              <a:cxnLst>
                <a:cxn ang="0">
                  <a:pos x="T0" y="T1"/>
                </a:cxn>
                <a:cxn ang="0">
                  <a:pos x="T2" y="T3"/>
                </a:cxn>
                <a:cxn ang="0">
                  <a:pos x="T4" y="T5"/>
                </a:cxn>
                <a:cxn ang="0">
                  <a:pos x="T6" y="T7"/>
                </a:cxn>
              </a:cxnLst>
              <a:rect l="0" t="0" r="r" b="b"/>
              <a:pathLst>
                <a:path w="94" h="116">
                  <a:moveTo>
                    <a:pt x="17" y="30"/>
                  </a:moveTo>
                  <a:cubicBezTo>
                    <a:pt x="17" y="30"/>
                    <a:pt x="34" y="0"/>
                    <a:pt x="63" y="13"/>
                  </a:cubicBezTo>
                  <a:cubicBezTo>
                    <a:pt x="94" y="27"/>
                    <a:pt x="73" y="106"/>
                    <a:pt x="0" y="116"/>
                  </a:cubicBezTo>
                  <a:lnTo>
                    <a:pt x="17" y="30"/>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402"/>
            <p:cNvSpPr>
              <a:spLocks/>
            </p:cNvSpPr>
            <p:nvPr/>
          </p:nvSpPr>
          <p:spPr bwMode="auto">
            <a:xfrm>
              <a:off x="7442201" y="10720388"/>
              <a:ext cx="1322388" cy="1200150"/>
            </a:xfrm>
            <a:custGeom>
              <a:avLst/>
              <a:gdLst>
                <a:gd name="T0" fmla="*/ 261 w 352"/>
                <a:gd name="T1" fmla="*/ 291 h 320"/>
                <a:gd name="T2" fmla="*/ 211 w 352"/>
                <a:gd name="T3" fmla="*/ 311 h 320"/>
                <a:gd name="T4" fmla="*/ 140 w 352"/>
                <a:gd name="T5" fmla="*/ 311 h 320"/>
                <a:gd name="T6" fmla="*/ 90 w 352"/>
                <a:gd name="T7" fmla="*/ 291 h 320"/>
                <a:gd name="T8" fmla="*/ 0 w 352"/>
                <a:gd name="T9" fmla="*/ 158 h 320"/>
                <a:gd name="T10" fmla="*/ 0 w 352"/>
                <a:gd name="T11" fmla="*/ 0 h 320"/>
                <a:gd name="T12" fmla="*/ 352 w 352"/>
                <a:gd name="T13" fmla="*/ 0 h 320"/>
                <a:gd name="T14" fmla="*/ 352 w 352"/>
                <a:gd name="T15" fmla="*/ 158 h 320"/>
                <a:gd name="T16" fmla="*/ 261 w 352"/>
                <a:gd name="T17" fmla="*/ 29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320">
                  <a:moveTo>
                    <a:pt x="261" y="291"/>
                  </a:moveTo>
                  <a:cubicBezTo>
                    <a:pt x="211" y="311"/>
                    <a:pt x="211" y="311"/>
                    <a:pt x="211" y="311"/>
                  </a:cubicBezTo>
                  <a:cubicBezTo>
                    <a:pt x="188" y="320"/>
                    <a:pt x="163" y="320"/>
                    <a:pt x="140" y="311"/>
                  </a:cubicBezTo>
                  <a:cubicBezTo>
                    <a:pt x="90" y="291"/>
                    <a:pt x="90" y="291"/>
                    <a:pt x="90" y="291"/>
                  </a:cubicBezTo>
                  <a:cubicBezTo>
                    <a:pt x="36" y="269"/>
                    <a:pt x="0" y="217"/>
                    <a:pt x="0" y="158"/>
                  </a:cubicBezTo>
                  <a:cubicBezTo>
                    <a:pt x="0" y="0"/>
                    <a:pt x="0" y="0"/>
                    <a:pt x="0" y="0"/>
                  </a:cubicBezTo>
                  <a:cubicBezTo>
                    <a:pt x="352" y="0"/>
                    <a:pt x="352" y="0"/>
                    <a:pt x="352" y="0"/>
                  </a:cubicBezTo>
                  <a:cubicBezTo>
                    <a:pt x="352" y="158"/>
                    <a:pt x="352" y="158"/>
                    <a:pt x="352" y="158"/>
                  </a:cubicBezTo>
                  <a:cubicBezTo>
                    <a:pt x="352" y="217"/>
                    <a:pt x="316" y="269"/>
                    <a:pt x="261" y="291"/>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403"/>
            <p:cNvSpPr>
              <a:spLocks/>
            </p:cNvSpPr>
            <p:nvPr/>
          </p:nvSpPr>
          <p:spPr bwMode="auto">
            <a:xfrm>
              <a:off x="7989888" y="11614151"/>
              <a:ext cx="236538" cy="134938"/>
            </a:xfrm>
            <a:custGeom>
              <a:avLst/>
              <a:gdLst>
                <a:gd name="T0" fmla="*/ 0 w 63"/>
                <a:gd name="T1" fmla="*/ 12 h 36"/>
                <a:gd name="T2" fmla="*/ 17 w 63"/>
                <a:gd name="T3" fmla="*/ 1 h 36"/>
                <a:gd name="T4" fmla="*/ 31 w 63"/>
                <a:gd name="T5" fmla="*/ 10 h 36"/>
                <a:gd name="T6" fmla="*/ 49 w 63"/>
                <a:gd name="T7" fmla="*/ 1 h 36"/>
                <a:gd name="T8" fmla="*/ 63 w 63"/>
                <a:gd name="T9" fmla="*/ 13 h 36"/>
                <a:gd name="T10" fmla="*/ 31 w 63"/>
                <a:gd name="T11" fmla="*/ 36 h 36"/>
                <a:gd name="T12" fmla="*/ 0 w 63"/>
                <a:gd name="T13" fmla="*/ 12 h 36"/>
              </a:gdLst>
              <a:ahLst/>
              <a:cxnLst>
                <a:cxn ang="0">
                  <a:pos x="T0" y="T1"/>
                </a:cxn>
                <a:cxn ang="0">
                  <a:pos x="T2" y="T3"/>
                </a:cxn>
                <a:cxn ang="0">
                  <a:pos x="T4" y="T5"/>
                </a:cxn>
                <a:cxn ang="0">
                  <a:pos x="T6" y="T7"/>
                </a:cxn>
                <a:cxn ang="0">
                  <a:pos x="T8" y="T9"/>
                </a:cxn>
                <a:cxn ang="0">
                  <a:pos x="T10" y="T11"/>
                </a:cxn>
                <a:cxn ang="0">
                  <a:pos x="T12" y="T13"/>
                </a:cxn>
              </a:cxnLst>
              <a:rect l="0" t="0" r="r" b="b"/>
              <a:pathLst>
                <a:path w="63" h="36">
                  <a:moveTo>
                    <a:pt x="0" y="12"/>
                  </a:moveTo>
                  <a:cubicBezTo>
                    <a:pt x="0" y="12"/>
                    <a:pt x="8" y="0"/>
                    <a:pt x="17" y="1"/>
                  </a:cubicBezTo>
                  <a:cubicBezTo>
                    <a:pt x="26" y="1"/>
                    <a:pt x="31" y="10"/>
                    <a:pt x="31" y="10"/>
                  </a:cubicBezTo>
                  <a:cubicBezTo>
                    <a:pt x="31" y="10"/>
                    <a:pt x="40" y="1"/>
                    <a:pt x="49" y="1"/>
                  </a:cubicBezTo>
                  <a:cubicBezTo>
                    <a:pt x="59" y="1"/>
                    <a:pt x="63" y="13"/>
                    <a:pt x="63" y="13"/>
                  </a:cubicBezTo>
                  <a:cubicBezTo>
                    <a:pt x="63" y="13"/>
                    <a:pt x="53" y="36"/>
                    <a:pt x="31" y="36"/>
                  </a:cubicBezTo>
                  <a:cubicBezTo>
                    <a:pt x="8" y="36"/>
                    <a:pt x="0" y="12"/>
                    <a:pt x="0" y="12"/>
                  </a:cubicBezTo>
                  <a:close/>
                </a:path>
              </a:pathLst>
            </a:custGeom>
            <a:solidFill>
              <a:srgbClr val="C650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404"/>
            <p:cNvSpPr>
              <a:spLocks/>
            </p:cNvSpPr>
            <p:nvPr/>
          </p:nvSpPr>
          <p:spPr bwMode="auto">
            <a:xfrm>
              <a:off x="8050213" y="11455401"/>
              <a:ext cx="115888" cy="52388"/>
            </a:xfrm>
            <a:custGeom>
              <a:avLst/>
              <a:gdLst>
                <a:gd name="T0" fmla="*/ 31 w 31"/>
                <a:gd name="T1" fmla="*/ 0 h 14"/>
                <a:gd name="T2" fmla="*/ 16 w 31"/>
                <a:gd name="T3" fmla="*/ 14 h 14"/>
                <a:gd name="T4" fmla="*/ 0 w 31"/>
                <a:gd name="T5" fmla="*/ 0 h 14"/>
                <a:gd name="T6" fmla="*/ 16 w 31"/>
                <a:gd name="T7" fmla="*/ 9 h 14"/>
                <a:gd name="T8" fmla="*/ 31 w 31"/>
                <a:gd name="T9" fmla="*/ 0 h 14"/>
              </a:gdLst>
              <a:ahLst/>
              <a:cxnLst>
                <a:cxn ang="0">
                  <a:pos x="T0" y="T1"/>
                </a:cxn>
                <a:cxn ang="0">
                  <a:pos x="T2" y="T3"/>
                </a:cxn>
                <a:cxn ang="0">
                  <a:pos x="T4" y="T5"/>
                </a:cxn>
                <a:cxn ang="0">
                  <a:pos x="T6" y="T7"/>
                </a:cxn>
                <a:cxn ang="0">
                  <a:pos x="T8" y="T9"/>
                </a:cxn>
              </a:cxnLst>
              <a:rect l="0" t="0" r="r" b="b"/>
              <a:pathLst>
                <a:path w="31" h="14">
                  <a:moveTo>
                    <a:pt x="31" y="0"/>
                  </a:moveTo>
                  <a:cubicBezTo>
                    <a:pt x="31" y="0"/>
                    <a:pt x="30" y="14"/>
                    <a:pt x="16" y="14"/>
                  </a:cubicBezTo>
                  <a:cubicBezTo>
                    <a:pt x="2" y="14"/>
                    <a:pt x="0" y="0"/>
                    <a:pt x="0" y="0"/>
                  </a:cubicBezTo>
                  <a:cubicBezTo>
                    <a:pt x="0" y="0"/>
                    <a:pt x="7" y="9"/>
                    <a:pt x="16" y="9"/>
                  </a:cubicBezTo>
                  <a:cubicBezTo>
                    <a:pt x="25" y="9"/>
                    <a:pt x="31" y="0"/>
                    <a:pt x="31" y="0"/>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405"/>
            <p:cNvSpPr>
              <a:spLocks/>
            </p:cNvSpPr>
            <p:nvPr/>
          </p:nvSpPr>
          <p:spPr bwMode="auto">
            <a:xfrm>
              <a:off x="7648576" y="11282363"/>
              <a:ext cx="157163" cy="60325"/>
            </a:xfrm>
            <a:custGeom>
              <a:avLst/>
              <a:gdLst>
                <a:gd name="T0" fmla="*/ 39 w 42"/>
                <a:gd name="T1" fmla="*/ 16 h 16"/>
                <a:gd name="T2" fmla="*/ 39 w 42"/>
                <a:gd name="T3" fmla="*/ 16 h 16"/>
                <a:gd name="T4" fmla="*/ 2 w 42"/>
                <a:gd name="T5" fmla="*/ 7 h 16"/>
                <a:gd name="T6" fmla="*/ 1 w 42"/>
                <a:gd name="T7" fmla="*/ 2 h 16"/>
                <a:gd name="T8" fmla="*/ 6 w 42"/>
                <a:gd name="T9" fmla="*/ 1 h 16"/>
                <a:gd name="T10" fmla="*/ 39 w 42"/>
                <a:gd name="T11" fmla="*/ 9 h 16"/>
                <a:gd name="T12" fmla="*/ 42 w 42"/>
                <a:gd name="T13" fmla="*/ 13 h 16"/>
                <a:gd name="T14" fmla="*/ 39 w 4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6">
                  <a:moveTo>
                    <a:pt x="39" y="16"/>
                  </a:moveTo>
                  <a:cubicBezTo>
                    <a:pt x="39" y="16"/>
                    <a:pt x="39" y="16"/>
                    <a:pt x="39" y="16"/>
                  </a:cubicBezTo>
                  <a:cubicBezTo>
                    <a:pt x="37" y="16"/>
                    <a:pt x="13" y="13"/>
                    <a:pt x="2" y="7"/>
                  </a:cubicBezTo>
                  <a:cubicBezTo>
                    <a:pt x="1" y="6"/>
                    <a:pt x="0" y="4"/>
                    <a:pt x="1" y="2"/>
                  </a:cubicBezTo>
                  <a:cubicBezTo>
                    <a:pt x="2" y="0"/>
                    <a:pt x="4" y="0"/>
                    <a:pt x="6" y="1"/>
                  </a:cubicBezTo>
                  <a:cubicBezTo>
                    <a:pt x="15" y="7"/>
                    <a:pt x="39" y="9"/>
                    <a:pt x="39" y="9"/>
                  </a:cubicBezTo>
                  <a:cubicBezTo>
                    <a:pt x="41" y="9"/>
                    <a:pt x="42" y="11"/>
                    <a:pt x="42" y="13"/>
                  </a:cubicBezTo>
                  <a:cubicBezTo>
                    <a:pt x="42" y="14"/>
                    <a:pt x="41" y="16"/>
                    <a:pt x="39" y="16"/>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406"/>
            <p:cNvSpPr>
              <a:spLocks/>
            </p:cNvSpPr>
            <p:nvPr/>
          </p:nvSpPr>
          <p:spPr bwMode="auto">
            <a:xfrm>
              <a:off x="7648576" y="11226801"/>
              <a:ext cx="146050" cy="85725"/>
            </a:xfrm>
            <a:custGeom>
              <a:avLst/>
              <a:gdLst>
                <a:gd name="T0" fmla="*/ 35 w 39"/>
                <a:gd name="T1" fmla="*/ 23 h 23"/>
                <a:gd name="T2" fmla="*/ 2 w 39"/>
                <a:gd name="T3" fmla="*/ 6 h 23"/>
                <a:gd name="T4" fmla="*/ 2 w 39"/>
                <a:gd name="T5" fmla="*/ 1 h 23"/>
                <a:gd name="T6" fmla="*/ 7 w 39"/>
                <a:gd name="T7" fmla="*/ 2 h 23"/>
                <a:gd name="T8" fmla="*/ 7 w 39"/>
                <a:gd name="T9" fmla="*/ 2 h 23"/>
                <a:gd name="T10" fmla="*/ 35 w 39"/>
                <a:gd name="T11" fmla="*/ 16 h 23"/>
                <a:gd name="T12" fmla="*/ 36 w 39"/>
                <a:gd name="T13" fmla="*/ 16 h 23"/>
                <a:gd name="T14" fmla="*/ 39 w 39"/>
                <a:gd name="T15" fmla="*/ 20 h 23"/>
                <a:gd name="T16" fmla="*/ 36 w 39"/>
                <a:gd name="T17" fmla="*/ 23 h 23"/>
                <a:gd name="T18" fmla="*/ 35 w 39"/>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3">
                  <a:moveTo>
                    <a:pt x="35" y="23"/>
                  </a:moveTo>
                  <a:cubicBezTo>
                    <a:pt x="14" y="23"/>
                    <a:pt x="2" y="7"/>
                    <a:pt x="2" y="6"/>
                  </a:cubicBezTo>
                  <a:cubicBezTo>
                    <a:pt x="0" y="4"/>
                    <a:pt x="1" y="2"/>
                    <a:pt x="2" y="1"/>
                  </a:cubicBezTo>
                  <a:cubicBezTo>
                    <a:pt x="4" y="0"/>
                    <a:pt x="6" y="0"/>
                    <a:pt x="7" y="2"/>
                  </a:cubicBezTo>
                  <a:cubicBezTo>
                    <a:pt x="7" y="2"/>
                    <a:pt x="7" y="2"/>
                    <a:pt x="7" y="2"/>
                  </a:cubicBezTo>
                  <a:cubicBezTo>
                    <a:pt x="7" y="2"/>
                    <a:pt x="18" y="16"/>
                    <a:pt x="35" y="16"/>
                  </a:cubicBezTo>
                  <a:cubicBezTo>
                    <a:pt x="35" y="16"/>
                    <a:pt x="35" y="16"/>
                    <a:pt x="36" y="16"/>
                  </a:cubicBezTo>
                  <a:cubicBezTo>
                    <a:pt x="37" y="16"/>
                    <a:pt x="39" y="18"/>
                    <a:pt x="39" y="20"/>
                  </a:cubicBezTo>
                  <a:cubicBezTo>
                    <a:pt x="39" y="22"/>
                    <a:pt x="38" y="23"/>
                    <a:pt x="36" y="23"/>
                  </a:cubicBezTo>
                  <a:cubicBezTo>
                    <a:pt x="35" y="23"/>
                    <a:pt x="35" y="23"/>
                    <a:pt x="35" y="23"/>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407"/>
            <p:cNvSpPr>
              <a:spLocks/>
            </p:cNvSpPr>
            <p:nvPr/>
          </p:nvSpPr>
          <p:spPr bwMode="auto">
            <a:xfrm>
              <a:off x="7723188" y="11207751"/>
              <a:ext cx="142875" cy="142875"/>
            </a:xfrm>
            <a:custGeom>
              <a:avLst/>
              <a:gdLst>
                <a:gd name="T0" fmla="*/ 35 w 38"/>
                <a:gd name="T1" fmla="*/ 23 h 38"/>
                <a:gd name="T2" fmla="*/ 15 w 38"/>
                <a:gd name="T3" fmla="*/ 35 h 38"/>
                <a:gd name="T4" fmla="*/ 2 w 38"/>
                <a:gd name="T5" fmla="*/ 15 h 38"/>
                <a:gd name="T6" fmla="*/ 23 w 38"/>
                <a:gd name="T7" fmla="*/ 2 h 38"/>
                <a:gd name="T8" fmla="*/ 35 w 38"/>
                <a:gd name="T9" fmla="*/ 23 h 38"/>
              </a:gdLst>
              <a:ahLst/>
              <a:cxnLst>
                <a:cxn ang="0">
                  <a:pos x="T0" y="T1"/>
                </a:cxn>
                <a:cxn ang="0">
                  <a:pos x="T2" y="T3"/>
                </a:cxn>
                <a:cxn ang="0">
                  <a:pos x="T4" y="T5"/>
                </a:cxn>
                <a:cxn ang="0">
                  <a:pos x="T6" y="T7"/>
                </a:cxn>
                <a:cxn ang="0">
                  <a:pos x="T8" y="T9"/>
                </a:cxn>
              </a:cxnLst>
              <a:rect l="0" t="0" r="r" b="b"/>
              <a:pathLst>
                <a:path w="38" h="38">
                  <a:moveTo>
                    <a:pt x="35" y="23"/>
                  </a:moveTo>
                  <a:cubicBezTo>
                    <a:pt x="33" y="32"/>
                    <a:pt x="24" y="38"/>
                    <a:pt x="15" y="35"/>
                  </a:cubicBezTo>
                  <a:cubicBezTo>
                    <a:pt x="6" y="33"/>
                    <a:pt x="0" y="24"/>
                    <a:pt x="2" y="15"/>
                  </a:cubicBezTo>
                  <a:cubicBezTo>
                    <a:pt x="4" y="6"/>
                    <a:pt x="14" y="0"/>
                    <a:pt x="23" y="2"/>
                  </a:cubicBezTo>
                  <a:cubicBezTo>
                    <a:pt x="32" y="4"/>
                    <a:pt x="38" y="14"/>
                    <a:pt x="35" y="23"/>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408"/>
            <p:cNvSpPr>
              <a:spLocks/>
            </p:cNvSpPr>
            <p:nvPr/>
          </p:nvSpPr>
          <p:spPr bwMode="auto">
            <a:xfrm>
              <a:off x="7764463" y="11223626"/>
              <a:ext cx="57150" cy="33338"/>
            </a:xfrm>
            <a:custGeom>
              <a:avLst/>
              <a:gdLst>
                <a:gd name="T0" fmla="*/ 15 w 15"/>
                <a:gd name="T1" fmla="*/ 5 h 9"/>
                <a:gd name="T2" fmla="*/ 7 w 15"/>
                <a:gd name="T3" fmla="*/ 9 h 9"/>
                <a:gd name="T4" fmla="*/ 0 w 15"/>
                <a:gd name="T5" fmla="*/ 4 h 9"/>
                <a:gd name="T6" fmla="*/ 8 w 15"/>
                <a:gd name="T7" fmla="*/ 0 h 9"/>
                <a:gd name="T8" fmla="*/ 15 w 15"/>
                <a:gd name="T9" fmla="*/ 5 h 9"/>
              </a:gdLst>
              <a:ahLst/>
              <a:cxnLst>
                <a:cxn ang="0">
                  <a:pos x="T0" y="T1"/>
                </a:cxn>
                <a:cxn ang="0">
                  <a:pos x="T2" y="T3"/>
                </a:cxn>
                <a:cxn ang="0">
                  <a:pos x="T4" y="T5"/>
                </a:cxn>
                <a:cxn ang="0">
                  <a:pos x="T6" y="T7"/>
                </a:cxn>
                <a:cxn ang="0">
                  <a:pos x="T8" y="T9"/>
                </a:cxn>
              </a:cxnLst>
              <a:rect l="0" t="0" r="r" b="b"/>
              <a:pathLst>
                <a:path w="15" h="9">
                  <a:moveTo>
                    <a:pt x="15" y="5"/>
                  </a:moveTo>
                  <a:cubicBezTo>
                    <a:pt x="15" y="8"/>
                    <a:pt x="12" y="9"/>
                    <a:pt x="7" y="9"/>
                  </a:cubicBezTo>
                  <a:cubicBezTo>
                    <a:pt x="3" y="9"/>
                    <a:pt x="0" y="7"/>
                    <a:pt x="0" y="4"/>
                  </a:cubicBezTo>
                  <a:cubicBezTo>
                    <a:pt x="0" y="2"/>
                    <a:pt x="4" y="0"/>
                    <a:pt x="8" y="0"/>
                  </a:cubicBezTo>
                  <a:cubicBezTo>
                    <a:pt x="12" y="0"/>
                    <a:pt x="15" y="3"/>
                    <a:pt x="15" y="5"/>
                  </a:cubicBezTo>
                  <a:close/>
                </a:path>
              </a:pathLst>
            </a:custGeom>
            <a:solidFill>
              <a:srgbClr val="E8D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409"/>
            <p:cNvSpPr>
              <a:spLocks/>
            </p:cNvSpPr>
            <p:nvPr/>
          </p:nvSpPr>
          <p:spPr bwMode="auto">
            <a:xfrm>
              <a:off x="7629526" y="11072813"/>
              <a:ext cx="304800" cy="85725"/>
            </a:xfrm>
            <a:custGeom>
              <a:avLst/>
              <a:gdLst>
                <a:gd name="T0" fmla="*/ 81 w 81"/>
                <a:gd name="T1" fmla="*/ 17 h 23"/>
                <a:gd name="T2" fmla="*/ 81 w 81"/>
                <a:gd name="T3" fmla="*/ 9 h 23"/>
                <a:gd name="T4" fmla="*/ 79 w 81"/>
                <a:gd name="T5" fmla="*/ 7 h 23"/>
                <a:gd name="T6" fmla="*/ 1 w 81"/>
                <a:gd name="T7" fmla="*/ 12 h 23"/>
                <a:gd name="T8" fmla="*/ 0 w 81"/>
                <a:gd name="T9" fmla="*/ 15 h 23"/>
                <a:gd name="T10" fmla="*/ 4 w 81"/>
                <a:gd name="T11" fmla="*/ 22 h 23"/>
                <a:gd name="T12" fmla="*/ 7 w 81"/>
                <a:gd name="T13" fmla="*/ 23 h 23"/>
                <a:gd name="T14" fmla="*/ 78 w 81"/>
                <a:gd name="T15" fmla="*/ 19 h 23"/>
                <a:gd name="T16" fmla="*/ 81 w 81"/>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3">
                  <a:moveTo>
                    <a:pt x="81" y="17"/>
                  </a:moveTo>
                  <a:cubicBezTo>
                    <a:pt x="81" y="9"/>
                    <a:pt x="81" y="9"/>
                    <a:pt x="81" y="9"/>
                  </a:cubicBezTo>
                  <a:cubicBezTo>
                    <a:pt x="81" y="8"/>
                    <a:pt x="80" y="7"/>
                    <a:pt x="79" y="7"/>
                  </a:cubicBezTo>
                  <a:cubicBezTo>
                    <a:pt x="70" y="6"/>
                    <a:pt x="23" y="0"/>
                    <a:pt x="1" y="12"/>
                  </a:cubicBezTo>
                  <a:cubicBezTo>
                    <a:pt x="0" y="13"/>
                    <a:pt x="0" y="14"/>
                    <a:pt x="0" y="15"/>
                  </a:cubicBezTo>
                  <a:cubicBezTo>
                    <a:pt x="4" y="22"/>
                    <a:pt x="4" y="22"/>
                    <a:pt x="4" y="22"/>
                  </a:cubicBezTo>
                  <a:cubicBezTo>
                    <a:pt x="5" y="23"/>
                    <a:pt x="6" y="23"/>
                    <a:pt x="7" y="23"/>
                  </a:cubicBezTo>
                  <a:cubicBezTo>
                    <a:pt x="13" y="20"/>
                    <a:pt x="40" y="13"/>
                    <a:pt x="78" y="19"/>
                  </a:cubicBezTo>
                  <a:cubicBezTo>
                    <a:pt x="80" y="19"/>
                    <a:pt x="81" y="18"/>
                    <a:pt x="81" y="17"/>
                  </a:cubicBezTo>
                  <a:close/>
                </a:path>
              </a:pathLst>
            </a:custGeom>
            <a:solidFill>
              <a:srgbClr val="4C3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410"/>
            <p:cNvSpPr>
              <a:spLocks/>
            </p:cNvSpPr>
            <p:nvPr/>
          </p:nvSpPr>
          <p:spPr bwMode="auto">
            <a:xfrm>
              <a:off x="8324851" y="11072813"/>
              <a:ext cx="303213" cy="85725"/>
            </a:xfrm>
            <a:custGeom>
              <a:avLst/>
              <a:gdLst>
                <a:gd name="T0" fmla="*/ 0 w 81"/>
                <a:gd name="T1" fmla="*/ 17 h 23"/>
                <a:gd name="T2" fmla="*/ 0 w 81"/>
                <a:gd name="T3" fmla="*/ 9 h 23"/>
                <a:gd name="T4" fmla="*/ 2 w 81"/>
                <a:gd name="T5" fmla="*/ 7 h 23"/>
                <a:gd name="T6" fmla="*/ 80 w 81"/>
                <a:gd name="T7" fmla="*/ 12 h 23"/>
                <a:gd name="T8" fmla="*/ 80 w 81"/>
                <a:gd name="T9" fmla="*/ 15 h 23"/>
                <a:gd name="T10" fmla="*/ 76 w 81"/>
                <a:gd name="T11" fmla="*/ 22 h 23"/>
                <a:gd name="T12" fmla="*/ 74 w 81"/>
                <a:gd name="T13" fmla="*/ 23 h 23"/>
                <a:gd name="T14" fmla="*/ 2 w 81"/>
                <a:gd name="T15" fmla="*/ 19 h 23"/>
                <a:gd name="T16" fmla="*/ 0 w 81"/>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3">
                  <a:moveTo>
                    <a:pt x="0" y="17"/>
                  </a:moveTo>
                  <a:cubicBezTo>
                    <a:pt x="0" y="9"/>
                    <a:pt x="0" y="9"/>
                    <a:pt x="0" y="9"/>
                  </a:cubicBezTo>
                  <a:cubicBezTo>
                    <a:pt x="0" y="8"/>
                    <a:pt x="1" y="7"/>
                    <a:pt x="2" y="7"/>
                  </a:cubicBezTo>
                  <a:cubicBezTo>
                    <a:pt x="11" y="6"/>
                    <a:pt x="57" y="0"/>
                    <a:pt x="80" y="12"/>
                  </a:cubicBezTo>
                  <a:cubicBezTo>
                    <a:pt x="81" y="13"/>
                    <a:pt x="81" y="14"/>
                    <a:pt x="80" y="15"/>
                  </a:cubicBezTo>
                  <a:cubicBezTo>
                    <a:pt x="76" y="22"/>
                    <a:pt x="76" y="22"/>
                    <a:pt x="76" y="22"/>
                  </a:cubicBezTo>
                  <a:cubicBezTo>
                    <a:pt x="76" y="23"/>
                    <a:pt x="75" y="23"/>
                    <a:pt x="74" y="23"/>
                  </a:cubicBezTo>
                  <a:cubicBezTo>
                    <a:pt x="68" y="20"/>
                    <a:pt x="40" y="13"/>
                    <a:pt x="2" y="19"/>
                  </a:cubicBezTo>
                  <a:cubicBezTo>
                    <a:pt x="1" y="19"/>
                    <a:pt x="0" y="18"/>
                    <a:pt x="0" y="17"/>
                  </a:cubicBezTo>
                  <a:close/>
                </a:path>
              </a:pathLst>
            </a:custGeom>
            <a:solidFill>
              <a:srgbClr val="4C3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411"/>
            <p:cNvSpPr>
              <a:spLocks/>
            </p:cNvSpPr>
            <p:nvPr/>
          </p:nvSpPr>
          <p:spPr bwMode="auto">
            <a:xfrm>
              <a:off x="8448676" y="11282363"/>
              <a:ext cx="157163" cy="60325"/>
            </a:xfrm>
            <a:custGeom>
              <a:avLst/>
              <a:gdLst>
                <a:gd name="T0" fmla="*/ 4 w 42"/>
                <a:gd name="T1" fmla="*/ 16 h 16"/>
                <a:gd name="T2" fmla="*/ 0 w 42"/>
                <a:gd name="T3" fmla="*/ 13 h 16"/>
                <a:gd name="T4" fmla="*/ 3 w 42"/>
                <a:gd name="T5" fmla="*/ 9 h 16"/>
                <a:gd name="T6" fmla="*/ 37 w 42"/>
                <a:gd name="T7" fmla="*/ 1 h 16"/>
                <a:gd name="T8" fmla="*/ 41 w 42"/>
                <a:gd name="T9" fmla="*/ 2 h 16"/>
                <a:gd name="T10" fmla="*/ 40 w 42"/>
                <a:gd name="T11" fmla="*/ 7 h 16"/>
                <a:gd name="T12" fmla="*/ 4 w 42"/>
                <a:gd name="T13" fmla="*/ 16 h 16"/>
                <a:gd name="T14" fmla="*/ 4 w 4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6">
                  <a:moveTo>
                    <a:pt x="4" y="16"/>
                  </a:moveTo>
                  <a:cubicBezTo>
                    <a:pt x="2" y="16"/>
                    <a:pt x="0" y="14"/>
                    <a:pt x="0" y="13"/>
                  </a:cubicBezTo>
                  <a:cubicBezTo>
                    <a:pt x="0" y="11"/>
                    <a:pt x="1" y="9"/>
                    <a:pt x="3" y="9"/>
                  </a:cubicBezTo>
                  <a:cubicBezTo>
                    <a:pt x="4" y="9"/>
                    <a:pt x="27" y="7"/>
                    <a:pt x="37" y="1"/>
                  </a:cubicBezTo>
                  <a:cubicBezTo>
                    <a:pt x="38" y="0"/>
                    <a:pt x="40" y="0"/>
                    <a:pt x="41" y="2"/>
                  </a:cubicBezTo>
                  <a:cubicBezTo>
                    <a:pt x="42" y="4"/>
                    <a:pt x="42" y="6"/>
                    <a:pt x="40" y="7"/>
                  </a:cubicBezTo>
                  <a:cubicBezTo>
                    <a:pt x="30" y="13"/>
                    <a:pt x="5" y="16"/>
                    <a:pt x="4" y="16"/>
                  </a:cubicBezTo>
                  <a:cubicBezTo>
                    <a:pt x="4" y="16"/>
                    <a:pt x="4" y="16"/>
                    <a:pt x="4" y="16"/>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412"/>
            <p:cNvSpPr>
              <a:spLocks/>
            </p:cNvSpPr>
            <p:nvPr/>
          </p:nvSpPr>
          <p:spPr bwMode="auto">
            <a:xfrm>
              <a:off x="8459788" y="11226801"/>
              <a:ext cx="146050" cy="85725"/>
            </a:xfrm>
            <a:custGeom>
              <a:avLst/>
              <a:gdLst>
                <a:gd name="T0" fmla="*/ 4 w 39"/>
                <a:gd name="T1" fmla="*/ 23 h 23"/>
                <a:gd name="T2" fmla="*/ 4 w 39"/>
                <a:gd name="T3" fmla="*/ 23 h 23"/>
                <a:gd name="T4" fmla="*/ 0 w 39"/>
                <a:gd name="T5" fmla="*/ 20 h 23"/>
                <a:gd name="T6" fmla="*/ 4 w 39"/>
                <a:gd name="T7" fmla="*/ 16 h 23"/>
                <a:gd name="T8" fmla="*/ 4 w 39"/>
                <a:gd name="T9" fmla="*/ 16 h 23"/>
                <a:gd name="T10" fmla="*/ 4 w 39"/>
                <a:gd name="T11" fmla="*/ 16 h 23"/>
                <a:gd name="T12" fmla="*/ 32 w 39"/>
                <a:gd name="T13" fmla="*/ 2 h 23"/>
                <a:gd name="T14" fmla="*/ 37 w 39"/>
                <a:gd name="T15" fmla="*/ 1 h 23"/>
                <a:gd name="T16" fmla="*/ 38 w 39"/>
                <a:gd name="T17" fmla="*/ 6 h 23"/>
                <a:gd name="T18" fmla="*/ 4 w 39"/>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3">
                  <a:moveTo>
                    <a:pt x="4" y="23"/>
                  </a:moveTo>
                  <a:cubicBezTo>
                    <a:pt x="4" y="23"/>
                    <a:pt x="4" y="23"/>
                    <a:pt x="4" y="23"/>
                  </a:cubicBezTo>
                  <a:cubicBezTo>
                    <a:pt x="2" y="23"/>
                    <a:pt x="0" y="22"/>
                    <a:pt x="0" y="20"/>
                  </a:cubicBezTo>
                  <a:cubicBezTo>
                    <a:pt x="1" y="18"/>
                    <a:pt x="2" y="16"/>
                    <a:pt x="4" y="16"/>
                  </a:cubicBezTo>
                  <a:cubicBezTo>
                    <a:pt x="4" y="16"/>
                    <a:pt x="4" y="16"/>
                    <a:pt x="4" y="16"/>
                  </a:cubicBezTo>
                  <a:cubicBezTo>
                    <a:pt x="4" y="16"/>
                    <a:pt x="4" y="16"/>
                    <a:pt x="4" y="16"/>
                  </a:cubicBezTo>
                  <a:cubicBezTo>
                    <a:pt x="22" y="16"/>
                    <a:pt x="32" y="2"/>
                    <a:pt x="32" y="2"/>
                  </a:cubicBezTo>
                  <a:cubicBezTo>
                    <a:pt x="33" y="0"/>
                    <a:pt x="36" y="0"/>
                    <a:pt x="37" y="1"/>
                  </a:cubicBezTo>
                  <a:cubicBezTo>
                    <a:pt x="39" y="2"/>
                    <a:pt x="39" y="4"/>
                    <a:pt x="38" y="6"/>
                  </a:cubicBezTo>
                  <a:cubicBezTo>
                    <a:pt x="37" y="7"/>
                    <a:pt x="26" y="23"/>
                    <a:pt x="4" y="23"/>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413"/>
            <p:cNvSpPr>
              <a:spLocks/>
            </p:cNvSpPr>
            <p:nvPr/>
          </p:nvSpPr>
          <p:spPr bwMode="auto">
            <a:xfrm>
              <a:off x="8391526" y="11207751"/>
              <a:ext cx="142875" cy="142875"/>
            </a:xfrm>
            <a:custGeom>
              <a:avLst/>
              <a:gdLst>
                <a:gd name="T0" fmla="*/ 2 w 38"/>
                <a:gd name="T1" fmla="*/ 23 h 38"/>
                <a:gd name="T2" fmla="*/ 23 w 38"/>
                <a:gd name="T3" fmla="*/ 35 h 38"/>
                <a:gd name="T4" fmla="*/ 35 w 38"/>
                <a:gd name="T5" fmla="*/ 15 h 38"/>
                <a:gd name="T6" fmla="*/ 15 w 38"/>
                <a:gd name="T7" fmla="*/ 2 h 38"/>
                <a:gd name="T8" fmla="*/ 2 w 38"/>
                <a:gd name="T9" fmla="*/ 23 h 38"/>
              </a:gdLst>
              <a:ahLst/>
              <a:cxnLst>
                <a:cxn ang="0">
                  <a:pos x="T0" y="T1"/>
                </a:cxn>
                <a:cxn ang="0">
                  <a:pos x="T2" y="T3"/>
                </a:cxn>
                <a:cxn ang="0">
                  <a:pos x="T4" y="T5"/>
                </a:cxn>
                <a:cxn ang="0">
                  <a:pos x="T6" y="T7"/>
                </a:cxn>
                <a:cxn ang="0">
                  <a:pos x="T8" y="T9"/>
                </a:cxn>
              </a:cxnLst>
              <a:rect l="0" t="0" r="r" b="b"/>
              <a:pathLst>
                <a:path w="38" h="38">
                  <a:moveTo>
                    <a:pt x="2" y="23"/>
                  </a:moveTo>
                  <a:cubicBezTo>
                    <a:pt x="5" y="32"/>
                    <a:pt x="14" y="38"/>
                    <a:pt x="23" y="35"/>
                  </a:cubicBezTo>
                  <a:cubicBezTo>
                    <a:pt x="32" y="33"/>
                    <a:pt x="38" y="24"/>
                    <a:pt x="35" y="15"/>
                  </a:cubicBezTo>
                  <a:cubicBezTo>
                    <a:pt x="33" y="6"/>
                    <a:pt x="24" y="0"/>
                    <a:pt x="15" y="2"/>
                  </a:cubicBezTo>
                  <a:cubicBezTo>
                    <a:pt x="6" y="4"/>
                    <a:pt x="0" y="14"/>
                    <a:pt x="2" y="23"/>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414"/>
            <p:cNvSpPr>
              <a:spLocks/>
            </p:cNvSpPr>
            <p:nvPr/>
          </p:nvSpPr>
          <p:spPr bwMode="auto">
            <a:xfrm>
              <a:off x="8432801" y="11223626"/>
              <a:ext cx="60325" cy="33338"/>
            </a:xfrm>
            <a:custGeom>
              <a:avLst/>
              <a:gdLst>
                <a:gd name="T0" fmla="*/ 0 w 16"/>
                <a:gd name="T1" fmla="*/ 5 h 9"/>
                <a:gd name="T2" fmla="*/ 8 w 16"/>
                <a:gd name="T3" fmla="*/ 9 h 9"/>
                <a:gd name="T4" fmla="*/ 16 w 16"/>
                <a:gd name="T5" fmla="*/ 4 h 9"/>
                <a:gd name="T6" fmla="*/ 8 w 16"/>
                <a:gd name="T7" fmla="*/ 0 h 9"/>
                <a:gd name="T8" fmla="*/ 0 w 16"/>
                <a:gd name="T9" fmla="*/ 5 h 9"/>
              </a:gdLst>
              <a:ahLst/>
              <a:cxnLst>
                <a:cxn ang="0">
                  <a:pos x="T0" y="T1"/>
                </a:cxn>
                <a:cxn ang="0">
                  <a:pos x="T2" y="T3"/>
                </a:cxn>
                <a:cxn ang="0">
                  <a:pos x="T4" y="T5"/>
                </a:cxn>
                <a:cxn ang="0">
                  <a:pos x="T6" y="T7"/>
                </a:cxn>
                <a:cxn ang="0">
                  <a:pos x="T8" y="T9"/>
                </a:cxn>
              </a:cxnLst>
              <a:rect l="0" t="0" r="r" b="b"/>
              <a:pathLst>
                <a:path w="16" h="9">
                  <a:moveTo>
                    <a:pt x="0" y="5"/>
                  </a:moveTo>
                  <a:cubicBezTo>
                    <a:pt x="0" y="8"/>
                    <a:pt x="4" y="9"/>
                    <a:pt x="8" y="9"/>
                  </a:cubicBezTo>
                  <a:cubicBezTo>
                    <a:pt x="12" y="9"/>
                    <a:pt x="16" y="7"/>
                    <a:pt x="16" y="4"/>
                  </a:cubicBezTo>
                  <a:cubicBezTo>
                    <a:pt x="16" y="2"/>
                    <a:pt x="12" y="0"/>
                    <a:pt x="8" y="0"/>
                  </a:cubicBezTo>
                  <a:cubicBezTo>
                    <a:pt x="3" y="0"/>
                    <a:pt x="0" y="3"/>
                    <a:pt x="0" y="5"/>
                  </a:cubicBezTo>
                  <a:close/>
                </a:path>
              </a:pathLst>
            </a:custGeom>
            <a:solidFill>
              <a:srgbClr val="E8D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415"/>
            <p:cNvSpPr>
              <a:spLocks/>
            </p:cNvSpPr>
            <p:nvPr/>
          </p:nvSpPr>
          <p:spPr bwMode="auto">
            <a:xfrm>
              <a:off x="7385051" y="10498138"/>
              <a:ext cx="1435100" cy="673100"/>
            </a:xfrm>
            <a:custGeom>
              <a:avLst/>
              <a:gdLst>
                <a:gd name="T0" fmla="*/ 15 w 382"/>
                <a:gd name="T1" fmla="*/ 167 h 179"/>
                <a:gd name="T2" fmla="*/ 193 w 382"/>
                <a:gd name="T3" fmla="*/ 62 h 179"/>
                <a:gd name="T4" fmla="*/ 158 w 382"/>
                <a:gd name="T5" fmla="*/ 97 h 179"/>
                <a:gd name="T6" fmla="*/ 287 w 382"/>
                <a:gd name="T7" fmla="*/ 74 h 179"/>
                <a:gd name="T8" fmla="*/ 367 w 382"/>
                <a:gd name="T9" fmla="*/ 179 h 179"/>
                <a:gd name="T10" fmla="*/ 382 w 382"/>
                <a:gd name="T11" fmla="*/ 176 h 179"/>
                <a:gd name="T12" fmla="*/ 378 w 382"/>
                <a:gd name="T13" fmla="*/ 57 h 179"/>
                <a:gd name="T14" fmla="*/ 222 w 382"/>
                <a:gd name="T15" fmla="*/ 0 h 179"/>
                <a:gd name="T16" fmla="*/ 0 w 382"/>
                <a:gd name="T17" fmla="*/ 49 h 179"/>
                <a:gd name="T18" fmla="*/ 15 w 382"/>
                <a:gd name="T19" fmla="*/ 16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9">
                  <a:moveTo>
                    <a:pt x="15" y="167"/>
                  </a:moveTo>
                  <a:cubicBezTo>
                    <a:pt x="15" y="167"/>
                    <a:pt x="21" y="57"/>
                    <a:pt x="193" y="62"/>
                  </a:cubicBezTo>
                  <a:cubicBezTo>
                    <a:pt x="193" y="62"/>
                    <a:pt x="190" y="88"/>
                    <a:pt x="158" y="97"/>
                  </a:cubicBezTo>
                  <a:cubicBezTo>
                    <a:pt x="158" y="97"/>
                    <a:pt x="242" y="123"/>
                    <a:pt x="287" y="74"/>
                  </a:cubicBezTo>
                  <a:cubicBezTo>
                    <a:pt x="287" y="74"/>
                    <a:pt x="374" y="94"/>
                    <a:pt x="367" y="179"/>
                  </a:cubicBezTo>
                  <a:cubicBezTo>
                    <a:pt x="382" y="176"/>
                    <a:pt x="382" y="176"/>
                    <a:pt x="382" y="176"/>
                  </a:cubicBezTo>
                  <a:cubicBezTo>
                    <a:pt x="378" y="57"/>
                    <a:pt x="378" y="57"/>
                    <a:pt x="378" y="57"/>
                  </a:cubicBezTo>
                  <a:cubicBezTo>
                    <a:pt x="222" y="0"/>
                    <a:pt x="222" y="0"/>
                    <a:pt x="222" y="0"/>
                  </a:cubicBezTo>
                  <a:cubicBezTo>
                    <a:pt x="0" y="49"/>
                    <a:pt x="0" y="49"/>
                    <a:pt x="0" y="49"/>
                  </a:cubicBezTo>
                  <a:lnTo>
                    <a:pt x="15" y="167"/>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64" name="组合 163"/>
          <p:cNvGrpSpPr/>
          <p:nvPr/>
        </p:nvGrpSpPr>
        <p:grpSpPr>
          <a:xfrm>
            <a:off x="7307484" y="1930169"/>
            <a:ext cx="930145" cy="1088650"/>
            <a:chOff x="3176" y="443781"/>
            <a:chExt cx="1555750" cy="1820863"/>
          </a:xfrm>
        </p:grpSpPr>
        <p:sp>
          <p:nvSpPr>
            <p:cNvPr id="170" name="Rectangle 232"/>
            <p:cNvSpPr>
              <a:spLocks noChangeArrowheads="1"/>
            </p:cNvSpPr>
            <p:nvPr/>
          </p:nvSpPr>
          <p:spPr bwMode="auto">
            <a:xfrm>
              <a:off x="677864" y="1475656"/>
              <a:ext cx="212725" cy="687388"/>
            </a:xfrm>
            <a:prstGeom prst="rect">
              <a:avLst/>
            </a:prstGeom>
            <a:solidFill>
              <a:srgbClr val="F9F5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233"/>
            <p:cNvSpPr>
              <a:spLocks/>
            </p:cNvSpPr>
            <p:nvPr/>
          </p:nvSpPr>
          <p:spPr bwMode="auto">
            <a:xfrm>
              <a:off x="746126" y="1507406"/>
              <a:ext cx="74613" cy="49213"/>
            </a:xfrm>
            <a:custGeom>
              <a:avLst/>
              <a:gdLst>
                <a:gd name="T0" fmla="*/ 26 w 32"/>
                <a:gd name="T1" fmla="*/ 21 h 21"/>
                <a:gd name="T2" fmla="*/ 5 w 32"/>
                <a:gd name="T3" fmla="*/ 21 h 21"/>
                <a:gd name="T4" fmla="*/ 0 w 32"/>
                <a:gd name="T5" fmla="*/ 16 h 21"/>
                <a:gd name="T6" fmla="*/ 0 w 32"/>
                <a:gd name="T7" fmla="*/ 6 h 21"/>
                <a:gd name="T8" fmla="*/ 5 w 32"/>
                <a:gd name="T9" fmla="*/ 0 h 21"/>
                <a:gd name="T10" fmla="*/ 26 w 32"/>
                <a:gd name="T11" fmla="*/ 0 h 21"/>
                <a:gd name="T12" fmla="*/ 32 w 32"/>
                <a:gd name="T13" fmla="*/ 6 h 21"/>
                <a:gd name="T14" fmla="*/ 32 w 32"/>
                <a:gd name="T15" fmla="*/ 16 h 21"/>
                <a:gd name="T16" fmla="*/ 26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26" y="21"/>
                  </a:moveTo>
                  <a:cubicBezTo>
                    <a:pt x="5" y="21"/>
                    <a:pt x="5" y="21"/>
                    <a:pt x="5" y="21"/>
                  </a:cubicBezTo>
                  <a:cubicBezTo>
                    <a:pt x="2" y="21"/>
                    <a:pt x="0" y="19"/>
                    <a:pt x="0" y="16"/>
                  </a:cubicBezTo>
                  <a:cubicBezTo>
                    <a:pt x="0" y="6"/>
                    <a:pt x="0" y="6"/>
                    <a:pt x="0" y="6"/>
                  </a:cubicBezTo>
                  <a:cubicBezTo>
                    <a:pt x="0" y="3"/>
                    <a:pt x="2" y="0"/>
                    <a:pt x="5" y="0"/>
                  </a:cubicBezTo>
                  <a:cubicBezTo>
                    <a:pt x="26" y="0"/>
                    <a:pt x="26" y="0"/>
                    <a:pt x="26" y="0"/>
                  </a:cubicBezTo>
                  <a:cubicBezTo>
                    <a:pt x="29" y="0"/>
                    <a:pt x="32" y="3"/>
                    <a:pt x="32" y="6"/>
                  </a:cubicBezTo>
                  <a:cubicBezTo>
                    <a:pt x="32" y="16"/>
                    <a:pt x="32" y="16"/>
                    <a:pt x="32" y="16"/>
                  </a:cubicBezTo>
                  <a:cubicBezTo>
                    <a:pt x="32" y="19"/>
                    <a:pt x="29" y="21"/>
                    <a:pt x="26" y="21"/>
                  </a:cubicBezTo>
                  <a:close/>
                </a:path>
              </a:pathLst>
            </a:custGeom>
            <a:solidFill>
              <a:srgbClr val="C650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234"/>
            <p:cNvSpPr>
              <a:spLocks/>
            </p:cNvSpPr>
            <p:nvPr/>
          </p:nvSpPr>
          <p:spPr bwMode="auto">
            <a:xfrm>
              <a:off x="746126" y="1532806"/>
              <a:ext cx="74613" cy="423863"/>
            </a:xfrm>
            <a:custGeom>
              <a:avLst/>
              <a:gdLst>
                <a:gd name="T0" fmla="*/ 14 w 47"/>
                <a:gd name="T1" fmla="*/ 0 h 267"/>
                <a:gd name="T2" fmla="*/ 34 w 47"/>
                <a:gd name="T3" fmla="*/ 0 h 267"/>
                <a:gd name="T4" fmla="*/ 47 w 47"/>
                <a:gd name="T5" fmla="*/ 239 h 267"/>
                <a:gd name="T6" fmla="*/ 24 w 47"/>
                <a:gd name="T7" fmla="*/ 267 h 267"/>
                <a:gd name="T8" fmla="*/ 0 w 47"/>
                <a:gd name="T9" fmla="*/ 238 h 267"/>
                <a:gd name="T10" fmla="*/ 14 w 47"/>
                <a:gd name="T11" fmla="*/ 0 h 267"/>
              </a:gdLst>
              <a:ahLst/>
              <a:cxnLst>
                <a:cxn ang="0">
                  <a:pos x="T0" y="T1"/>
                </a:cxn>
                <a:cxn ang="0">
                  <a:pos x="T2" y="T3"/>
                </a:cxn>
                <a:cxn ang="0">
                  <a:pos x="T4" y="T5"/>
                </a:cxn>
                <a:cxn ang="0">
                  <a:pos x="T6" y="T7"/>
                </a:cxn>
                <a:cxn ang="0">
                  <a:pos x="T8" y="T9"/>
                </a:cxn>
                <a:cxn ang="0">
                  <a:pos x="T10" y="T11"/>
                </a:cxn>
              </a:cxnLst>
              <a:rect l="0" t="0" r="r" b="b"/>
              <a:pathLst>
                <a:path w="47" h="267">
                  <a:moveTo>
                    <a:pt x="14" y="0"/>
                  </a:moveTo>
                  <a:lnTo>
                    <a:pt x="34" y="0"/>
                  </a:lnTo>
                  <a:lnTo>
                    <a:pt x="47" y="239"/>
                  </a:lnTo>
                  <a:lnTo>
                    <a:pt x="24" y="267"/>
                  </a:lnTo>
                  <a:lnTo>
                    <a:pt x="0" y="238"/>
                  </a:lnTo>
                  <a:lnTo>
                    <a:pt x="14" y="0"/>
                  </a:lnTo>
                  <a:close/>
                </a:path>
              </a:pathLst>
            </a:custGeom>
            <a:solidFill>
              <a:srgbClr val="C650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235"/>
            <p:cNvSpPr>
              <a:spLocks/>
            </p:cNvSpPr>
            <p:nvPr/>
          </p:nvSpPr>
          <p:spPr bwMode="auto">
            <a:xfrm>
              <a:off x="647701" y="1475656"/>
              <a:ext cx="274638" cy="100013"/>
            </a:xfrm>
            <a:custGeom>
              <a:avLst/>
              <a:gdLst>
                <a:gd name="T0" fmla="*/ 49 w 173"/>
                <a:gd name="T1" fmla="*/ 63 h 63"/>
                <a:gd name="T2" fmla="*/ 86 w 173"/>
                <a:gd name="T3" fmla="*/ 17 h 63"/>
                <a:gd name="T4" fmla="*/ 121 w 173"/>
                <a:gd name="T5" fmla="*/ 63 h 63"/>
                <a:gd name="T6" fmla="*/ 173 w 173"/>
                <a:gd name="T7" fmla="*/ 0 h 63"/>
                <a:gd name="T8" fmla="*/ 0 w 173"/>
                <a:gd name="T9" fmla="*/ 0 h 63"/>
                <a:gd name="T10" fmla="*/ 49 w 173"/>
                <a:gd name="T11" fmla="*/ 63 h 63"/>
              </a:gdLst>
              <a:ahLst/>
              <a:cxnLst>
                <a:cxn ang="0">
                  <a:pos x="T0" y="T1"/>
                </a:cxn>
                <a:cxn ang="0">
                  <a:pos x="T2" y="T3"/>
                </a:cxn>
                <a:cxn ang="0">
                  <a:pos x="T4" y="T5"/>
                </a:cxn>
                <a:cxn ang="0">
                  <a:pos x="T6" y="T7"/>
                </a:cxn>
                <a:cxn ang="0">
                  <a:pos x="T8" y="T9"/>
                </a:cxn>
                <a:cxn ang="0">
                  <a:pos x="T10" y="T11"/>
                </a:cxn>
              </a:cxnLst>
              <a:rect l="0" t="0" r="r" b="b"/>
              <a:pathLst>
                <a:path w="173" h="63">
                  <a:moveTo>
                    <a:pt x="49" y="63"/>
                  </a:moveTo>
                  <a:lnTo>
                    <a:pt x="86" y="17"/>
                  </a:lnTo>
                  <a:lnTo>
                    <a:pt x="121" y="63"/>
                  </a:lnTo>
                  <a:lnTo>
                    <a:pt x="173" y="0"/>
                  </a:lnTo>
                  <a:lnTo>
                    <a:pt x="0" y="0"/>
                  </a:lnTo>
                  <a:lnTo>
                    <a:pt x="49" y="63"/>
                  </a:lnTo>
                  <a:close/>
                </a:path>
              </a:pathLst>
            </a:custGeom>
            <a:solidFill>
              <a:srgbClr val="E2DC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236"/>
            <p:cNvSpPr>
              <a:spLocks/>
            </p:cNvSpPr>
            <p:nvPr/>
          </p:nvSpPr>
          <p:spPr bwMode="auto">
            <a:xfrm>
              <a:off x="412751" y="1464544"/>
              <a:ext cx="306388" cy="800100"/>
            </a:xfrm>
            <a:custGeom>
              <a:avLst/>
              <a:gdLst>
                <a:gd name="T0" fmla="*/ 109 w 133"/>
                <a:gd name="T1" fmla="*/ 0 h 346"/>
                <a:gd name="T2" fmla="*/ 0 w 133"/>
                <a:gd name="T3" fmla="*/ 195 h 346"/>
                <a:gd name="T4" fmla="*/ 52 w 133"/>
                <a:gd name="T5" fmla="*/ 259 h 346"/>
                <a:gd name="T6" fmla="*/ 42 w 133"/>
                <a:gd name="T7" fmla="*/ 346 h 346"/>
                <a:gd name="T8" fmla="*/ 126 w 133"/>
                <a:gd name="T9" fmla="*/ 326 h 346"/>
                <a:gd name="T10" fmla="*/ 133 w 133"/>
                <a:gd name="T11" fmla="*/ 0 h 346"/>
                <a:gd name="T12" fmla="*/ 109 w 133"/>
                <a:gd name="T13" fmla="*/ 0 h 346"/>
              </a:gdLst>
              <a:ahLst/>
              <a:cxnLst>
                <a:cxn ang="0">
                  <a:pos x="T0" y="T1"/>
                </a:cxn>
                <a:cxn ang="0">
                  <a:pos x="T2" y="T3"/>
                </a:cxn>
                <a:cxn ang="0">
                  <a:pos x="T4" y="T5"/>
                </a:cxn>
                <a:cxn ang="0">
                  <a:pos x="T6" y="T7"/>
                </a:cxn>
                <a:cxn ang="0">
                  <a:pos x="T8" y="T9"/>
                </a:cxn>
                <a:cxn ang="0">
                  <a:pos x="T10" y="T11"/>
                </a:cxn>
                <a:cxn ang="0">
                  <a:pos x="T12" y="T13"/>
                </a:cxn>
              </a:cxnLst>
              <a:rect l="0" t="0" r="r" b="b"/>
              <a:pathLst>
                <a:path w="133" h="346">
                  <a:moveTo>
                    <a:pt x="109" y="0"/>
                  </a:moveTo>
                  <a:cubicBezTo>
                    <a:pt x="109" y="0"/>
                    <a:pt x="0" y="147"/>
                    <a:pt x="0" y="195"/>
                  </a:cubicBezTo>
                  <a:cubicBezTo>
                    <a:pt x="0" y="221"/>
                    <a:pt x="52" y="259"/>
                    <a:pt x="52" y="259"/>
                  </a:cubicBezTo>
                  <a:cubicBezTo>
                    <a:pt x="52" y="259"/>
                    <a:pt x="39" y="302"/>
                    <a:pt x="42" y="346"/>
                  </a:cubicBezTo>
                  <a:cubicBezTo>
                    <a:pt x="126" y="326"/>
                    <a:pt x="126" y="326"/>
                    <a:pt x="126" y="326"/>
                  </a:cubicBezTo>
                  <a:cubicBezTo>
                    <a:pt x="133" y="0"/>
                    <a:pt x="133" y="0"/>
                    <a:pt x="133" y="0"/>
                  </a:cubicBezTo>
                  <a:lnTo>
                    <a:pt x="109" y="0"/>
                  </a:lnTo>
                  <a:close/>
                </a:path>
              </a:pathLst>
            </a:custGeom>
            <a:solidFill>
              <a:srgbClr val="7F57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237"/>
            <p:cNvSpPr>
              <a:spLocks/>
            </p:cNvSpPr>
            <p:nvPr/>
          </p:nvSpPr>
          <p:spPr bwMode="auto">
            <a:xfrm>
              <a:off x="488951" y="1815381"/>
              <a:ext cx="88900" cy="247650"/>
            </a:xfrm>
            <a:custGeom>
              <a:avLst/>
              <a:gdLst>
                <a:gd name="T0" fmla="*/ 19 w 39"/>
                <a:gd name="T1" fmla="*/ 107 h 107"/>
                <a:gd name="T2" fmla="*/ 39 w 39"/>
                <a:gd name="T3" fmla="*/ 0 h 107"/>
                <a:gd name="T4" fmla="*/ 0 w 39"/>
                <a:gd name="T5" fmla="*/ 92 h 107"/>
                <a:gd name="T6" fmla="*/ 19 w 39"/>
                <a:gd name="T7" fmla="*/ 107 h 107"/>
              </a:gdLst>
              <a:ahLst/>
              <a:cxnLst>
                <a:cxn ang="0">
                  <a:pos x="T0" y="T1"/>
                </a:cxn>
                <a:cxn ang="0">
                  <a:pos x="T2" y="T3"/>
                </a:cxn>
                <a:cxn ang="0">
                  <a:pos x="T4" y="T5"/>
                </a:cxn>
                <a:cxn ang="0">
                  <a:pos x="T6" y="T7"/>
                </a:cxn>
              </a:cxnLst>
              <a:rect l="0" t="0" r="r" b="b"/>
              <a:pathLst>
                <a:path w="39" h="107">
                  <a:moveTo>
                    <a:pt x="19" y="107"/>
                  </a:moveTo>
                  <a:cubicBezTo>
                    <a:pt x="39" y="0"/>
                    <a:pt x="39" y="0"/>
                    <a:pt x="39" y="0"/>
                  </a:cubicBezTo>
                  <a:cubicBezTo>
                    <a:pt x="0" y="92"/>
                    <a:pt x="0" y="92"/>
                    <a:pt x="0" y="92"/>
                  </a:cubicBezTo>
                  <a:cubicBezTo>
                    <a:pt x="10" y="101"/>
                    <a:pt x="19" y="107"/>
                    <a:pt x="19" y="107"/>
                  </a:cubicBezTo>
                  <a:close/>
                </a:path>
              </a:pathLst>
            </a:custGeom>
            <a:solidFill>
              <a:srgbClr val="4C3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238"/>
            <p:cNvSpPr>
              <a:spLocks/>
            </p:cNvSpPr>
            <p:nvPr/>
          </p:nvSpPr>
          <p:spPr bwMode="auto">
            <a:xfrm>
              <a:off x="615951" y="1505819"/>
              <a:ext cx="101600" cy="333375"/>
            </a:xfrm>
            <a:custGeom>
              <a:avLst/>
              <a:gdLst>
                <a:gd name="T0" fmla="*/ 64 w 64"/>
                <a:gd name="T1" fmla="*/ 0 h 210"/>
                <a:gd name="T2" fmla="*/ 2 w 64"/>
                <a:gd name="T3" fmla="*/ 89 h 210"/>
                <a:gd name="T4" fmla="*/ 23 w 64"/>
                <a:gd name="T5" fmla="*/ 106 h 210"/>
                <a:gd name="T6" fmla="*/ 0 w 64"/>
                <a:gd name="T7" fmla="*/ 141 h 210"/>
                <a:gd name="T8" fmla="*/ 61 w 64"/>
                <a:gd name="T9" fmla="*/ 210 h 210"/>
                <a:gd name="T10" fmla="*/ 64 w 64"/>
                <a:gd name="T11" fmla="*/ 0 h 210"/>
              </a:gdLst>
              <a:ahLst/>
              <a:cxnLst>
                <a:cxn ang="0">
                  <a:pos x="T0" y="T1"/>
                </a:cxn>
                <a:cxn ang="0">
                  <a:pos x="T2" y="T3"/>
                </a:cxn>
                <a:cxn ang="0">
                  <a:pos x="T4" y="T5"/>
                </a:cxn>
                <a:cxn ang="0">
                  <a:pos x="T6" y="T7"/>
                </a:cxn>
                <a:cxn ang="0">
                  <a:pos x="T8" y="T9"/>
                </a:cxn>
                <a:cxn ang="0">
                  <a:pos x="T10" y="T11"/>
                </a:cxn>
              </a:cxnLst>
              <a:rect l="0" t="0" r="r" b="b"/>
              <a:pathLst>
                <a:path w="64" h="210">
                  <a:moveTo>
                    <a:pt x="64" y="0"/>
                  </a:moveTo>
                  <a:lnTo>
                    <a:pt x="2" y="89"/>
                  </a:lnTo>
                  <a:lnTo>
                    <a:pt x="23" y="106"/>
                  </a:lnTo>
                  <a:lnTo>
                    <a:pt x="0" y="141"/>
                  </a:lnTo>
                  <a:lnTo>
                    <a:pt x="61" y="210"/>
                  </a:lnTo>
                  <a:lnTo>
                    <a:pt x="64" y="0"/>
                  </a:lnTo>
                  <a:close/>
                </a:path>
              </a:pathLst>
            </a:custGeom>
            <a:solidFill>
              <a:srgbClr val="4C3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239"/>
            <p:cNvSpPr>
              <a:spLocks/>
            </p:cNvSpPr>
            <p:nvPr/>
          </p:nvSpPr>
          <p:spPr bwMode="auto">
            <a:xfrm>
              <a:off x="847726" y="1464544"/>
              <a:ext cx="307975" cy="800100"/>
            </a:xfrm>
            <a:custGeom>
              <a:avLst/>
              <a:gdLst>
                <a:gd name="T0" fmla="*/ 24 w 133"/>
                <a:gd name="T1" fmla="*/ 0 h 346"/>
                <a:gd name="T2" fmla="*/ 133 w 133"/>
                <a:gd name="T3" fmla="*/ 195 h 346"/>
                <a:gd name="T4" fmla="*/ 81 w 133"/>
                <a:gd name="T5" fmla="*/ 259 h 346"/>
                <a:gd name="T6" fmla="*/ 91 w 133"/>
                <a:gd name="T7" fmla="*/ 346 h 346"/>
                <a:gd name="T8" fmla="*/ 6 w 133"/>
                <a:gd name="T9" fmla="*/ 326 h 346"/>
                <a:gd name="T10" fmla="*/ 0 w 133"/>
                <a:gd name="T11" fmla="*/ 0 h 346"/>
                <a:gd name="T12" fmla="*/ 24 w 133"/>
                <a:gd name="T13" fmla="*/ 0 h 346"/>
              </a:gdLst>
              <a:ahLst/>
              <a:cxnLst>
                <a:cxn ang="0">
                  <a:pos x="T0" y="T1"/>
                </a:cxn>
                <a:cxn ang="0">
                  <a:pos x="T2" y="T3"/>
                </a:cxn>
                <a:cxn ang="0">
                  <a:pos x="T4" y="T5"/>
                </a:cxn>
                <a:cxn ang="0">
                  <a:pos x="T6" y="T7"/>
                </a:cxn>
                <a:cxn ang="0">
                  <a:pos x="T8" y="T9"/>
                </a:cxn>
                <a:cxn ang="0">
                  <a:pos x="T10" y="T11"/>
                </a:cxn>
                <a:cxn ang="0">
                  <a:pos x="T12" y="T13"/>
                </a:cxn>
              </a:cxnLst>
              <a:rect l="0" t="0" r="r" b="b"/>
              <a:pathLst>
                <a:path w="133" h="346">
                  <a:moveTo>
                    <a:pt x="24" y="0"/>
                  </a:moveTo>
                  <a:cubicBezTo>
                    <a:pt x="24" y="0"/>
                    <a:pt x="133" y="147"/>
                    <a:pt x="133" y="195"/>
                  </a:cubicBezTo>
                  <a:cubicBezTo>
                    <a:pt x="133" y="221"/>
                    <a:pt x="81" y="259"/>
                    <a:pt x="81" y="259"/>
                  </a:cubicBezTo>
                  <a:cubicBezTo>
                    <a:pt x="81" y="259"/>
                    <a:pt x="94" y="302"/>
                    <a:pt x="91" y="346"/>
                  </a:cubicBezTo>
                  <a:cubicBezTo>
                    <a:pt x="6" y="326"/>
                    <a:pt x="6" y="326"/>
                    <a:pt x="6" y="326"/>
                  </a:cubicBezTo>
                  <a:cubicBezTo>
                    <a:pt x="0" y="0"/>
                    <a:pt x="0" y="0"/>
                    <a:pt x="0" y="0"/>
                  </a:cubicBezTo>
                  <a:lnTo>
                    <a:pt x="24" y="0"/>
                  </a:lnTo>
                  <a:close/>
                </a:path>
              </a:pathLst>
            </a:custGeom>
            <a:solidFill>
              <a:srgbClr val="7F57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240"/>
            <p:cNvSpPr>
              <a:spLocks/>
            </p:cNvSpPr>
            <p:nvPr/>
          </p:nvSpPr>
          <p:spPr bwMode="auto">
            <a:xfrm>
              <a:off x="987426" y="1815381"/>
              <a:ext cx="88900" cy="247650"/>
            </a:xfrm>
            <a:custGeom>
              <a:avLst/>
              <a:gdLst>
                <a:gd name="T0" fmla="*/ 21 w 39"/>
                <a:gd name="T1" fmla="*/ 107 h 107"/>
                <a:gd name="T2" fmla="*/ 0 w 39"/>
                <a:gd name="T3" fmla="*/ 0 h 107"/>
                <a:gd name="T4" fmla="*/ 39 w 39"/>
                <a:gd name="T5" fmla="*/ 92 h 107"/>
                <a:gd name="T6" fmla="*/ 21 w 39"/>
                <a:gd name="T7" fmla="*/ 107 h 107"/>
              </a:gdLst>
              <a:ahLst/>
              <a:cxnLst>
                <a:cxn ang="0">
                  <a:pos x="T0" y="T1"/>
                </a:cxn>
                <a:cxn ang="0">
                  <a:pos x="T2" y="T3"/>
                </a:cxn>
                <a:cxn ang="0">
                  <a:pos x="T4" y="T5"/>
                </a:cxn>
                <a:cxn ang="0">
                  <a:pos x="T6" y="T7"/>
                </a:cxn>
              </a:cxnLst>
              <a:rect l="0" t="0" r="r" b="b"/>
              <a:pathLst>
                <a:path w="39" h="107">
                  <a:moveTo>
                    <a:pt x="21" y="107"/>
                  </a:moveTo>
                  <a:cubicBezTo>
                    <a:pt x="0" y="0"/>
                    <a:pt x="0" y="0"/>
                    <a:pt x="0" y="0"/>
                  </a:cubicBezTo>
                  <a:cubicBezTo>
                    <a:pt x="39" y="92"/>
                    <a:pt x="39" y="92"/>
                    <a:pt x="39" y="92"/>
                  </a:cubicBezTo>
                  <a:cubicBezTo>
                    <a:pt x="29" y="101"/>
                    <a:pt x="21" y="107"/>
                    <a:pt x="21" y="107"/>
                  </a:cubicBezTo>
                  <a:close/>
                </a:path>
              </a:pathLst>
            </a:custGeom>
            <a:solidFill>
              <a:srgbClr val="4C3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241"/>
            <p:cNvSpPr>
              <a:spLocks/>
            </p:cNvSpPr>
            <p:nvPr/>
          </p:nvSpPr>
          <p:spPr bwMode="auto">
            <a:xfrm>
              <a:off x="847726" y="1505819"/>
              <a:ext cx="104775" cy="333375"/>
            </a:xfrm>
            <a:custGeom>
              <a:avLst/>
              <a:gdLst>
                <a:gd name="T0" fmla="*/ 0 w 66"/>
                <a:gd name="T1" fmla="*/ 0 h 210"/>
                <a:gd name="T2" fmla="*/ 62 w 66"/>
                <a:gd name="T3" fmla="*/ 89 h 210"/>
                <a:gd name="T4" fmla="*/ 41 w 66"/>
                <a:gd name="T5" fmla="*/ 106 h 210"/>
                <a:gd name="T6" fmla="*/ 66 w 66"/>
                <a:gd name="T7" fmla="*/ 141 h 210"/>
                <a:gd name="T8" fmla="*/ 5 w 66"/>
                <a:gd name="T9" fmla="*/ 210 h 210"/>
                <a:gd name="T10" fmla="*/ 0 w 66"/>
                <a:gd name="T11" fmla="*/ 0 h 210"/>
              </a:gdLst>
              <a:ahLst/>
              <a:cxnLst>
                <a:cxn ang="0">
                  <a:pos x="T0" y="T1"/>
                </a:cxn>
                <a:cxn ang="0">
                  <a:pos x="T2" y="T3"/>
                </a:cxn>
                <a:cxn ang="0">
                  <a:pos x="T4" y="T5"/>
                </a:cxn>
                <a:cxn ang="0">
                  <a:pos x="T6" y="T7"/>
                </a:cxn>
                <a:cxn ang="0">
                  <a:pos x="T8" y="T9"/>
                </a:cxn>
                <a:cxn ang="0">
                  <a:pos x="T10" y="T11"/>
                </a:cxn>
              </a:cxnLst>
              <a:rect l="0" t="0" r="r" b="b"/>
              <a:pathLst>
                <a:path w="66" h="210">
                  <a:moveTo>
                    <a:pt x="0" y="0"/>
                  </a:moveTo>
                  <a:lnTo>
                    <a:pt x="62" y="89"/>
                  </a:lnTo>
                  <a:lnTo>
                    <a:pt x="41" y="106"/>
                  </a:lnTo>
                  <a:lnTo>
                    <a:pt x="66" y="141"/>
                  </a:lnTo>
                  <a:lnTo>
                    <a:pt x="5" y="210"/>
                  </a:lnTo>
                  <a:lnTo>
                    <a:pt x="0" y="0"/>
                  </a:lnTo>
                  <a:close/>
                </a:path>
              </a:pathLst>
            </a:custGeom>
            <a:solidFill>
              <a:srgbClr val="4C3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242"/>
            <p:cNvSpPr>
              <a:spLocks/>
            </p:cNvSpPr>
            <p:nvPr/>
          </p:nvSpPr>
          <p:spPr bwMode="auto">
            <a:xfrm>
              <a:off x="311151" y="1096244"/>
              <a:ext cx="185738" cy="227013"/>
            </a:xfrm>
            <a:custGeom>
              <a:avLst/>
              <a:gdLst>
                <a:gd name="T0" fmla="*/ 60 w 81"/>
                <a:gd name="T1" fmla="*/ 18 h 98"/>
                <a:gd name="T2" fmla="*/ 17 w 81"/>
                <a:gd name="T3" fmla="*/ 15 h 98"/>
                <a:gd name="T4" fmla="*/ 81 w 81"/>
                <a:gd name="T5" fmla="*/ 98 h 98"/>
                <a:gd name="T6" fmla="*/ 60 w 81"/>
                <a:gd name="T7" fmla="*/ 18 h 98"/>
              </a:gdLst>
              <a:ahLst/>
              <a:cxnLst>
                <a:cxn ang="0">
                  <a:pos x="T0" y="T1"/>
                </a:cxn>
                <a:cxn ang="0">
                  <a:pos x="T2" y="T3"/>
                </a:cxn>
                <a:cxn ang="0">
                  <a:pos x="T4" y="T5"/>
                </a:cxn>
                <a:cxn ang="0">
                  <a:pos x="T6" y="T7"/>
                </a:cxn>
              </a:cxnLst>
              <a:rect l="0" t="0" r="r" b="b"/>
              <a:pathLst>
                <a:path w="81" h="98">
                  <a:moveTo>
                    <a:pt x="60" y="18"/>
                  </a:moveTo>
                  <a:cubicBezTo>
                    <a:pt x="60" y="18"/>
                    <a:pt x="35" y="0"/>
                    <a:pt x="17" y="15"/>
                  </a:cubicBezTo>
                  <a:cubicBezTo>
                    <a:pt x="0" y="30"/>
                    <a:pt x="15" y="91"/>
                    <a:pt x="81" y="98"/>
                  </a:cubicBezTo>
                  <a:lnTo>
                    <a:pt x="60" y="18"/>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243"/>
            <p:cNvSpPr>
              <a:spLocks/>
            </p:cNvSpPr>
            <p:nvPr/>
          </p:nvSpPr>
          <p:spPr bwMode="auto">
            <a:xfrm>
              <a:off x="1063626" y="1096244"/>
              <a:ext cx="188913" cy="227013"/>
            </a:xfrm>
            <a:custGeom>
              <a:avLst/>
              <a:gdLst>
                <a:gd name="T0" fmla="*/ 21 w 82"/>
                <a:gd name="T1" fmla="*/ 18 h 98"/>
                <a:gd name="T2" fmla="*/ 65 w 82"/>
                <a:gd name="T3" fmla="*/ 15 h 98"/>
                <a:gd name="T4" fmla="*/ 0 w 82"/>
                <a:gd name="T5" fmla="*/ 98 h 98"/>
                <a:gd name="T6" fmla="*/ 21 w 82"/>
                <a:gd name="T7" fmla="*/ 18 h 98"/>
              </a:gdLst>
              <a:ahLst/>
              <a:cxnLst>
                <a:cxn ang="0">
                  <a:pos x="T0" y="T1"/>
                </a:cxn>
                <a:cxn ang="0">
                  <a:pos x="T2" y="T3"/>
                </a:cxn>
                <a:cxn ang="0">
                  <a:pos x="T4" y="T5"/>
                </a:cxn>
                <a:cxn ang="0">
                  <a:pos x="T6" y="T7"/>
                </a:cxn>
              </a:cxnLst>
              <a:rect l="0" t="0" r="r" b="b"/>
              <a:pathLst>
                <a:path w="82" h="98">
                  <a:moveTo>
                    <a:pt x="21" y="18"/>
                  </a:moveTo>
                  <a:cubicBezTo>
                    <a:pt x="21" y="18"/>
                    <a:pt x="47" y="0"/>
                    <a:pt x="65" y="15"/>
                  </a:cubicBezTo>
                  <a:cubicBezTo>
                    <a:pt x="82" y="30"/>
                    <a:pt x="67" y="91"/>
                    <a:pt x="0" y="98"/>
                  </a:cubicBezTo>
                  <a:lnTo>
                    <a:pt x="21" y="18"/>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Oval 244"/>
            <p:cNvSpPr>
              <a:spLocks noChangeArrowheads="1"/>
            </p:cNvSpPr>
            <p:nvPr/>
          </p:nvSpPr>
          <p:spPr bwMode="auto">
            <a:xfrm>
              <a:off x="430214" y="804144"/>
              <a:ext cx="701675" cy="706438"/>
            </a:xfrm>
            <a:prstGeom prst="ellipse">
              <a:avLst/>
            </a:pr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245"/>
            <p:cNvSpPr>
              <a:spLocks/>
            </p:cNvSpPr>
            <p:nvPr/>
          </p:nvSpPr>
          <p:spPr bwMode="auto">
            <a:xfrm>
              <a:off x="695326" y="1350244"/>
              <a:ext cx="146050" cy="71438"/>
            </a:xfrm>
            <a:custGeom>
              <a:avLst/>
              <a:gdLst>
                <a:gd name="T0" fmla="*/ 0 w 63"/>
                <a:gd name="T1" fmla="*/ 12 h 31"/>
                <a:gd name="T2" fmla="*/ 17 w 63"/>
                <a:gd name="T3" fmla="*/ 0 h 31"/>
                <a:gd name="T4" fmla="*/ 32 w 63"/>
                <a:gd name="T5" fmla="*/ 10 h 31"/>
                <a:gd name="T6" fmla="*/ 49 w 63"/>
                <a:gd name="T7" fmla="*/ 1 h 31"/>
                <a:gd name="T8" fmla="*/ 63 w 63"/>
                <a:gd name="T9" fmla="*/ 13 h 31"/>
                <a:gd name="T10" fmla="*/ 31 w 63"/>
                <a:gd name="T11" fmla="*/ 31 h 31"/>
                <a:gd name="T12" fmla="*/ 0 w 63"/>
                <a:gd name="T13" fmla="*/ 12 h 31"/>
              </a:gdLst>
              <a:ahLst/>
              <a:cxnLst>
                <a:cxn ang="0">
                  <a:pos x="T0" y="T1"/>
                </a:cxn>
                <a:cxn ang="0">
                  <a:pos x="T2" y="T3"/>
                </a:cxn>
                <a:cxn ang="0">
                  <a:pos x="T4" y="T5"/>
                </a:cxn>
                <a:cxn ang="0">
                  <a:pos x="T6" y="T7"/>
                </a:cxn>
                <a:cxn ang="0">
                  <a:pos x="T8" y="T9"/>
                </a:cxn>
                <a:cxn ang="0">
                  <a:pos x="T10" y="T11"/>
                </a:cxn>
                <a:cxn ang="0">
                  <a:pos x="T12" y="T13"/>
                </a:cxn>
              </a:cxnLst>
              <a:rect l="0" t="0" r="r" b="b"/>
              <a:pathLst>
                <a:path w="63" h="31">
                  <a:moveTo>
                    <a:pt x="0" y="12"/>
                  </a:moveTo>
                  <a:cubicBezTo>
                    <a:pt x="0" y="12"/>
                    <a:pt x="8" y="0"/>
                    <a:pt x="17" y="0"/>
                  </a:cubicBezTo>
                  <a:cubicBezTo>
                    <a:pt x="27" y="1"/>
                    <a:pt x="32" y="10"/>
                    <a:pt x="32" y="10"/>
                  </a:cubicBezTo>
                  <a:cubicBezTo>
                    <a:pt x="32" y="10"/>
                    <a:pt x="40" y="1"/>
                    <a:pt x="49" y="1"/>
                  </a:cubicBezTo>
                  <a:cubicBezTo>
                    <a:pt x="59" y="1"/>
                    <a:pt x="63" y="13"/>
                    <a:pt x="63" y="13"/>
                  </a:cubicBezTo>
                  <a:cubicBezTo>
                    <a:pt x="63" y="13"/>
                    <a:pt x="54" y="31"/>
                    <a:pt x="31" y="31"/>
                  </a:cubicBezTo>
                  <a:cubicBezTo>
                    <a:pt x="8" y="31"/>
                    <a:pt x="0" y="12"/>
                    <a:pt x="0" y="12"/>
                  </a:cubicBezTo>
                  <a:close/>
                </a:path>
              </a:pathLst>
            </a:custGeom>
            <a:solidFill>
              <a:srgbClr val="C650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246"/>
            <p:cNvSpPr>
              <a:spLocks/>
            </p:cNvSpPr>
            <p:nvPr/>
          </p:nvSpPr>
          <p:spPr bwMode="auto">
            <a:xfrm>
              <a:off x="733426" y="1283569"/>
              <a:ext cx="73025" cy="34925"/>
            </a:xfrm>
            <a:custGeom>
              <a:avLst/>
              <a:gdLst>
                <a:gd name="T0" fmla="*/ 32 w 32"/>
                <a:gd name="T1" fmla="*/ 0 h 15"/>
                <a:gd name="T2" fmla="*/ 16 w 32"/>
                <a:gd name="T3" fmla="*/ 15 h 15"/>
                <a:gd name="T4" fmla="*/ 0 w 32"/>
                <a:gd name="T5" fmla="*/ 0 h 15"/>
                <a:gd name="T6" fmla="*/ 16 w 32"/>
                <a:gd name="T7" fmla="*/ 9 h 15"/>
                <a:gd name="T8" fmla="*/ 32 w 32"/>
                <a:gd name="T9" fmla="*/ 0 h 15"/>
              </a:gdLst>
              <a:ahLst/>
              <a:cxnLst>
                <a:cxn ang="0">
                  <a:pos x="T0" y="T1"/>
                </a:cxn>
                <a:cxn ang="0">
                  <a:pos x="T2" y="T3"/>
                </a:cxn>
                <a:cxn ang="0">
                  <a:pos x="T4" y="T5"/>
                </a:cxn>
                <a:cxn ang="0">
                  <a:pos x="T6" y="T7"/>
                </a:cxn>
                <a:cxn ang="0">
                  <a:pos x="T8" y="T9"/>
                </a:cxn>
              </a:cxnLst>
              <a:rect l="0" t="0" r="r" b="b"/>
              <a:pathLst>
                <a:path w="32" h="15">
                  <a:moveTo>
                    <a:pt x="32" y="0"/>
                  </a:moveTo>
                  <a:cubicBezTo>
                    <a:pt x="32" y="0"/>
                    <a:pt x="30" y="15"/>
                    <a:pt x="16" y="15"/>
                  </a:cubicBezTo>
                  <a:cubicBezTo>
                    <a:pt x="3" y="15"/>
                    <a:pt x="0" y="0"/>
                    <a:pt x="0" y="0"/>
                  </a:cubicBezTo>
                  <a:cubicBezTo>
                    <a:pt x="0" y="0"/>
                    <a:pt x="7" y="9"/>
                    <a:pt x="16" y="9"/>
                  </a:cubicBezTo>
                  <a:cubicBezTo>
                    <a:pt x="25" y="9"/>
                    <a:pt x="32" y="0"/>
                    <a:pt x="32" y="0"/>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247"/>
            <p:cNvSpPr>
              <a:spLocks/>
            </p:cNvSpPr>
            <p:nvPr/>
          </p:nvSpPr>
          <p:spPr bwMode="auto">
            <a:xfrm>
              <a:off x="501651" y="1226419"/>
              <a:ext cx="100013" cy="36513"/>
            </a:xfrm>
            <a:custGeom>
              <a:avLst/>
              <a:gdLst>
                <a:gd name="T0" fmla="*/ 39 w 43"/>
                <a:gd name="T1" fmla="*/ 16 h 16"/>
                <a:gd name="T2" fmla="*/ 39 w 43"/>
                <a:gd name="T3" fmla="*/ 16 h 16"/>
                <a:gd name="T4" fmla="*/ 3 w 43"/>
                <a:gd name="T5" fmla="*/ 7 h 16"/>
                <a:gd name="T6" fmla="*/ 1 w 43"/>
                <a:gd name="T7" fmla="*/ 2 h 16"/>
                <a:gd name="T8" fmla="*/ 6 w 43"/>
                <a:gd name="T9" fmla="*/ 1 h 16"/>
                <a:gd name="T10" fmla="*/ 39 w 43"/>
                <a:gd name="T11" fmla="*/ 9 h 16"/>
                <a:gd name="T12" fmla="*/ 43 w 43"/>
                <a:gd name="T13" fmla="*/ 13 h 16"/>
                <a:gd name="T14" fmla="*/ 39 w 43"/>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6">
                  <a:moveTo>
                    <a:pt x="39" y="16"/>
                  </a:moveTo>
                  <a:cubicBezTo>
                    <a:pt x="39" y="16"/>
                    <a:pt x="39" y="16"/>
                    <a:pt x="39" y="16"/>
                  </a:cubicBezTo>
                  <a:cubicBezTo>
                    <a:pt x="38" y="16"/>
                    <a:pt x="13" y="14"/>
                    <a:pt x="3" y="7"/>
                  </a:cubicBezTo>
                  <a:cubicBezTo>
                    <a:pt x="1" y="6"/>
                    <a:pt x="0" y="4"/>
                    <a:pt x="1" y="2"/>
                  </a:cubicBezTo>
                  <a:cubicBezTo>
                    <a:pt x="2" y="1"/>
                    <a:pt x="5" y="0"/>
                    <a:pt x="6" y="1"/>
                  </a:cubicBezTo>
                  <a:cubicBezTo>
                    <a:pt x="15" y="7"/>
                    <a:pt x="39" y="9"/>
                    <a:pt x="39" y="9"/>
                  </a:cubicBezTo>
                  <a:cubicBezTo>
                    <a:pt x="41" y="9"/>
                    <a:pt x="43" y="11"/>
                    <a:pt x="43" y="13"/>
                  </a:cubicBezTo>
                  <a:cubicBezTo>
                    <a:pt x="42" y="15"/>
                    <a:pt x="41" y="16"/>
                    <a:pt x="39" y="16"/>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248"/>
            <p:cNvSpPr>
              <a:spLocks/>
            </p:cNvSpPr>
            <p:nvPr/>
          </p:nvSpPr>
          <p:spPr bwMode="auto">
            <a:xfrm>
              <a:off x="504826" y="1191494"/>
              <a:ext cx="87313" cy="52388"/>
            </a:xfrm>
            <a:custGeom>
              <a:avLst/>
              <a:gdLst>
                <a:gd name="T0" fmla="*/ 34 w 38"/>
                <a:gd name="T1" fmla="*/ 23 h 23"/>
                <a:gd name="T2" fmla="*/ 1 w 38"/>
                <a:gd name="T3" fmla="*/ 6 h 23"/>
                <a:gd name="T4" fmla="*/ 2 w 38"/>
                <a:gd name="T5" fmla="*/ 1 h 23"/>
                <a:gd name="T6" fmla="*/ 6 w 38"/>
                <a:gd name="T7" fmla="*/ 2 h 23"/>
                <a:gd name="T8" fmla="*/ 6 w 38"/>
                <a:gd name="T9" fmla="*/ 2 h 23"/>
                <a:gd name="T10" fmla="*/ 35 w 38"/>
                <a:gd name="T11" fmla="*/ 17 h 23"/>
                <a:gd name="T12" fmla="*/ 35 w 38"/>
                <a:gd name="T13" fmla="*/ 17 h 23"/>
                <a:gd name="T14" fmla="*/ 38 w 38"/>
                <a:gd name="T15" fmla="*/ 20 h 23"/>
                <a:gd name="T16" fmla="*/ 35 w 38"/>
                <a:gd name="T17" fmla="*/ 23 h 23"/>
                <a:gd name="T18" fmla="*/ 34 w 38"/>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23">
                  <a:moveTo>
                    <a:pt x="34" y="23"/>
                  </a:moveTo>
                  <a:cubicBezTo>
                    <a:pt x="13" y="23"/>
                    <a:pt x="1" y="7"/>
                    <a:pt x="1" y="6"/>
                  </a:cubicBezTo>
                  <a:cubicBezTo>
                    <a:pt x="0" y="5"/>
                    <a:pt x="0" y="2"/>
                    <a:pt x="2" y="1"/>
                  </a:cubicBezTo>
                  <a:cubicBezTo>
                    <a:pt x="3" y="0"/>
                    <a:pt x="5" y="1"/>
                    <a:pt x="6" y="2"/>
                  </a:cubicBezTo>
                  <a:cubicBezTo>
                    <a:pt x="6" y="2"/>
                    <a:pt x="6" y="2"/>
                    <a:pt x="6" y="2"/>
                  </a:cubicBezTo>
                  <a:cubicBezTo>
                    <a:pt x="7" y="2"/>
                    <a:pt x="17" y="17"/>
                    <a:pt x="35" y="17"/>
                  </a:cubicBezTo>
                  <a:cubicBezTo>
                    <a:pt x="35" y="17"/>
                    <a:pt x="35" y="17"/>
                    <a:pt x="35" y="17"/>
                  </a:cubicBezTo>
                  <a:cubicBezTo>
                    <a:pt x="37" y="17"/>
                    <a:pt x="38" y="18"/>
                    <a:pt x="38" y="20"/>
                  </a:cubicBezTo>
                  <a:cubicBezTo>
                    <a:pt x="38" y="22"/>
                    <a:pt x="37" y="23"/>
                    <a:pt x="35" y="23"/>
                  </a:cubicBezTo>
                  <a:cubicBezTo>
                    <a:pt x="35" y="23"/>
                    <a:pt x="35" y="23"/>
                    <a:pt x="34" y="23"/>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249"/>
            <p:cNvSpPr>
              <a:spLocks/>
            </p:cNvSpPr>
            <p:nvPr/>
          </p:nvSpPr>
          <p:spPr bwMode="auto">
            <a:xfrm>
              <a:off x="547689" y="1178794"/>
              <a:ext cx="88900" cy="88900"/>
            </a:xfrm>
            <a:custGeom>
              <a:avLst/>
              <a:gdLst>
                <a:gd name="T0" fmla="*/ 36 w 38"/>
                <a:gd name="T1" fmla="*/ 23 h 38"/>
                <a:gd name="T2" fmla="*/ 15 w 38"/>
                <a:gd name="T3" fmla="*/ 36 h 38"/>
                <a:gd name="T4" fmla="*/ 2 w 38"/>
                <a:gd name="T5" fmla="*/ 15 h 38"/>
                <a:gd name="T6" fmla="*/ 23 w 38"/>
                <a:gd name="T7" fmla="*/ 2 h 38"/>
                <a:gd name="T8" fmla="*/ 36 w 38"/>
                <a:gd name="T9" fmla="*/ 23 h 38"/>
              </a:gdLst>
              <a:ahLst/>
              <a:cxnLst>
                <a:cxn ang="0">
                  <a:pos x="T0" y="T1"/>
                </a:cxn>
                <a:cxn ang="0">
                  <a:pos x="T2" y="T3"/>
                </a:cxn>
                <a:cxn ang="0">
                  <a:pos x="T4" y="T5"/>
                </a:cxn>
                <a:cxn ang="0">
                  <a:pos x="T6" y="T7"/>
                </a:cxn>
                <a:cxn ang="0">
                  <a:pos x="T8" y="T9"/>
                </a:cxn>
              </a:cxnLst>
              <a:rect l="0" t="0" r="r" b="b"/>
              <a:pathLst>
                <a:path w="38" h="38">
                  <a:moveTo>
                    <a:pt x="36" y="23"/>
                  </a:moveTo>
                  <a:cubicBezTo>
                    <a:pt x="33" y="32"/>
                    <a:pt x="24" y="38"/>
                    <a:pt x="15" y="36"/>
                  </a:cubicBezTo>
                  <a:cubicBezTo>
                    <a:pt x="6" y="33"/>
                    <a:pt x="0" y="24"/>
                    <a:pt x="2" y="15"/>
                  </a:cubicBezTo>
                  <a:cubicBezTo>
                    <a:pt x="5" y="6"/>
                    <a:pt x="14" y="0"/>
                    <a:pt x="23" y="2"/>
                  </a:cubicBezTo>
                  <a:cubicBezTo>
                    <a:pt x="32" y="5"/>
                    <a:pt x="38" y="14"/>
                    <a:pt x="36" y="23"/>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250"/>
            <p:cNvSpPr>
              <a:spLocks/>
            </p:cNvSpPr>
            <p:nvPr/>
          </p:nvSpPr>
          <p:spPr bwMode="auto">
            <a:xfrm>
              <a:off x="573089" y="1188319"/>
              <a:ext cx="38100" cy="23813"/>
            </a:xfrm>
            <a:custGeom>
              <a:avLst/>
              <a:gdLst>
                <a:gd name="T0" fmla="*/ 16 w 16"/>
                <a:gd name="T1" fmla="*/ 5 h 10"/>
                <a:gd name="T2" fmla="*/ 8 w 16"/>
                <a:gd name="T3" fmla="*/ 9 h 10"/>
                <a:gd name="T4" fmla="*/ 0 w 16"/>
                <a:gd name="T5" fmla="*/ 5 h 10"/>
                <a:gd name="T6" fmla="*/ 8 w 16"/>
                <a:gd name="T7" fmla="*/ 0 h 10"/>
                <a:gd name="T8" fmla="*/ 16 w 16"/>
                <a:gd name="T9" fmla="*/ 5 h 10"/>
              </a:gdLst>
              <a:ahLst/>
              <a:cxnLst>
                <a:cxn ang="0">
                  <a:pos x="T0" y="T1"/>
                </a:cxn>
                <a:cxn ang="0">
                  <a:pos x="T2" y="T3"/>
                </a:cxn>
                <a:cxn ang="0">
                  <a:pos x="T4" y="T5"/>
                </a:cxn>
                <a:cxn ang="0">
                  <a:pos x="T6" y="T7"/>
                </a:cxn>
                <a:cxn ang="0">
                  <a:pos x="T8" y="T9"/>
                </a:cxn>
              </a:cxnLst>
              <a:rect l="0" t="0" r="r" b="b"/>
              <a:pathLst>
                <a:path w="16" h="10">
                  <a:moveTo>
                    <a:pt x="16" y="5"/>
                  </a:moveTo>
                  <a:cubicBezTo>
                    <a:pt x="16" y="8"/>
                    <a:pt x="12" y="10"/>
                    <a:pt x="8" y="9"/>
                  </a:cubicBezTo>
                  <a:cubicBezTo>
                    <a:pt x="3" y="9"/>
                    <a:pt x="0" y="7"/>
                    <a:pt x="0" y="5"/>
                  </a:cubicBezTo>
                  <a:cubicBezTo>
                    <a:pt x="0" y="2"/>
                    <a:pt x="4" y="0"/>
                    <a:pt x="8" y="0"/>
                  </a:cubicBezTo>
                  <a:cubicBezTo>
                    <a:pt x="12" y="1"/>
                    <a:pt x="16" y="3"/>
                    <a:pt x="16" y="5"/>
                  </a:cubicBezTo>
                  <a:close/>
                </a:path>
              </a:pathLst>
            </a:custGeom>
            <a:solidFill>
              <a:srgbClr val="E8D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251"/>
            <p:cNvSpPr>
              <a:spLocks/>
            </p:cNvSpPr>
            <p:nvPr/>
          </p:nvSpPr>
          <p:spPr bwMode="auto">
            <a:xfrm>
              <a:off x="885826" y="1096244"/>
              <a:ext cx="185738" cy="53975"/>
            </a:xfrm>
            <a:custGeom>
              <a:avLst/>
              <a:gdLst>
                <a:gd name="T0" fmla="*/ 0 w 81"/>
                <a:gd name="T1" fmla="*/ 17 h 23"/>
                <a:gd name="T2" fmla="*/ 0 w 81"/>
                <a:gd name="T3" fmla="*/ 9 h 23"/>
                <a:gd name="T4" fmla="*/ 2 w 81"/>
                <a:gd name="T5" fmla="*/ 7 h 23"/>
                <a:gd name="T6" fmla="*/ 80 w 81"/>
                <a:gd name="T7" fmla="*/ 12 h 23"/>
                <a:gd name="T8" fmla="*/ 81 w 81"/>
                <a:gd name="T9" fmla="*/ 15 h 23"/>
                <a:gd name="T10" fmla="*/ 77 w 81"/>
                <a:gd name="T11" fmla="*/ 22 h 23"/>
                <a:gd name="T12" fmla="*/ 74 w 81"/>
                <a:gd name="T13" fmla="*/ 23 h 23"/>
                <a:gd name="T14" fmla="*/ 2 w 81"/>
                <a:gd name="T15" fmla="*/ 19 h 23"/>
                <a:gd name="T16" fmla="*/ 0 w 81"/>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3">
                  <a:moveTo>
                    <a:pt x="0" y="17"/>
                  </a:moveTo>
                  <a:cubicBezTo>
                    <a:pt x="0" y="9"/>
                    <a:pt x="0" y="9"/>
                    <a:pt x="0" y="9"/>
                  </a:cubicBezTo>
                  <a:cubicBezTo>
                    <a:pt x="0" y="8"/>
                    <a:pt x="1" y="7"/>
                    <a:pt x="2" y="7"/>
                  </a:cubicBezTo>
                  <a:cubicBezTo>
                    <a:pt x="11" y="6"/>
                    <a:pt x="58" y="0"/>
                    <a:pt x="80" y="12"/>
                  </a:cubicBezTo>
                  <a:cubicBezTo>
                    <a:pt x="81" y="13"/>
                    <a:pt x="81" y="14"/>
                    <a:pt x="81" y="15"/>
                  </a:cubicBezTo>
                  <a:cubicBezTo>
                    <a:pt x="77" y="22"/>
                    <a:pt x="77" y="22"/>
                    <a:pt x="77" y="22"/>
                  </a:cubicBezTo>
                  <a:cubicBezTo>
                    <a:pt x="76" y="23"/>
                    <a:pt x="75" y="23"/>
                    <a:pt x="74" y="23"/>
                  </a:cubicBezTo>
                  <a:cubicBezTo>
                    <a:pt x="68" y="21"/>
                    <a:pt x="41" y="13"/>
                    <a:pt x="2" y="19"/>
                  </a:cubicBezTo>
                  <a:cubicBezTo>
                    <a:pt x="1" y="19"/>
                    <a:pt x="0" y="18"/>
                    <a:pt x="0" y="17"/>
                  </a:cubicBezTo>
                  <a:close/>
                </a:path>
              </a:pathLst>
            </a:custGeom>
            <a:solidFill>
              <a:srgbClr val="7F57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252"/>
            <p:cNvSpPr>
              <a:spLocks/>
            </p:cNvSpPr>
            <p:nvPr/>
          </p:nvSpPr>
          <p:spPr bwMode="auto">
            <a:xfrm>
              <a:off x="962026" y="1226419"/>
              <a:ext cx="98425" cy="36513"/>
            </a:xfrm>
            <a:custGeom>
              <a:avLst/>
              <a:gdLst>
                <a:gd name="T0" fmla="*/ 4 w 43"/>
                <a:gd name="T1" fmla="*/ 16 h 16"/>
                <a:gd name="T2" fmla="*/ 1 w 43"/>
                <a:gd name="T3" fmla="*/ 13 h 16"/>
                <a:gd name="T4" fmla="*/ 4 w 43"/>
                <a:gd name="T5" fmla="*/ 9 h 16"/>
                <a:gd name="T6" fmla="*/ 37 w 43"/>
                <a:gd name="T7" fmla="*/ 1 h 16"/>
                <a:gd name="T8" fmla="*/ 42 w 43"/>
                <a:gd name="T9" fmla="*/ 2 h 16"/>
                <a:gd name="T10" fmla="*/ 41 w 43"/>
                <a:gd name="T11" fmla="*/ 7 h 16"/>
                <a:gd name="T12" fmla="*/ 4 w 43"/>
                <a:gd name="T13" fmla="*/ 16 h 16"/>
                <a:gd name="T14" fmla="*/ 4 w 43"/>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6">
                  <a:moveTo>
                    <a:pt x="4" y="16"/>
                  </a:moveTo>
                  <a:cubicBezTo>
                    <a:pt x="2" y="16"/>
                    <a:pt x="1" y="15"/>
                    <a:pt x="1" y="13"/>
                  </a:cubicBezTo>
                  <a:cubicBezTo>
                    <a:pt x="0" y="11"/>
                    <a:pt x="2" y="9"/>
                    <a:pt x="4" y="9"/>
                  </a:cubicBezTo>
                  <a:cubicBezTo>
                    <a:pt x="4" y="9"/>
                    <a:pt x="28" y="7"/>
                    <a:pt x="37" y="1"/>
                  </a:cubicBezTo>
                  <a:cubicBezTo>
                    <a:pt x="39" y="0"/>
                    <a:pt x="41" y="1"/>
                    <a:pt x="42" y="2"/>
                  </a:cubicBezTo>
                  <a:cubicBezTo>
                    <a:pt x="43" y="4"/>
                    <a:pt x="42" y="6"/>
                    <a:pt x="41" y="7"/>
                  </a:cubicBezTo>
                  <a:cubicBezTo>
                    <a:pt x="30" y="14"/>
                    <a:pt x="5" y="16"/>
                    <a:pt x="4" y="16"/>
                  </a:cubicBezTo>
                  <a:cubicBezTo>
                    <a:pt x="4" y="16"/>
                    <a:pt x="4" y="16"/>
                    <a:pt x="4" y="16"/>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253"/>
            <p:cNvSpPr>
              <a:spLocks/>
            </p:cNvSpPr>
            <p:nvPr/>
          </p:nvSpPr>
          <p:spPr bwMode="auto">
            <a:xfrm>
              <a:off x="971551" y="1191494"/>
              <a:ext cx="87313" cy="52388"/>
            </a:xfrm>
            <a:custGeom>
              <a:avLst/>
              <a:gdLst>
                <a:gd name="T0" fmla="*/ 4 w 38"/>
                <a:gd name="T1" fmla="*/ 23 h 23"/>
                <a:gd name="T2" fmla="*/ 3 w 38"/>
                <a:gd name="T3" fmla="*/ 23 h 23"/>
                <a:gd name="T4" fmla="*/ 0 w 38"/>
                <a:gd name="T5" fmla="*/ 20 h 23"/>
                <a:gd name="T6" fmla="*/ 3 w 38"/>
                <a:gd name="T7" fmla="*/ 17 h 23"/>
                <a:gd name="T8" fmla="*/ 3 w 38"/>
                <a:gd name="T9" fmla="*/ 17 h 23"/>
                <a:gd name="T10" fmla="*/ 4 w 38"/>
                <a:gd name="T11" fmla="*/ 17 h 23"/>
                <a:gd name="T12" fmla="*/ 32 w 38"/>
                <a:gd name="T13" fmla="*/ 2 h 23"/>
                <a:gd name="T14" fmla="*/ 36 w 38"/>
                <a:gd name="T15" fmla="*/ 1 h 23"/>
                <a:gd name="T16" fmla="*/ 37 w 38"/>
                <a:gd name="T17" fmla="*/ 6 h 23"/>
                <a:gd name="T18" fmla="*/ 4 w 38"/>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23">
                  <a:moveTo>
                    <a:pt x="4" y="23"/>
                  </a:moveTo>
                  <a:cubicBezTo>
                    <a:pt x="4" y="23"/>
                    <a:pt x="3" y="23"/>
                    <a:pt x="3" y="23"/>
                  </a:cubicBezTo>
                  <a:cubicBezTo>
                    <a:pt x="1" y="23"/>
                    <a:pt x="0" y="22"/>
                    <a:pt x="0" y="20"/>
                  </a:cubicBezTo>
                  <a:cubicBezTo>
                    <a:pt x="0" y="18"/>
                    <a:pt x="1" y="17"/>
                    <a:pt x="3" y="17"/>
                  </a:cubicBezTo>
                  <a:cubicBezTo>
                    <a:pt x="3" y="17"/>
                    <a:pt x="3" y="17"/>
                    <a:pt x="3" y="17"/>
                  </a:cubicBezTo>
                  <a:cubicBezTo>
                    <a:pt x="3" y="17"/>
                    <a:pt x="4" y="17"/>
                    <a:pt x="4" y="17"/>
                  </a:cubicBezTo>
                  <a:cubicBezTo>
                    <a:pt x="21" y="17"/>
                    <a:pt x="32" y="2"/>
                    <a:pt x="32" y="2"/>
                  </a:cubicBezTo>
                  <a:cubicBezTo>
                    <a:pt x="33" y="1"/>
                    <a:pt x="35" y="0"/>
                    <a:pt x="36" y="1"/>
                  </a:cubicBezTo>
                  <a:cubicBezTo>
                    <a:pt x="38" y="2"/>
                    <a:pt x="38" y="5"/>
                    <a:pt x="37" y="6"/>
                  </a:cubicBezTo>
                  <a:cubicBezTo>
                    <a:pt x="37" y="7"/>
                    <a:pt x="25" y="23"/>
                    <a:pt x="4" y="23"/>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254"/>
            <p:cNvSpPr>
              <a:spLocks/>
            </p:cNvSpPr>
            <p:nvPr/>
          </p:nvSpPr>
          <p:spPr bwMode="auto">
            <a:xfrm>
              <a:off x="927101" y="1178794"/>
              <a:ext cx="87313" cy="88900"/>
            </a:xfrm>
            <a:custGeom>
              <a:avLst/>
              <a:gdLst>
                <a:gd name="T0" fmla="*/ 3 w 38"/>
                <a:gd name="T1" fmla="*/ 23 h 38"/>
                <a:gd name="T2" fmla="*/ 23 w 38"/>
                <a:gd name="T3" fmla="*/ 36 h 38"/>
                <a:gd name="T4" fmla="*/ 36 w 38"/>
                <a:gd name="T5" fmla="*/ 15 h 38"/>
                <a:gd name="T6" fmla="*/ 15 w 38"/>
                <a:gd name="T7" fmla="*/ 2 h 38"/>
                <a:gd name="T8" fmla="*/ 3 w 38"/>
                <a:gd name="T9" fmla="*/ 23 h 38"/>
              </a:gdLst>
              <a:ahLst/>
              <a:cxnLst>
                <a:cxn ang="0">
                  <a:pos x="T0" y="T1"/>
                </a:cxn>
                <a:cxn ang="0">
                  <a:pos x="T2" y="T3"/>
                </a:cxn>
                <a:cxn ang="0">
                  <a:pos x="T4" y="T5"/>
                </a:cxn>
                <a:cxn ang="0">
                  <a:pos x="T6" y="T7"/>
                </a:cxn>
                <a:cxn ang="0">
                  <a:pos x="T8" y="T9"/>
                </a:cxn>
              </a:cxnLst>
              <a:rect l="0" t="0" r="r" b="b"/>
              <a:pathLst>
                <a:path w="38" h="38">
                  <a:moveTo>
                    <a:pt x="3" y="23"/>
                  </a:moveTo>
                  <a:cubicBezTo>
                    <a:pt x="5" y="32"/>
                    <a:pt x="14" y="38"/>
                    <a:pt x="23" y="36"/>
                  </a:cubicBezTo>
                  <a:cubicBezTo>
                    <a:pt x="32" y="33"/>
                    <a:pt x="38" y="24"/>
                    <a:pt x="36" y="15"/>
                  </a:cubicBezTo>
                  <a:cubicBezTo>
                    <a:pt x="34" y="6"/>
                    <a:pt x="24" y="0"/>
                    <a:pt x="15" y="2"/>
                  </a:cubicBezTo>
                  <a:cubicBezTo>
                    <a:pt x="6" y="5"/>
                    <a:pt x="0" y="14"/>
                    <a:pt x="3" y="23"/>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255"/>
            <p:cNvSpPr>
              <a:spLocks/>
            </p:cNvSpPr>
            <p:nvPr/>
          </p:nvSpPr>
          <p:spPr bwMode="auto">
            <a:xfrm>
              <a:off x="952501" y="1188319"/>
              <a:ext cx="36513" cy="23813"/>
            </a:xfrm>
            <a:custGeom>
              <a:avLst/>
              <a:gdLst>
                <a:gd name="T0" fmla="*/ 1 w 16"/>
                <a:gd name="T1" fmla="*/ 5 h 10"/>
                <a:gd name="T2" fmla="*/ 8 w 16"/>
                <a:gd name="T3" fmla="*/ 9 h 10"/>
                <a:gd name="T4" fmla="*/ 16 w 16"/>
                <a:gd name="T5" fmla="*/ 5 h 10"/>
                <a:gd name="T6" fmla="*/ 8 w 16"/>
                <a:gd name="T7" fmla="*/ 0 h 10"/>
                <a:gd name="T8" fmla="*/ 1 w 16"/>
                <a:gd name="T9" fmla="*/ 5 h 10"/>
              </a:gdLst>
              <a:ahLst/>
              <a:cxnLst>
                <a:cxn ang="0">
                  <a:pos x="T0" y="T1"/>
                </a:cxn>
                <a:cxn ang="0">
                  <a:pos x="T2" y="T3"/>
                </a:cxn>
                <a:cxn ang="0">
                  <a:pos x="T4" y="T5"/>
                </a:cxn>
                <a:cxn ang="0">
                  <a:pos x="T6" y="T7"/>
                </a:cxn>
                <a:cxn ang="0">
                  <a:pos x="T8" y="T9"/>
                </a:cxn>
              </a:cxnLst>
              <a:rect l="0" t="0" r="r" b="b"/>
              <a:pathLst>
                <a:path w="16" h="10">
                  <a:moveTo>
                    <a:pt x="1" y="5"/>
                  </a:moveTo>
                  <a:cubicBezTo>
                    <a:pt x="1" y="8"/>
                    <a:pt x="4" y="10"/>
                    <a:pt x="8" y="9"/>
                  </a:cubicBezTo>
                  <a:cubicBezTo>
                    <a:pt x="13" y="9"/>
                    <a:pt x="16" y="7"/>
                    <a:pt x="16" y="5"/>
                  </a:cubicBezTo>
                  <a:cubicBezTo>
                    <a:pt x="16" y="2"/>
                    <a:pt x="12" y="0"/>
                    <a:pt x="8" y="0"/>
                  </a:cubicBezTo>
                  <a:cubicBezTo>
                    <a:pt x="4" y="1"/>
                    <a:pt x="0" y="3"/>
                    <a:pt x="1" y="5"/>
                  </a:cubicBezTo>
                  <a:close/>
                </a:path>
              </a:pathLst>
            </a:custGeom>
            <a:solidFill>
              <a:srgbClr val="E8D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256"/>
            <p:cNvSpPr>
              <a:spLocks/>
            </p:cNvSpPr>
            <p:nvPr/>
          </p:nvSpPr>
          <p:spPr bwMode="auto">
            <a:xfrm>
              <a:off x="490539" y="1096244"/>
              <a:ext cx="187325" cy="53975"/>
            </a:xfrm>
            <a:custGeom>
              <a:avLst/>
              <a:gdLst>
                <a:gd name="T0" fmla="*/ 81 w 81"/>
                <a:gd name="T1" fmla="*/ 17 h 23"/>
                <a:gd name="T2" fmla="*/ 81 w 81"/>
                <a:gd name="T3" fmla="*/ 9 h 23"/>
                <a:gd name="T4" fmla="*/ 79 w 81"/>
                <a:gd name="T5" fmla="*/ 7 h 23"/>
                <a:gd name="T6" fmla="*/ 1 w 81"/>
                <a:gd name="T7" fmla="*/ 12 h 23"/>
                <a:gd name="T8" fmla="*/ 0 w 81"/>
                <a:gd name="T9" fmla="*/ 15 h 23"/>
                <a:gd name="T10" fmla="*/ 5 w 81"/>
                <a:gd name="T11" fmla="*/ 22 h 23"/>
                <a:gd name="T12" fmla="*/ 7 w 81"/>
                <a:gd name="T13" fmla="*/ 23 h 23"/>
                <a:gd name="T14" fmla="*/ 79 w 81"/>
                <a:gd name="T15" fmla="*/ 19 h 23"/>
                <a:gd name="T16" fmla="*/ 81 w 81"/>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3">
                  <a:moveTo>
                    <a:pt x="81" y="17"/>
                  </a:moveTo>
                  <a:cubicBezTo>
                    <a:pt x="81" y="9"/>
                    <a:pt x="81" y="9"/>
                    <a:pt x="81" y="9"/>
                  </a:cubicBezTo>
                  <a:cubicBezTo>
                    <a:pt x="81" y="8"/>
                    <a:pt x="80" y="7"/>
                    <a:pt x="79" y="7"/>
                  </a:cubicBezTo>
                  <a:cubicBezTo>
                    <a:pt x="70" y="6"/>
                    <a:pt x="24" y="0"/>
                    <a:pt x="1" y="12"/>
                  </a:cubicBezTo>
                  <a:cubicBezTo>
                    <a:pt x="0" y="13"/>
                    <a:pt x="0" y="14"/>
                    <a:pt x="0" y="15"/>
                  </a:cubicBezTo>
                  <a:cubicBezTo>
                    <a:pt x="5" y="22"/>
                    <a:pt x="5" y="22"/>
                    <a:pt x="5" y="22"/>
                  </a:cubicBezTo>
                  <a:cubicBezTo>
                    <a:pt x="5" y="23"/>
                    <a:pt x="6" y="23"/>
                    <a:pt x="7" y="23"/>
                  </a:cubicBezTo>
                  <a:cubicBezTo>
                    <a:pt x="13" y="21"/>
                    <a:pt x="41" y="13"/>
                    <a:pt x="79" y="19"/>
                  </a:cubicBezTo>
                  <a:cubicBezTo>
                    <a:pt x="80" y="19"/>
                    <a:pt x="81" y="18"/>
                    <a:pt x="81" y="17"/>
                  </a:cubicBezTo>
                  <a:close/>
                </a:path>
              </a:pathLst>
            </a:custGeom>
            <a:solidFill>
              <a:srgbClr val="7F57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257"/>
            <p:cNvSpPr>
              <a:spLocks/>
            </p:cNvSpPr>
            <p:nvPr/>
          </p:nvSpPr>
          <p:spPr bwMode="auto">
            <a:xfrm>
              <a:off x="3176" y="443781"/>
              <a:ext cx="1555750" cy="1182688"/>
            </a:xfrm>
            <a:custGeom>
              <a:avLst/>
              <a:gdLst>
                <a:gd name="T0" fmla="*/ 337 w 674"/>
                <a:gd name="T1" fmla="*/ 0 h 511"/>
                <a:gd name="T2" fmla="*/ 194 w 674"/>
                <a:gd name="T3" fmla="*/ 505 h 511"/>
                <a:gd name="T4" fmla="*/ 219 w 674"/>
                <a:gd name="T5" fmla="*/ 511 h 511"/>
                <a:gd name="T6" fmla="*/ 208 w 674"/>
                <a:gd name="T7" fmla="*/ 255 h 511"/>
                <a:gd name="T8" fmla="*/ 337 w 674"/>
                <a:gd name="T9" fmla="*/ 255 h 511"/>
                <a:gd name="T10" fmla="*/ 465 w 674"/>
                <a:gd name="T11" fmla="*/ 255 h 511"/>
                <a:gd name="T12" fmla="*/ 454 w 674"/>
                <a:gd name="T13" fmla="*/ 511 h 511"/>
                <a:gd name="T14" fmla="*/ 480 w 674"/>
                <a:gd name="T15" fmla="*/ 505 h 511"/>
                <a:gd name="T16" fmla="*/ 337 w 674"/>
                <a:gd name="T17"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4" h="511">
                  <a:moveTo>
                    <a:pt x="337" y="0"/>
                  </a:moveTo>
                  <a:cubicBezTo>
                    <a:pt x="0" y="0"/>
                    <a:pt x="194" y="505"/>
                    <a:pt x="194" y="505"/>
                  </a:cubicBezTo>
                  <a:cubicBezTo>
                    <a:pt x="219" y="511"/>
                    <a:pt x="219" y="511"/>
                    <a:pt x="219" y="511"/>
                  </a:cubicBezTo>
                  <a:cubicBezTo>
                    <a:pt x="208" y="255"/>
                    <a:pt x="208" y="255"/>
                    <a:pt x="208" y="255"/>
                  </a:cubicBezTo>
                  <a:cubicBezTo>
                    <a:pt x="337" y="255"/>
                    <a:pt x="337" y="255"/>
                    <a:pt x="337" y="255"/>
                  </a:cubicBezTo>
                  <a:cubicBezTo>
                    <a:pt x="465" y="255"/>
                    <a:pt x="465" y="255"/>
                    <a:pt x="465" y="255"/>
                  </a:cubicBezTo>
                  <a:cubicBezTo>
                    <a:pt x="454" y="511"/>
                    <a:pt x="454" y="511"/>
                    <a:pt x="454" y="511"/>
                  </a:cubicBezTo>
                  <a:cubicBezTo>
                    <a:pt x="480" y="505"/>
                    <a:pt x="480" y="505"/>
                    <a:pt x="480" y="505"/>
                  </a:cubicBezTo>
                  <a:cubicBezTo>
                    <a:pt x="480" y="505"/>
                    <a:pt x="674" y="0"/>
                    <a:pt x="337" y="0"/>
                  </a:cubicBezTo>
                  <a:close/>
                </a:path>
              </a:pathLst>
            </a:custGeom>
            <a:solidFill>
              <a:srgbClr val="BA81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590201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500"/>
                            </p:stCondLst>
                            <p:childTnLst>
                              <p:par>
                                <p:cTn id="11" presetID="42" presetClass="entr" presetSubtype="0" fill="hold" grpId="0" nodeType="afterEffect">
                                  <p:stCondLst>
                                    <p:cond delay="30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anim calcmode="lin" valueType="num">
                                      <p:cBhvr>
                                        <p:cTn id="14" dur="500" fill="hold"/>
                                        <p:tgtEl>
                                          <p:spTgt spid="34"/>
                                        </p:tgtEl>
                                        <p:attrNameLst>
                                          <p:attrName>ppt_x</p:attrName>
                                        </p:attrNameLst>
                                      </p:cBhvr>
                                      <p:tavLst>
                                        <p:tav tm="0">
                                          <p:val>
                                            <p:strVal val="#ppt_x"/>
                                          </p:val>
                                        </p:tav>
                                        <p:tav tm="100000">
                                          <p:val>
                                            <p:strVal val="#ppt_x"/>
                                          </p:val>
                                        </p:tav>
                                      </p:tavLst>
                                    </p:anim>
                                    <p:anim calcmode="lin" valueType="num">
                                      <p:cBhvr>
                                        <p:cTn id="15" dur="500" fill="hold"/>
                                        <p:tgtEl>
                                          <p:spTgt spid="34"/>
                                        </p:tgtEl>
                                        <p:attrNameLst>
                                          <p:attrName>ppt_y</p:attrName>
                                        </p:attrNameLst>
                                      </p:cBhvr>
                                      <p:tavLst>
                                        <p:tav tm="0">
                                          <p:val>
                                            <p:strVal val="#ppt_y+.1"/>
                                          </p:val>
                                        </p:tav>
                                        <p:tav tm="100000">
                                          <p:val>
                                            <p:strVal val="#ppt_y"/>
                                          </p:val>
                                        </p:tav>
                                      </p:tavLst>
                                    </p:anim>
                                  </p:childTnLst>
                                </p:cTn>
                              </p:par>
                            </p:childTnLst>
                          </p:cTn>
                        </p:par>
                        <p:par>
                          <p:cTn id="16" fill="hold">
                            <p:stCondLst>
                              <p:cond delay="5000"/>
                            </p:stCondLst>
                            <p:childTnLst>
                              <p:par>
                                <p:cTn id="17" presetID="22" presetClass="entr" presetSubtype="8" fill="hold" nodeType="afterEffect">
                                  <p:stCondLst>
                                    <p:cond delay="100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par>
                          <p:cTn id="20" fill="hold">
                            <p:stCondLst>
                              <p:cond delay="6500"/>
                            </p:stCondLst>
                            <p:childTnLst>
                              <p:par>
                                <p:cTn id="21" presetID="22" presetClass="entr" presetSubtype="2" fill="hold" nodeType="afterEffect">
                                  <p:stCondLst>
                                    <p:cond delay="4000"/>
                                  </p:stCondLst>
                                  <p:childTnLst>
                                    <p:set>
                                      <p:cBhvr>
                                        <p:cTn id="22" dur="1" fill="hold">
                                          <p:stCondLst>
                                            <p:cond delay="0"/>
                                          </p:stCondLst>
                                        </p:cTn>
                                        <p:tgtEl>
                                          <p:spTgt spid="23"/>
                                        </p:tgtEl>
                                        <p:attrNameLst>
                                          <p:attrName>style.visibility</p:attrName>
                                        </p:attrNameLst>
                                      </p:cBhvr>
                                      <p:to>
                                        <p:strVal val="visible"/>
                                      </p:to>
                                    </p:set>
                                    <p:animEffect transition="in" filter="wipe(right)">
                                      <p:cBhvr>
                                        <p:cTn id="23" dur="500"/>
                                        <p:tgtEl>
                                          <p:spTgt spid="23"/>
                                        </p:tgtEl>
                                      </p:cBhvr>
                                    </p:animEffect>
                                  </p:childTnLst>
                                </p:cTn>
                              </p:par>
                            </p:childTnLst>
                          </p:cTn>
                        </p:par>
                        <p:par>
                          <p:cTn id="24" fill="hold">
                            <p:stCondLst>
                              <p:cond delay="11000"/>
                            </p:stCondLst>
                            <p:childTnLst>
                              <p:par>
                                <p:cTn id="25" presetID="12" presetClass="entr" presetSubtype="1" fill="hold" nodeType="afterEffect">
                                  <p:stCondLst>
                                    <p:cond delay="50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p:tgtEl>
                                          <p:spTgt spid="31"/>
                                        </p:tgtEl>
                                        <p:attrNameLst>
                                          <p:attrName>ppt_y</p:attrName>
                                        </p:attrNameLst>
                                      </p:cBhvr>
                                      <p:tavLst>
                                        <p:tav tm="0">
                                          <p:val>
                                            <p:strVal val="#ppt_y-#ppt_h*1.125000"/>
                                          </p:val>
                                        </p:tav>
                                        <p:tav tm="100000">
                                          <p:val>
                                            <p:strVal val="#ppt_y"/>
                                          </p:val>
                                        </p:tav>
                                      </p:tavLst>
                                    </p:anim>
                                    <p:animEffect transition="in" filter="wipe(down)">
                                      <p:cBhvr>
                                        <p:cTn id="28" dur="500"/>
                                        <p:tgtEl>
                                          <p:spTgt spid="31"/>
                                        </p:tgtEl>
                                      </p:cBhvr>
                                    </p:animEffect>
                                  </p:childTnLst>
                                </p:cTn>
                              </p:par>
                            </p:childTnLst>
                          </p:cTn>
                        </p:par>
                        <p:par>
                          <p:cTn id="29" fill="hold">
                            <p:stCondLst>
                              <p:cond delay="12000"/>
                            </p:stCondLst>
                            <p:childTnLst>
                              <p:par>
                                <p:cTn id="30" presetID="12" presetClass="entr" presetSubtype="1" fill="hold" grpId="0" nodeType="afterEffect">
                                  <p:stCondLst>
                                    <p:cond delay="400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p:tgtEl>
                                          <p:spTgt spid="25"/>
                                        </p:tgtEl>
                                        <p:attrNameLst>
                                          <p:attrName>ppt_y</p:attrName>
                                        </p:attrNameLst>
                                      </p:cBhvr>
                                      <p:tavLst>
                                        <p:tav tm="0">
                                          <p:val>
                                            <p:strVal val="#ppt_y-#ppt_h*1.125000"/>
                                          </p:val>
                                        </p:tav>
                                        <p:tav tm="100000">
                                          <p:val>
                                            <p:strVal val="#ppt_y"/>
                                          </p:val>
                                        </p:tav>
                                      </p:tavLst>
                                    </p:anim>
                                    <p:animEffect transition="in" filter="wipe(down)">
                                      <p:cBhvr>
                                        <p:cTn id="33" dur="500"/>
                                        <p:tgtEl>
                                          <p:spTgt spid="25"/>
                                        </p:tgtEl>
                                      </p:cBhvr>
                                    </p:animEffect>
                                  </p:childTnLst>
                                </p:cTn>
                              </p:par>
                            </p:childTnLst>
                          </p:cTn>
                        </p:par>
                        <p:par>
                          <p:cTn id="34" fill="hold">
                            <p:stCondLst>
                              <p:cond delay="16500"/>
                            </p:stCondLst>
                            <p:childTnLst>
                              <p:par>
                                <p:cTn id="35" presetID="12" presetClass="entr" presetSubtype="1" fill="hold" grpId="0" nodeType="afterEffect">
                                  <p:stCondLst>
                                    <p:cond delay="1000"/>
                                  </p:stCondLst>
                                  <p:childTnLst>
                                    <p:set>
                                      <p:cBhvr>
                                        <p:cTn id="36" dur="1" fill="hold">
                                          <p:stCondLst>
                                            <p:cond delay="0"/>
                                          </p:stCondLst>
                                        </p:cTn>
                                        <p:tgtEl>
                                          <p:spTgt spid="52"/>
                                        </p:tgtEl>
                                        <p:attrNameLst>
                                          <p:attrName>style.visibility</p:attrName>
                                        </p:attrNameLst>
                                      </p:cBhvr>
                                      <p:to>
                                        <p:strVal val="visible"/>
                                      </p:to>
                                    </p:set>
                                    <p:anim calcmode="lin" valueType="num">
                                      <p:cBhvr additive="base">
                                        <p:cTn id="37" dur="500"/>
                                        <p:tgtEl>
                                          <p:spTgt spid="52"/>
                                        </p:tgtEl>
                                        <p:attrNameLst>
                                          <p:attrName>ppt_y</p:attrName>
                                        </p:attrNameLst>
                                      </p:cBhvr>
                                      <p:tavLst>
                                        <p:tav tm="0">
                                          <p:val>
                                            <p:strVal val="#ppt_y-#ppt_h*1.125000"/>
                                          </p:val>
                                        </p:tav>
                                        <p:tav tm="100000">
                                          <p:val>
                                            <p:strVal val="#ppt_y"/>
                                          </p:val>
                                        </p:tav>
                                      </p:tavLst>
                                    </p:anim>
                                    <p:animEffect transition="in" filter="wipe(down)">
                                      <p:cBhvr>
                                        <p:cTn id="38" dur="500"/>
                                        <p:tgtEl>
                                          <p:spTgt spid="52"/>
                                        </p:tgtEl>
                                      </p:cBhvr>
                                    </p:animEffect>
                                  </p:childTnLst>
                                </p:cTn>
                              </p:par>
                            </p:childTnLst>
                          </p:cTn>
                        </p:par>
                        <p:par>
                          <p:cTn id="39" fill="hold">
                            <p:stCondLst>
                              <p:cond delay="18000"/>
                            </p:stCondLst>
                            <p:childTnLst>
                              <p:par>
                                <p:cTn id="40" presetID="53" presetClass="entr" presetSubtype="16" fill="hold" nodeType="afterEffect">
                                  <p:stCondLst>
                                    <p:cond delay="500"/>
                                  </p:stCondLst>
                                  <p:childTnLst>
                                    <p:set>
                                      <p:cBhvr>
                                        <p:cTn id="41" dur="1" fill="hold">
                                          <p:stCondLst>
                                            <p:cond delay="0"/>
                                          </p:stCondLst>
                                        </p:cTn>
                                        <p:tgtEl>
                                          <p:spTgt spid="53"/>
                                        </p:tgtEl>
                                        <p:attrNameLst>
                                          <p:attrName>style.visibility</p:attrName>
                                        </p:attrNameLst>
                                      </p:cBhvr>
                                      <p:to>
                                        <p:strVal val="visible"/>
                                      </p:to>
                                    </p:set>
                                    <p:anim calcmode="lin" valueType="num">
                                      <p:cBhvr>
                                        <p:cTn id="42" dur="500" fill="hold"/>
                                        <p:tgtEl>
                                          <p:spTgt spid="53"/>
                                        </p:tgtEl>
                                        <p:attrNameLst>
                                          <p:attrName>ppt_w</p:attrName>
                                        </p:attrNameLst>
                                      </p:cBhvr>
                                      <p:tavLst>
                                        <p:tav tm="0">
                                          <p:val>
                                            <p:fltVal val="0"/>
                                          </p:val>
                                        </p:tav>
                                        <p:tav tm="100000">
                                          <p:val>
                                            <p:strVal val="#ppt_w"/>
                                          </p:val>
                                        </p:tav>
                                      </p:tavLst>
                                    </p:anim>
                                    <p:anim calcmode="lin" valueType="num">
                                      <p:cBhvr>
                                        <p:cTn id="43" dur="500" fill="hold"/>
                                        <p:tgtEl>
                                          <p:spTgt spid="53"/>
                                        </p:tgtEl>
                                        <p:attrNameLst>
                                          <p:attrName>ppt_h</p:attrName>
                                        </p:attrNameLst>
                                      </p:cBhvr>
                                      <p:tavLst>
                                        <p:tav tm="0">
                                          <p:val>
                                            <p:fltVal val="0"/>
                                          </p:val>
                                        </p:tav>
                                        <p:tav tm="100000">
                                          <p:val>
                                            <p:strVal val="#ppt_h"/>
                                          </p:val>
                                        </p:tav>
                                      </p:tavLst>
                                    </p:anim>
                                    <p:animEffect transition="in" filter="fade">
                                      <p:cBhvr>
                                        <p:cTn id="44" dur="500"/>
                                        <p:tgtEl>
                                          <p:spTgt spid="53"/>
                                        </p:tgtEl>
                                      </p:cBhvr>
                                    </p:animEffect>
                                  </p:childTnLst>
                                </p:cTn>
                              </p:par>
                            </p:childTnLst>
                          </p:cTn>
                        </p:par>
                        <p:par>
                          <p:cTn id="45" fill="hold">
                            <p:stCondLst>
                              <p:cond delay="19000"/>
                            </p:stCondLst>
                            <p:childTnLst>
                              <p:par>
                                <p:cTn id="46" presetID="1" presetClass="entr" presetSubtype="0" fill="hold" grpId="0" nodeType="afterEffect">
                                  <p:stCondLst>
                                    <p:cond delay="1000"/>
                                  </p:stCondLst>
                                  <p:childTnLst>
                                    <p:set>
                                      <p:cBhvr>
                                        <p:cTn id="47" dur="1" fill="hold">
                                          <p:stCondLst>
                                            <p:cond delay="0"/>
                                          </p:stCondLst>
                                        </p:cTn>
                                        <p:tgtEl>
                                          <p:spTgt spid="38"/>
                                        </p:tgtEl>
                                        <p:attrNameLst>
                                          <p:attrName>style.visibility</p:attrName>
                                        </p:attrNameLst>
                                      </p:cBhvr>
                                      <p:to>
                                        <p:strVal val="visible"/>
                                      </p:to>
                                    </p:set>
                                  </p:childTnLst>
                                </p:cTn>
                              </p:par>
                            </p:childTnLst>
                          </p:cTn>
                        </p:par>
                        <p:par>
                          <p:cTn id="48" fill="hold">
                            <p:stCondLst>
                              <p:cond delay="20000"/>
                            </p:stCondLst>
                            <p:childTnLst>
                              <p:par>
                                <p:cTn id="49" presetID="26" presetClass="emph" presetSubtype="0" fill="hold" grpId="1" nodeType="afterEffect">
                                  <p:stCondLst>
                                    <p:cond delay="0"/>
                                  </p:stCondLst>
                                  <p:childTnLst>
                                    <p:animEffect transition="out" filter="fade">
                                      <p:cBhvr>
                                        <p:cTn id="50" dur="500" tmFilter="0, 0; .2, .5; .8, .5; 1, 0"/>
                                        <p:tgtEl>
                                          <p:spTgt spid="38"/>
                                        </p:tgtEl>
                                      </p:cBhvr>
                                    </p:animEffect>
                                    <p:animScale>
                                      <p:cBhvr>
                                        <p:cTn id="51" dur="250" autoRev="1" fill="hold"/>
                                        <p:tgtEl>
                                          <p:spTgt spid="38"/>
                                        </p:tgtEl>
                                      </p:cBhvr>
                                      <p:by x="105000" y="105000"/>
                                    </p:animScale>
                                  </p:childTnLst>
                                </p:cTn>
                              </p:par>
                            </p:childTnLst>
                          </p:cTn>
                        </p:par>
                        <p:par>
                          <p:cTn id="52" fill="hold">
                            <p:stCondLst>
                              <p:cond delay="20500"/>
                            </p:stCondLst>
                            <p:childTnLst>
                              <p:par>
                                <p:cTn id="53" presetID="42" presetClass="entr" presetSubtype="0" fill="hold" nodeType="afterEffect">
                                  <p:stCondLst>
                                    <p:cond delay="3000"/>
                                  </p:stCondLst>
                                  <p:childTnLst>
                                    <p:set>
                                      <p:cBhvr>
                                        <p:cTn id="54" dur="1" fill="hold">
                                          <p:stCondLst>
                                            <p:cond delay="0"/>
                                          </p:stCondLst>
                                        </p:cTn>
                                        <p:tgtEl>
                                          <p:spTgt spid="93"/>
                                        </p:tgtEl>
                                        <p:attrNameLst>
                                          <p:attrName>style.visibility</p:attrName>
                                        </p:attrNameLst>
                                      </p:cBhvr>
                                      <p:to>
                                        <p:strVal val="visible"/>
                                      </p:to>
                                    </p:set>
                                    <p:animEffect transition="in" filter="fade">
                                      <p:cBhvr>
                                        <p:cTn id="55" dur="250"/>
                                        <p:tgtEl>
                                          <p:spTgt spid="93"/>
                                        </p:tgtEl>
                                      </p:cBhvr>
                                    </p:animEffect>
                                    <p:anim calcmode="lin" valueType="num">
                                      <p:cBhvr>
                                        <p:cTn id="56" dur="250" fill="hold"/>
                                        <p:tgtEl>
                                          <p:spTgt spid="93"/>
                                        </p:tgtEl>
                                        <p:attrNameLst>
                                          <p:attrName>ppt_x</p:attrName>
                                        </p:attrNameLst>
                                      </p:cBhvr>
                                      <p:tavLst>
                                        <p:tav tm="0">
                                          <p:val>
                                            <p:strVal val="#ppt_x"/>
                                          </p:val>
                                        </p:tav>
                                        <p:tav tm="100000">
                                          <p:val>
                                            <p:strVal val="#ppt_x"/>
                                          </p:val>
                                        </p:tav>
                                      </p:tavLst>
                                    </p:anim>
                                    <p:anim calcmode="lin" valueType="num">
                                      <p:cBhvr>
                                        <p:cTn id="57" dur="250" fill="hold"/>
                                        <p:tgtEl>
                                          <p:spTgt spid="93"/>
                                        </p:tgtEl>
                                        <p:attrNameLst>
                                          <p:attrName>ppt_y</p:attrName>
                                        </p:attrNameLst>
                                      </p:cBhvr>
                                      <p:tavLst>
                                        <p:tav tm="0">
                                          <p:val>
                                            <p:strVal val="#ppt_y+.1"/>
                                          </p:val>
                                        </p:tav>
                                        <p:tav tm="100000">
                                          <p:val>
                                            <p:strVal val="#ppt_y"/>
                                          </p:val>
                                        </p:tav>
                                      </p:tavLst>
                                    </p:anim>
                                  </p:childTnLst>
                                </p:cTn>
                              </p:par>
                            </p:childTnLst>
                          </p:cTn>
                        </p:par>
                        <p:par>
                          <p:cTn id="58" fill="hold">
                            <p:stCondLst>
                              <p:cond delay="23750"/>
                            </p:stCondLst>
                            <p:childTnLst>
                              <p:par>
                                <p:cTn id="59" presetID="42" presetClass="entr" presetSubtype="0" fill="hold" nodeType="afterEffect">
                                  <p:stCondLst>
                                    <p:cond delay="0"/>
                                  </p:stCondLst>
                                  <p:childTnLst>
                                    <p:set>
                                      <p:cBhvr>
                                        <p:cTn id="60" dur="1" fill="hold">
                                          <p:stCondLst>
                                            <p:cond delay="0"/>
                                          </p:stCondLst>
                                        </p:cTn>
                                        <p:tgtEl>
                                          <p:spTgt spid="196"/>
                                        </p:tgtEl>
                                        <p:attrNameLst>
                                          <p:attrName>style.visibility</p:attrName>
                                        </p:attrNameLst>
                                      </p:cBhvr>
                                      <p:to>
                                        <p:strVal val="visible"/>
                                      </p:to>
                                    </p:set>
                                    <p:animEffect transition="in" filter="fade">
                                      <p:cBhvr>
                                        <p:cTn id="61" dur="250"/>
                                        <p:tgtEl>
                                          <p:spTgt spid="196"/>
                                        </p:tgtEl>
                                      </p:cBhvr>
                                    </p:animEffect>
                                    <p:anim calcmode="lin" valueType="num">
                                      <p:cBhvr>
                                        <p:cTn id="62" dur="250" fill="hold"/>
                                        <p:tgtEl>
                                          <p:spTgt spid="196"/>
                                        </p:tgtEl>
                                        <p:attrNameLst>
                                          <p:attrName>ppt_x</p:attrName>
                                        </p:attrNameLst>
                                      </p:cBhvr>
                                      <p:tavLst>
                                        <p:tav tm="0">
                                          <p:val>
                                            <p:strVal val="#ppt_x"/>
                                          </p:val>
                                        </p:tav>
                                        <p:tav tm="100000">
                                          <p:val>
                                            <p:strVal val="#ppt_x"/>
                                          </p:val>
                                        </p:tav>
                                      </p:tavLst>
                                    </p:anim>
                                    <p:anim calcmode="lin" valueType="num">
                                      <p:cBhvr>
                                        <p:cTn id="63" dur="250" fill="hold"/>
                                        <p:tgtEl>
                                          <p:spTgt spid="196"/>
                                        </p:tgtEl>
                                        <p:attrNameLst>
                                          <p:attrName>ppt_y</p:attrName>
                                        </p:attrNameLst>
                                      </p:cBhvr>
                                      <p:tavLst>
                                        <p:tav tm="0">
                                          <p:val>
                                            <p:strVal val="#ppt_y+.1"/>
                                          </p:val>
                                        </p:tav>
                                        <p:tav tm="100000">
                                          <p:val>
                                            <p:strVal val="#ppt_y"/>
                                          </p:val>
                                        </p:tav>
                                      </p:tavLst>
                                    </p:anim>
                                  </p:childTnLst>
                                </p:cTn>
                              </p:par>
                            </p:childTnLst>
                          </p:cTn>
                        </p:par>
                        <p:par>
                          <p:cTn id="64" fill="hold">
                            <p:stCondLst>
                              <p:cond delay="24000"/>
                            </p:stCondLst>
                            <p:childTnLst>
                              <p:par>
                                <p:cTn id="65" presetID="42" presetClass="entr" presetSubtype="0" fill="hold" nodeType="afterEffect">
                                  <p:stCondLst>
                                    <p:cond delay="0"/>
                                  </p:stCondLst>
                                  <p:childTnLst>
                                    <p:set>
                                      <p:cBhvr>
                                        <p:cTn id="66" dur="1" fill="hold">
                                          <p:stCondLst>
                                            <p:cond delay="0"/>
                                          </p:stCondLst>
                                        </p:cTn>
                                        <p:tgtEl>
                                          <p:spTgt spid="164"/>
                                        </p:tgtEl>
                                        <p:attrNameLst>
                                          <p:attrName>style.visibility</p:attrName>
                                        </p:attrNameLst>
                                      </p:cBhvr>
                                      <p:to>
                                        <p:strVal val="visible"/>
                                      </p:to>
                                    </p:set>
                                    <p:animEffect transition="in" filter="fade">
                                      <p:cBhvr>
                                        <p:cTn id="67" dur="250"/>
                                        <p:tgtEl>
                                          <p:spTgt spid="164"/>
                                        </p:tgtEl>
                                      </p:cBhvr>
                                    </p:animEffect>
                                    <p:anim calcmode="lin" valueType="num">
                                      <p:cBhvr>
                                        <p:cTn id="68" dur="250" fill="hold"/>
                                        <p:tgtEl>
                                          <p:spTgt spid="164"/>
                                        </p:tgtEl>
                                        <p:attrNameLst>
                                          <p:attrName>ppt_x</p:attrName>
                                        </p:attrNameLst>
                                      </p:cBhvr>
                                      <p:tavLst>
                                        <p:tav tm="0">
                                          <p:val>
                                            <p:strVal val="#ppt_x"/>
                                          </p:val>
                                        </p:tav>
                                        <p:tav tm="100000">
                                          <p:val>
                                            <p:strVal val="#ppt_x"/>
                                          </p:val>
                                        </p:tav>
                                      </p:tavLst>
                                    </p:anim>
                                    <p:anim calcmode="lin" valueType="num">
                                      <p:cBhvr>
                                        <p:cTn id="69" dur="250" fill="hold"/>
                                        <p:tgtEl>
                                          <p:spTgt spid="164"/>
                                        </p:tgtEl>
                                        <p:attrNameLst>
                                          <p:attrName>ppt_y</p:attrName>
                                        </p:attrNameLst>
                                      </p:cBhvr>
                                      <p:tavLst>
                                        <p:tav tm="0">
                                          <p:val>
                                            <p:strVal val="#ppt_y+.1"/>
                                          </p:val>
                                        </p:tav>
                                        <p:tav tm="100000">
                                          <p:val>
                                            <p:strVal val="#ppt_y"/>
                                          </p:val>
                                        </p:tav>
                                      </p:tavLst>
                                    </p:anim>
                                  </p:childTnLst>
                                </p:cTn>
                              </p:par>
                            </p:childTnLst>
                          </p:cTn>
                        </p:par>
                        <p:par>
                          <p:cTn id="70" fill="hold">
                            <p:stCondLst>
                              <p:cond delay="24250"/>
                            </p:stCondLst>
                            <p:childTnLst>
                              <p:par>
                                <p:cTn id="71" presetID="42" presetClass="entr" presetSubtype="0" fill="hold" nodeType="afterEffect">
                                  <p:stCondLst>
                                    <p:cond delay="0"/>
                                  </p:stCondLst>
                                  <p:childTnLst>
                                    <p:set>
                                      <p:cBhvr>
                                        <p:cTn id="72" dur="1" fill="hold">
                                          <p:stCondLst>
                                            <p:cond delay="0"/>
                                          </p:stCondLst>
                                        </p:cTn>
                                        <p:tgtEl>
                                          <p:spTgt spid="126"/>
                                        </p:tgtEl>
                                        <p:attrNameLst>
                                          <p:attrName>style.visibility</p:attrName>
                                        </p:attrNameLst>
                                      </p:cBhvr>
                                      <p:to>
                                        <p:strVal val="visible"/>
                                      </p:to>
                                    </p:set>
                                    <p:animEffect transition="in" filter="fade">
                                      <p:cBhvr>
                                        <p:cTn id="73" dur="250"/>
                                        <p:tgtEl>
                                          <p:spTgt spid="126"/>
                                        </p:tgtEl>
                                      </p:cBhvr>
                                    </p:animEffect>
                                    <p:anim calcmode="lin" valueType="num">
                                      <p:cBhvr>
                                        <p:cTn id="74" dur="250" fill="hold"/>
                                        <p:tgtEl>
                                          <p:spTgt spid="126"/>
                                        </p:tgtEl>
                                        <p:attrNameLst>
                                          <p:attrName>ppt_x</p:attrName>
                                        </p:attrNameLst>
                                      </p:cBhvr>
                                      <p:tavLst>
                                        <p:tav tm="0">
                                          <p:val>
                                            <p:strVal val="#ppt_x"/>
                                          </p:val>
                                        </p:tav>
                                        <p:tav tm="100000">
                                          <p:val>
                                            <p:strVal val="#ppt_x"/>
                                          </p:val>
                                        </p:tav>
                                      </p:tavLst>
                                    </p:anim>
                                    <p:anim calcmode="lin" valueType="num">
                                      <p:cBhvr>
                                        <p:cTn id="75" dur="250" fill="hold"/>
                                        <p:tgtEl>
                                          <p:spTgt spid="126"/>
                                        </p:tgtEl>
                                        <p:attrNameLst>
                                          <p:attrName>ppt_y</p:attrName>
                                        </p:attrNameLst>
                                      </p:cBhvr>
                                      <p:tavLst>
                                        <p:tav tm="0">
                                          <p:val>
                                            <p:strVal val="#ppt_y+.1"/>
                                          </p:val>
                                        </p:tav>
                                        <p:tav tm="100000">
                                          <p:val>
                                            <p:strVal val="#ppt_y"/>
                                          </p:val>
                                        </p:tav>
                                      </p:tavLst>
                                    </p:anim>
                                  </p:childTnLst>
                                </p:cTn>
                              </p:par>
                            </p:childTnLst>
                          </p:cTn>
                        </p:par>
                        <p:par>
                          <p:cTn id="76" fill="hold">
                            <p:stCondLst>
                              <p:cond delay="24500"/>
                            </p:stCondLst>
                            <p:childTnLst>
                              <p:par>
                                <p:cTn id="77" presetID="53" presetClass="entr" presetSubtype="16" fill="hold" nodeType="afterEffect">
                                  <p:stCondLst>
                                    <p:cond delay="0"/>
                                  </p:stCondLst>
                                  <p:childTnLst>
                                    <p:set>
                                      <p:cBhvr>
                                        <p:cTn id="78" dur="1" fill="hold">
                                          <p:stCondLst>
                                            <p:cond delay="0"/>
                                          </p:stCondLst>
                                        </p:cTn>
                                        <p:tgtEl>
                                          <p:spTgt spid="41"/>
                                        </p:tgtEl>
                                        <p:attrNameLst>
                                          <p:attrName>style.visibility</p:attrName>
                                        </p:attrNameLst>
                                      </p:cBhvr>
                                      <p:to>
                                        <p:strVal val="visible"/>
                                      </p:to>
                                    </p:set>
                                    <p:anim calcmode="lin" valueType="num">
                                      <p:cBhvr>
                                        <p:cTn id="79" dur="500" fill="hold"/>
                                        <p:tgtEl>
                                          <p:spTgt spid="41"/>
                                        </p:tgtEl>
                                        <p:attrNameLst>
                                          <p:attrName>ppt_w</p:attrName>
                                        </p:attrNameLst>
                                      </p:cBhvr>
                                      <p:tavLst>
                                        <p:tav tm="0">
                                          <p:val>
                                            <p:fltVal val="0"/>
                                          </p:val>
                                        </p:tav>
                                        <p:tav tm="100000">
                                          <p:val>
                                            <p:strVal val="#ppt_w"/>
                                          </p:val>
                                        </p:tav>
                                      </p:tavLst>
                                    </p:anim>
                                    <p:anim calcmode="lin" valueType="num">
                                      <p:cBhvr>
                                        <p:cTn id="80" dur="500" fill="hold"/>
                                        <p:tgtEl>
                                          <p:spTgt spid="41"/>
                                        </p:tgtEl>
                                        <p:attrNameLst>
                                          <p:attrName>ppt_h</p:attrName>
                                        </p:attrNameLst>
                                      </p:cBhvr>
                                      <p:tavLst>
                                        <p:tav tm="0">
                                          <p:val>
                                            <p:fltVal val="0"/>
                                          </p:val>
                                        </p:tav>
                                        <p:tav tm="100000">
                                          <p:val>
                                            <p:strVal val="#ppt_h"/>
                                          </p:val>
                                        </p:tav>
                                      </p:tavLst>
                                    </p:anim>
                                    <p:animEffect transition="in" filter="fade">
                                      <p:cBhvr>
                                        <p:cTn id="81" dur="500"/>
                                        <p:tgtEl>
                                          <p:spTgt spid="41"/>
                                        </p:tgtEl>
                                      </p:cBhvr>
                                    </p:animEffect>
                                  </p:childTnLst>
                                </p:cTn>
                              </p:par>
                            </p:childTnLst>
                          </p:cTn>
                        </p:par>
                        <p:par>
                          <p:cTn id="82" fill="hold">
                            <p:stCondLst>
                              <p:cond delay="25000"/>
                            </p:stCondLst>
                            <p:childTnLst>
                              <p:par>
                                <p:cTn id="83" presetID="42" presetClass="entr" presetSubtype="0" fill="hold" grpId="0" nodeType="afterEffect">
                                  <p:stCondLst>
                                    <p:cond delay="0"/>
                                  </p:stCondLst>
                                  <p:childTnLst>
                                    <p:set>
                                      <p:cBhvr>
                                        <p:cTn id="84" dur="1" fill="hold">
                                          <p:stCondLst>
                                            <p:cond delay="0"/>
                                          </p:stCondLst>
                                        </p:cTn>
                                        <p:tgtEl>
                                          <p:spTgt spid="92"/>
                                        </p:tgtEl>
                                        <p:attrNameLst>
                                          <p:attrName>style.visibility</p:attrName>
                                        </p:attrNameLst>
                                      </p:cBhvr>
                                      <p:to>
                                        <p:strVal val="visible"/>
                                      </p:to>
                                    </p:set>
                                    <p:animEffect transition="in" filter="fade">
                                      <p:cBhvr>
                                        <p:cTn id="85" dur="1000"/>
                                        <p:tgtEl>
                                          <p:spTgt spid="92"/>
                                        </p:tgtEl>
                                      </p:cBhvr>
                                    </p:animEffect>
                                    <p:anim calcmode="lin" valueType="num">
                                      <p:cBhvr>
                                        <p:cTn id="86" dur="1000" fill="hold"/>
                                        <p:tgtEl>
                                          <p:spTgt spid="92"/>
                                        </p:tgtEl>
                                        <p:attrNameLst>
                                          <p:attrName>ppt_x</p:attrName>
                                        </p:attrNameLst>
                                      </p:cBhvr>
                                      <p:tavLst>
                                        <p:tav tm="0">
                                          <p:val>
                                            <p:strVal val="#ppt_x"/>
                                          </p:val>
                                        </p:tav>
                                        <p:tav tm="100000">
                                          <p:val>
                                            <p:strVal val="#ppt_x"/>
                                          </p:val>
                                        </p:tav>
                                      </p:tavLst>
                                    </p:anim>
                                    <p:anim calcmode="lin" valueType="num">
                                      <p:cBhvr>
                                        <p:cTn id="87" dur="1000" fill="hold"/>
                                        <p:tgtEl>
                                          <p:spTgt spid="92"/>
                                        </p:tgtEl>
                                        <p:attrNameLst>
                                          <p:attrName>ppt_y</p:attrName>
                                        </p:attrNameLst>
                                      </p:cBhvr>
                                      <p:tavLst>
                                        <p:tav tm="0">
                                          <p:val>
                                            <p:strVal val="#ppt_y+.1"/>
                                          </p:val>
                                        </p:tav>
                                        <p:tav tm="100000">
                                          <p:val>
                                            <p:strVal val="#ppt_y"/>
                                          </p:val>
                                        </p:tav>
                                      </p:tavLst>
                                    </p:anim>
                                  </p:childTnLst>
                                </p:cTn>
                              </p:par>
                            </p:childTnLst>
                          </p:cTn>
                        </p:par>
                        <p:par>
                          <p:cTn id="88" fill="hold">
                            <p:stCondLst>
                              <p:cond delay="26000"/>
                            </p:stCondLst>
                            <p:childTnLst>
                              <p:par>
                                <p:cTn id="89" presetID="53" presetClass="entr" presetSubtype="16" fill="hold" nodeType="afterEffect">
                                  <p:stCondLst>
                                    <p:cond delay="3000"/>
                                  </p:stCondLst>
                                  <p:childTnLst>
                                    <p:set>
                                      <p:cBhvr>
                                        <p:cTn id="90" dur="1" fill="hold">
                                          <p:stCondLst>
                                            <p:cond delay="0"/>
                                          </p:stCondLst>
                                        </p:cTn>
                                        <p:tgtEl>
                                          <p:spTgt spid="42"/>
                                        </p:tgtEl>
                                        <p:attrNameLst>
                                          <p:attrName>style.visibility</p:attrName>
                                        </p:attrNameLst>
                                      </p:cBhvr>
                                      <p:to>
                                        <p:strVal val="visible"/>
                                      </p:to>
                                    </p:set>
                                    <p:anim calcmode="lin" valueType="num">
                                      <p:cBhvr>
                                        <p:cTn id="91" dur="500" fill="hold"/>
                                        <p:tgtEl>
                                          <p:spTgt spid="42"/>
                                        </p:tgtEl>
                                        <p:attrNameLst>
                                          <p:attrName>ppt_w</p:attrName>
                                        </p:attrNameLst>
                                      </p:cBhvr>
                                      <p:tavLst>
                                        <p:tav tm="0">
                                          <p:val>
                                            <p:fltVal val="0"/>
                                          </p:val>
                                        </p:tav>
                                        <p:tav tm="100000">
                                          <p:val>
                                            <p:strVal val="#ppt_w"/>
                                          </p:val>
                                        </p:tav>
                                      </p:tavLst>
                                    </p:anim>
                                    <p:anim calcmode="lin" valueType="num">
                                      <p:cBhvr>
                                        <p:cTn id="92" dur="500" fill="hold"/>
                                        <p:tgtEl>
                                          <p:spTgt spid="42"/>
                                        </p:tgtEl>
                                        <p:attrNameLst>
                                          <p:attrName>ppt_h</p:attrName>
                                        </p:attrNameLst>
                                      </p:cBhvr>
                                      <p:tavLst>
                                        <p:tav tm="0">
                                          <p:val>
                                            <p:fltVal val="0"/>
                                          </p:val>
                                        </p:tav>
                                        <p:tav tm="100000">
                                          <p:val>
                                            <p:strVal val="#ppt_h"/>
                                          </p:val>
                                        </p:tav>
                                      </p:tavLst>
                                    </p:anim>
                                    <p:animEffect transition="in" filter="fade">
                                      <p:cBhvr>
                                        <p:cTn id="93" dur="500"/>
                                        <p:tgtEl>
                                          <p:spTgt spid="42"/>
                                        </p:tgtEl>
                                      </p:cBhvr>
                                    </p:animEffect>
                                  </p:childTnLst>
                                </p:cTn>
                              </p:par>
                            </p:childTnLst>
                          </p:cTn>
                        </p:par>
                        <p:par>
                          <p:cTn id="94" fill="hold">
                            <p:stCondLst>
                              <p:cond delay="29500"/>
                            </p:stCondLst>
                            <p:childTnLst>
                              <p:par>
                                <p:cTn id="95" presetID="42" presetClass="entr" presetSubtype="0" fill="hold" grpId="0" nodeType="afterEffect">
                                  <p:stCondLst>
                                    <p:cond delay="0"/>
                                  </p:stCondLst>
                                  <p:childTnLst>
                                    <p:set>
                                      <p:cBhvr>
                                        <p:cTn id="96" dur="1" fill="hold">
                                          <p:stCondLst>
                                            <p:cond delay="0"/>
                                          </p:stCondLst>
                                        </p:cTn>
                                        <p:tgtEl>
                                          <p:spTgt spid="82"/>
                                        </p:tgtEl>
                                        <p:attrNameLst>
                                          <p:attrName>style.visibility</p:attrName>
                                        </p:attrNameLst>
                                      </p:cBhvr>
                                      <p:to>
                                        <p:strVal val="visible"/>
                                      </p:to>
                                    </p:set>
                                    <p:animEffect transition="in" filter="fade">
                                      <p:cBhvr>
                                        <p:cTn id="97" dur="1000"/>
                                        <p:tgtEl>
                                          <p:spTgt spid="82"/>
                                        </p:tgtEl>
                                      </p:cBhvr>
                                    </p:animEffect>
                                    <p:anim calcmode="lin" valueType="num">
                                      <p:cBhvr>
                                        <p:cTn id="98" dur="1000" fill="hold"/>
                                        <p:tgtEl>
                                          <p:spTgt spid="82"/>
                                        </p:tgtEl>
                                        <p:attrNameLst>
                                          <p:attrName>ppt_x</p:attrName>
                                        </p:attrNameLst>
                                      </p:cBhvr>
                                      <p:tavLst>
                                        <p:tav tm="0">
                                          <p:val>
                                            <p:strVal val="#ppt_x"/>
                                          </p:val>
                                        </p:tav>
                                        <p:tav tm="100000">
                                          <p:val>
                                            <p:strVal val="#ppt_x"/>
                                          </p:val>
                                        </p:tav>
                                      </p:tavLst>
                                    </p:anim>
                                    <p:anim calcmode="lin" valueType="num">
                                      <p:cBhvr>
                                        <p:cTn id="99" dur="1000" fill="hold"/>
                                        <p:tgtEl>
                                          <p:spTgt spid="82"/>
                                        </p:tgtEl>
                                        <p:attrNameLst>
                                          <p:attrName>ppt_y</p:attrName>
                                        </p:attrNameLst>
                                      </p:cBhvr>
                                      <p:tavLst>
                                        <p:tav tm="0">
                                          <p:val>
                                            <p:strVal val="#ppt_y+.1"/>
                                          </p:val>
                                        </p:tav>
                                        <p:tav tm="100000">
                                          <p:val>
                                            <p:strVal val="#ppt_y"/>
                                          </p:val>
                                        </p:tav>
                                      </p:tavLst>
                                    </p:anim>
                                  </p:childTnLst>
                                </p:cTn>
                              </p:par>
                            </p:childTnLst>
                          </p:cTn>
                        </p:par>
                        <p:par>
                          <p:cTn id="100" fill="hold">
                            <p:stCondLst>
                              <p:cond delay="30500"/>
                            </p:stCondLst>
                            <p:childTnLst>
                              <p:par>
                                <p:cTn id="101" presetID="53" presetClass="entr" presetSubtype="16" fill="hold" nodeType="afterEffect">
                                  <p:stCondLst>
                                    <p:cond delay="3000"/>
                                  </p:stCondLst>
                                  <p:childTnLst>
                                    <p:set>
                                      <p:cBhvr>
                                        <p:cTn id="102" dur="1" fill="hold">
                                          <p:stCondLst>
                                            <p:cond delay="0"/>
                                          </p:stCondLst>
                                        </p:cTn>
                                        <p:tgtEl>
                                          <p:spTgt spid="44"/>
                                        </p:tgtEl>
                                        <p:attrNameLst>
                                          <p:attrName>style.visibility</p:attrName>
                                        </p:attrNameLst>
                                      </p:cBhvr>
                                      <p:to>
                                        <p:strVal val="visible"/>
                                      </p:to>
                                    </p:set>
                                    <p:anim calcmode="lin" valueType="num">
                                      <p:cBhvr>
                                        <p:cTn id="103" dur="500" fill="hold"/>
                                        <p:tgtEl>
                                          <p:spTgt spid="44"/>
                                        </p:tgtEl>
                                        <p:attrNameLst>
                                          <p:attrName>ppt_w</p:attrName>
                                        </p:attrNameLst>
                                      </p:cBhvr>
                                      <p:tavLst>
                                        <p:tav tm="0">
                                          <p:val>
                                            <p:fltVal val="0"/>
                                          </p:val>
                                        </p:tav>
                                        <p:tav tm="100000">
                                          <p:val>
                                            <p:strVal val="#ppt_w"/>
                                          </p:val>
                                        </p:tav>
                                      </p:tavLst>
                                    </p:anim>
                                    <p:anim calcmode="lin" valueType="num">
                                      <p:cBhvr>
                                        <p:cTn id="104" dur="500" fill="hold"/>
                                        <p:tgtEl>
                                          <p:spTgt spid="44"/>
                                        </p:tgtEl>
                                        <p:attrNameLst>
                                          <p:attrName>ppt_h</p:attrName>
                                        </p:attrNameLst>
                                      </p:cBhvr>
                                      <p:tavLst>
                                        <p:tav tm="0">
                                          <p:val>
                                            <p:fltVal val="0"/>
                                          </p:val>
                                        </p:tav>
                                        <p:tav tm="100000">
                                          <p:val>
                                            <p:strVal val="#ppt_h"/>
                                          </p:val>
                                        </p:tav>
                                      </p:tavLst>
                                    </p:anim>
                                    <p:animEffect transition="in" filter="fade">
                                      <p:cBhvr>
                                        <p:cTn id="105" dur="500"/>
                                        <p:tgtEl>
                                          <p:spTgt spid="44"/>
                                        </p:tgtEl>
                                      </p:cBhvr>
                                    </p:animEffect>
                                  </p:childTnLst>
                                </p:cTn>
                              </p:par>
                            </p:childTnLst>
                          </p:cTn>
                        </p:par>
                        <p:par>
                          <p:cTn id="106" fill="hold">
                            <p:stCondLst>
                              <p:cond delay="34000"/>
                            </p:stCondLst>
                            <p:childTnLst>
                              <p:par>
                                <p:cTn id="107" presetID="42" presetClass="entr" presetSubtype="0" fill="hold" grpId="0" nodeType="afterEffect">
                                  <p:stCondLst>
                                    <p:cond delay="0"/>
                                  </p:stCondLst>
                                  <p:childTnLst>
                                    <p:set>
                                      <p:cBhvr>
                                        <p:cTn id="108" dur="1" fill="hold">
                                          <p:stCondLst>
                                            <p:cond delay="0"/>
                                          </p:stCondLst>
                                        </p:cTn>
                                        <p:tgtEl>
                                          <p:spTgt spid="78"/>
                                        </p:tgtEl>
                                        <p:attrNameLst>
                                          <p:attrName>style.visibility</p:attrName>
                                        </p:attrNameLst>
                                      </p:cBhvr>
                                      <p:to>
                                        <p:strVal val="visible"/>
                                      </p:to>
                                    </p:set>
                                    <p:animEffect transition="in" filter="fade">
                                      <p:cBhvr>
                                        <p:cTn id="109" dur="1000"/>
                                        <p:tgtEl>
                                          <p:spTgt spid="78"/>
                                        </p:tgtEl>
                                      </p:cBhvr>
                                    </p:animEffect>
                                    <p:anim calcmode="lin" valueType="num">
                                      <p:cBhvr>
                                        <p:cTn id="110" dur="1000" fill="hold"/>
                                        <p:tgtEl>
                                          <p:spTgt spid="78"/>
                                        </p:tgtEl>
                                        <p:attrNameLst>
                                          <p:attrName>ppt_x</p:attrName>
                                        </p:attrNameLst>
                                      </p:cBhvr>
                                      <p:tavLst>
                                        <p:tav tm="0">
                                          <p:val>
                                            <p:strVal val="#ppt_x"/>
                                          </p:val>
                                        </p:tav>
                                        <p:tav tm="100000">
                                          <p:val>
                                            <p:strVal val="#ppt_x"/>
                                          </p:val>
                                        </p:tav>
                                      </p:tavLst>
                                    </p:anim>
                                    <p:anim calcmode="lin" valueType="num">
                                      <p:cBhvr>
                                        <p:cTn id="111"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5" grpId="0" animBg="1"/>
      <p:bldP spid="52" grpId="0" animBg="1"/>
      <p:bldP spid="38" grpId="0" animBg="1"/>
      <p:bldP spid="38" grpId="1" animBg="1"/>
      <p:bldP spid="78" grpId="0"/>
      <p:bldP spid="82" grpId="0"/>
      <p:bldP spid="9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932040" y="2849294"/>
            <a:ext cx="3960440" cy="2739946"/>
          </a:xfrm>
          <a:prstGeom prst="rect">
            <a:avLst/>
          </a:prstGeom>
          <a:solidFill>
            <a:schemeClr val="bg1">
              <a:lumMod val="95000"/>
            </a:schemeClr>
          </a:solidFill>
          <a:ln w="19050">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600" dirty="0">
                <a:solidFill>
                  <a:srgbClr val="ED7D31"/>
                </a:solidFill>
                <a:latin typeface="微软雅黑" panose="020B0503020204020204" pitchFamily="34" charset="-122"/>
                <a:ea typeface="微软雅黑" panose="020B0503020204020204" pitchFamily="34" charset="-122"/>
              </a:rPr>
              <a:t>法定</a:t>
            </a:r>
            <a:r>
              <a:rPr lang="zh-CN" altLang="en-US" sz="1600" dirty="0" smtClean="0">
                <a:solidFill>
                  <a:srgbClr val="ED7D31"/>
                </a:solidFill>
                <a:latin typeface="微软雅黑" panose="020B0503020204020204" pitchFamily="34" charset="-122"/>
                <a:ea typeface="微软雅黑" panose="020B0503020204020204" pitchFamily="34" charset="-122"/>
              </a:rPr>
              <a:t>声明</a:t>
            </a:r>
            <a:endParaRPr lang="en-US" altLang="zh-CN" sz="1600" dirty="0" smtClean="0">
              <a:solidFill>
                <a:srgbClr val="ED7D31"/>
              </a:solidFill>
              <a:latin typeface="微软雅黑" panose="020B0503020204020204" pitchFamily="34" charset="-122"/>
              <a:ea typeface="微软雅黑" panose="020B0503020204020204" pitchFamily="34" charset="-122"/>
            </a:endParaRPr>
          </a:p>
          <a:p>
            <a:pPr algn="ctr">
              <a:lnSpc>
                <a:spcPct val="130000"/>
              </a:lnSpc>
            </a:pPr>
            <a:endParaRPr lang="en-US" altLang="zh-CN" sz="1600" dirty="0" smtClean="0">
              <a:solidFill>
                <a:srgbClr val="ED7D31"/>
              </a:solidFill>
              <a:latin typeface="微软雅黑" panose="020B0503020204020204" pitchFamily="34" charset="-122"/>
              <a:ea typeface="微软雅黑" panose="020B0503020204020204" pitchFamily="34" charset="-122"/>
            </a:endParaRPr>
          </a:p>
          <a:p>
            <a:pPr algn="ctr">
              <a:lnSpc>
                <a:spcPct val="130000"/>
              </a:lnSpc>
            </a:pPr>
            <a:endParaRPr lang="en-US" altLang="zh-CN" sz="1600" dirty="0" smtClean="0">
              <a:solidFill>
                <a:srgbClr val="ED7D31"/>
              </a:solidFill>
              <a:latin typeface="微软雅黑" panose="020B0503020204020204" pitchFamily="34" charset="-122"/>
              <a:ea typeface="微软雅黑" panose="020B0503020204020204" pitchFamily="34" charset="-122"/>
            </a:endParaRPr>
          </a:p>
          <a:p>
            <a:pPr algn="ctr">
              <a:lnSpc>
                <a:spcPct val="130000"/>
              </a:lnSpc>
            </a:pPr>
            <a:endParaRPr lang="en-US" altLang="zh-CN" sz="1600" dirty="0">
              <a:solidFill>
                <a:srgbClr val="ED7D31"/>
              </a:solidFill>
              <a:latin typeface="微软雅黑" panose="020B0503020204020204" pitchFamily="34" charset="-122"/>
              <a:ea typeface="微软雅黑" panose="020B0503020204020204" pitchFamily="34" charset="-122"/>
            </a:endParaRPr>
          </a:p>
          <a:p>
            <a:pPr algn="ctr">
              <a:lnSpc>
                <a:spcPct val="130000"/>
              </a:lnSpc>
            </a:pPr>
            <a:endParaRPr lang="en-US" altLang="zh-CN" sz="1600" dirty="0">
              <a:solidFill>
                <a:srgbClr val="ED7D31"/>
              </a:solidFill>
              <a:latin typeface="微软雅黑" panose="020B0503020204020204" pitchFamily="34" charset="-122"/>
              <a:ea typeface="微软雅黑" panose="020B0503020204020204" pitchFamily="34" charset="-122"/>
            </a:endParaRPr>
          </a:p>
          <a:p>
            <a:pPr algn="ctr">
              <a:lnSpc>
                <a:spcPct val="130000"/>
              </a:lnSpc>
            </a:pPr>
            <a:endParaRPr lang="en-US" altLang="zh-CN" sz="1600" dirty="0" smtClean="0">
              <a:solidFill>
                <a:srgbClr val="ED7D31"/>
              </a:solidFill>
              <a:latin typeface="微软雅黑" panose="020B0503020204020204" pitchFamily="34" charset="-122"/>
              <a:ea typeface="微软雅黑" panose="020B0503020204020204" pitchFamily="34" charset="-122"/>
            </a:endParaRPr>
          </a:p>
          <a:p>
            <a:pPr algn="ctr">
              <a:lnSpc>
                <a:spcPct val="130000"/>
              </a:lnSpc>
            </a:pPr>
            <a:endParaRPr lang="en-US" altLang="zh-CN" sz="1600" dirty="0">
              <a:solidFill>
                <a:srgbClr val="ED7D31"/>
              </a:solidFill>
              <a:latin typeface="微软雅黑" panose="020B0503020204020204" pitchFamily="34" charset="-122"/>
              <a:ea typeface="微软雅黑" panose="020B0503020204020204" pitchFamily="34" charset="-122"/>
            </a:endParaRPr>
          </a:p>
          <a:p>
            <a:pPr algn="ctr">
              <a:lnSpc>
                <a:spcPct val="130000"/>
              </a:lnSpc>
            </a:pPr>
            <a:endParaRPr lang="zh-CN" altLang="en-US" sz="1600" dirty="0">
              <a:solidFill>
                <a:srgbClr val="ED7D31"/>
              </a:solidFill>
              <a:latin typeface="微软雅黑" panose="020B0503020204020204" pitchFamily="34" charset="-122"/>
              <a:ea typeface="微软雅黑" panose="020B0503020204020204" pitchFamily="34" charset="-122"/>
            </a:endParaRPr>
          </a:p>
        </p:txBody>
      </p:sp>
      <p:sp>
        <p:nvSpPr>
          <p:cNvPr id="4" name="内容占位符 3"/>
          <p:cNvSpPr>
            <a:spLocks noGrp="1"/>
          </p:cNvSpPr>
          <p:nvPr>
            <p:ph sz="quarter" idx="10"/>
          </p:nvPr>
        </p:nvSpPr>
        <p:spPr/>
        <p:txBody>
          <a:bodyPr/>
          <a:lstStyle/>
          <a:p>
            <a:r>
              <a:rPr lang="en-US" altLang="zh-CN" dirty="0" smtClean="0">
                <a:solidFill>
                  <a:srgbClr val="EB4538"/>
                </a:solidFill>
              </a:rPr>
              <a:t>2   </a:t>
            </a:r>
            <a:r>
              <a:rPr lang="zh-CN" altLang="en-US" dirty="0" smtClean="0"/>
              <a:t>全国人大常委会五次释法</a:t>
            </a:r>
            <a:endParaRPr lang="zh-CN" altLang="en-US" dirty="0">
              <a:solidFill>
                <a:srgbClr val="EB4538"/>
              </a:solidFill>
            </a:endParaRPr>
          </a:p>
        </p:txBody>
      </p:sp>
      <p:sp>
        <p:nvSpPr>
          <p:cNvPr id="6" name="燕尾形 5"/>
          <p:cNvSpPr/>
          <p:nvPr/>
        </p:nvSpPr>
        <p:spPr>
          <a:xfrm>
            <a:off x="35496" y="2060848"/>
            <a:ext cx="1631032" cy="403102"/>
          </a:xfrm>
          <a:prstGeom prst="chevron">
            <a:avLst/>
          </a:prstGeom>
          <a:solidFill>
            <a:srgbClr val="2D3A4B"/>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smtClean="0">
                <a:latin typeface="Microsoft YaHei" charset="-122"/>
                <a:ea typeface="Microsoft YaHei" charset="-122"/>
                <a:cs typeface="Microsoft YaHei" charset="-122"/>
              </a:rPr>
              <a:t>第</a:t>
            </a:r>
            <a:r>
              <a:rPr kumimoji="1" lang="zh-CN" altLang="en-US" sz="1600" dirty="0">
                <a:latin typeface="Microsoft YaHei" charset="-122"/>
                <a:ea typeface="Microsoft YaHei" charset="-122"/>
                <a:cs typeface="Microsoft YaHei" charset="-122"/>
              </a:rPr>
              <a:t>五</a:t>
            </a:r>
            <a:r>
              <a:rPr kumimoji="1" lang="zh-CN" altLang="en-US" sz="1600" dirty="0" smtClean="0">
                <a:latin typeface="Microsoft YaHei" charset="-122"/>
                <a:ea typeface="Microsoft YaHei" charset="-122"/>
                <a:cs typeface="Microsoft YaHei" charset="-122"/>
              </a:rPr>
              <a:t>次释法</a:t>
            </a:r>
            <a:endParaRPr kumimoji="1" lang="zh-CN" altLang="en-US" sz="1600" dirty="0">
              <a:latin typeface="Microsoft YaHei" charset="-122"/>
              <a:ea typeface="Microsoft YaHei" charset="-122"/>
              <a:cs typeface="Microsoft YaHei" charset="-122"/>
            </a:endParaRPr>
          </a:p>
        </p:txBody>
      </p:sp>
      <p:sp>
        <p:nvSpPr>
          <p:cNvPr id="5" name="燕尾形 4"/>
          <p:cNvSpPr/>
          <p:nvPr/>
        </p:nvSpPr>
        <p:spPr>
          <a:xfrm>
            <a:off x="1547664" y="2060848"/>
            <a:ext cx="3672408" cy="403102"/>
          </a:xfrm>
          <a:prstGeom prst="chevron">
            <a:avLst/>
          </a:prstGeom>
          <a:solidFill>
            <a:srgbClr val="ED7D3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a:latin typeface="Microsoft YaHei" charset="-122"/>
                <a:ea typeface="Microsoft YaHei" charset="-122"/>
                <a:cs typeface="Microsoft YaHei" charset="-122"/>
              </a:rPr>
              <a:t>明确公职人员就职宣誓的宪制含义</a:t>
            </a: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53133"/>
          <a:stretch/>
        </p:blipFill>
        <p:spPr>
          <a:xfrm>
            <a:off x="323528" y="2849294"/>
            <a:ext cx="3626768" cy="2019866"/>
          </a:xfrm>
          <a:prstGeom prst="rect">
            <a:avLst/>
          </a:prstGeom>
          <a:ln>
            <a:noFill/>
          </a:ln>
          <a:effectLst>
            <a:outerShdw blurRad="50800" dist="38100" dir="2700000" algn="tl" rotWithShape="0">
              <a:prstClr val="black">
                <a:alpha val="40000"/>
              </a:prstClr>
            </a:outerShdw>
          </a:effectLst>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48449"/>
          <a:stretch/>
        </p:blipFill>
        <p:spPr>
          <a:xfrm>
            <a:off x="872804" y="3758281"/>
            <a:ext cx="3626768" cy="2221757"/>
          </a:xfrm>
          <a:prstGeom prst="rect">
            <a:avLst/>
          </a:prstGeom>
          <a:ln>
            <a:noFill/>
          </a:ln>
          <a:effectLst>
            <a:outerShdw blurRad="50800" dist="38100" dir="2700000" algn="tl" rotWithShape="0">
              <a:prstClr val="black">
                <a:alpha val="40000"/>
              </a:prstClr>
            </a:outerShdw>
          </a:effectLst>
        </p:spPr>
      </p:pic>
      <p:sp>
        <p:nvSpPr>
          <p:cNvPr id="3" name="圆角矩形标注 2"/>
          <p:cNvSpPr/>
          <p:nvPr/>
        </p:nvSpPr>
        <p:spPr>
          <a:xfrm>
            <a:off x="143718" y="2641224"/>
            <a:ext cx="2412057" cy="533002"/>
          </a:xfrm>
          <a:prstGeom prst="wedgeRoundRectCallout">
            <a:avLst>
              <a:gd name="adj1" fmla="val 47271"/>
              <a:gd name="adj2" fmla="val 78684"/>
              <a:gd name="adj3" fmla="val 16667"/>
            </a:avLst>
          </a:prstGeom>
          <a:solidFill>
            <a:schemeClr val="bg1"/>
          </a:solidFill>
          <a:ln w="19050">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333F50"/>
                </a:solidFill>
                <a:latin typeface="微软雅黑" panose="020B0503020204020204" pitchFamily="34" charset="-122"/>
                <a:ea typeface="微软雅黑" panose="020B0503020204020204" pitchFamily="34" charset="-122"/>
              </a:rPr>
              <a:t>香港不属于中国！</a:t>
            </a:r>
            <a:endParaRPr lang="zh-CN" altLang="en-US" sz="2000" dirty="0">
              <a:solidFill>
                <a:srgbClr val="333F50"/>
              </a:solidFill>
              <a:latin typeface="微软雅黑" panose="020B0503020204020204" pitchFamily="34" charset="-122"/>
              <a:ea typeface="微软雅黑" panose="020B0503020204020204" pitchFamily="34" charset="-122"/>
            </a:endParaRPr>
          </a:p>
        </p:txBody>
      </p:sp>
      <p:sp>
        <p:nvSpPr>
          <p:cNvPr id="8" name="圆角矩形标注 7"/>
          <p:cNvSpPr/>
          <p:nvPr/>
        </p:nvSpPr>
        <p:spPr>
          <a:xfrm>
            <a:off x="3662052" y="3592726"/>
            <a:ext cx="1148371" cy="533002"/>
          </a:xfrm>
          <a:prstGeom prst="wedgeRoundRectCallout">
            <a:avLst>
              <a:gd name="adj1" fmla="val -45892"/>
              <a:gd name="adj2" fmla="val 88395"/>
              <a:gd name="adj3" fmla="val 16667"/>
            </a:avLst>
          </a:prstGeom>
          <a:solidFill>
            <a:schemeClr val="bg1"/>
          </a:solidFill>
          <a:ln w="19050">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333F50"/>
                </a:solidFill>
                <a:latin typeface="微软雅黑" panose="020B0503020204020204" pitchFamily="34" charset="-122"/>
                <a:ea typeface="微软雅黑" panose="020B0503020204020204" pitchFamily="34" charset="-122"/>
              </a:rPr>
              <a:t>支那！</a:t>
            </a:r>
            <a:endParaRPr lang="zh-CN" altLang="en-US" sz="2000" dirty="0">
              <a:solidFill>
                <a:srgbClr val="333F5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23948" y="6021288"/>
            <a:ext cx="4248052" cy="683264"/>
          </a:xfrm>
          <a:prstGeom prst="rect">
            <a:avLst/>
          </a:prstGeom>
          <a:noFill/>
        </p:spPr>
        <p:txBody>
          <a:bodyPr wrap="square" rtlCol="0">
            <a:spAutoFit/>
          </a:bodyPr>
          <a:lstStyle/>
          <a:p>
            <a:pPr>
              <a:lnSpc>
                <a:spcPct val="120000"/>
              </a:lnSpc>
            </a:pPr>
            <a:r>
              <a:rPr lang="en-US" altLang="zh-CN" sz="1600" dirty="0" smtClean="0">
                <a:latin typeface="微软雅黑" panose="020B0503020204020204" pitchFamily="34" charset="-122"/>
                <a:ea typeface="微软雅黑" panose="020B0503020204020204" pitchFamily="34" charset="-122"/>
              </a:rPr>
              <a:t>2016.10.12</a:t>
            </a:r>
            <a:r>
              <a:rPr lang="zh-CN" altLang="en-US" sz="1600" dirty="0" smtClean="0">
                <a:latin typeface="微软雅黑" panose="020B0503020204020204" pitchFamily="34" charset="-122"/>
                <a:ea typeface="微软雅黑" panose="020B0503020204020204" pitchFamily="34" charset="-122"/>
              </a:rPr>
              <a:t>，少数立法会当选议员违反</a:t>
            </a:r>
            <a:r>
              <a:rPr lang="zh-CN" altLang="en-US" sz="1600" dirty="0">
                <a:latin typeface="微软雅黑" panose="020B0503020204020204" pitchFamily="34" charset="-122"/>
                <a:ea typeface="微软雅黑" panose="020B0503020204020204" pitchFamily="34" charset="-122"/>
              </a:rPr>
              <a:t>宣誓要求，</a:t>
            </a:r>
            <a:r>
              <a:rPr lang="zh-CN" altLang="en-US" sz="1600" dirty="0">
                <a:solidFill>
                  <a:srgbClr val="ED7D31"/>
                </a:solidFill>
                <a:latin typeface="微软雅黑" panose="020B0503020204020204" pitchFamily="34" charset="-122"/>
                <a:ea typeface="微软雅黑" panose="020B0503020204020204" pitchFamily="34" charset="-122"/>
              </a:rPr>
              <a:t>公然宣扬“港独”</a:t>
            </a:r>
            <a:r>
              <a:rPr lang="zh-CN" altLang="en-US" sz="1600" dirty="0">
                <a:latin typeface="微软雅黑" panose="020B0503020204020204" pitchFamily="34" charset="-122"/>
                <a:ea typeface="微软雅黑" panose="020B0503020204020204" pitchFamily="34" charset="-122"/>
              </a:rPr>
              <a:t>，侮辱国家和</a:t>
            </a:r>
            <a:r>
              <a:rPr lang="zh-CN" altLang="en-US" sz="1600" dirty="0" smtClean="0">
                <a:latin typeface="微软雅黑" panose="020B0503020204020204" pitchFamily="34" charset="-122"/>
                <a:ea typeface="微软雅黑" panose="020B0503020204020204" pitchFamily="34" charset="-122"/>
              </a:rPr>
              <a:t>民族</a:t>
            </a:r>
            <a:endParaRPr lang="zh-CN" altLang="en-US" sz="1600" dirty="0">
              <a:latin typeface="微软雅黑" panose="020B0503020204020204" pitchFamily="34" charset="-122"/>
              <a:ea typeface="微软雅黑" panose="020B0503020204020204" pitchFamily="34" charset="-122"/>
            </a:endParaRPr>
          </a:p>
        </p:txBody>
      </p:sp>
      <p:sp>
        <p:nvSpPr>
          <p:cNvPr id="10" name="矩形 9"/>
          <p:cNvSpPr/>
          <p:nvPr/>
        </p:nvSpPr>
        <p:spPr>
          <a:xfrm>
            <a:off x="4929959" y="3402042"/>
            <a:ext cx="3960440" cy="201953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Clr>
                <a:srgbClr val="ED7D31"/>
              </a:buClr>
              <a:buFont typeface="Arial" panose="020B0604020202020204" pitchFamily="34" charset="0"/>
              <a:buChar char="•"/>
            </a:pPr>
            <a:r>
              <a:rPr lang="zh-CN" altLang="zh-CN" sz="1600" dirty="0" smtClean="0">
                <a:solidFill>
                  <a:srgbClr val="333F50"/>
                </a:solidFill>
                <a:latin typeface="微软雅黑" panose="020B0503020204020204" pitchFamily="34" charset="-122"/>
                <a:ea typeface="微软雅黑" panose="020B0503020204020204" pitchFamily="34" charset="-122"/>
              </a:rPr>
              <a:t>拥护中华人民共和国基本法，效忠中华人民共和国香港特别行政区</a:t>
            </a:r>
            <a:endParaRPr lang="en-US" altLang="zh-CN" sz="1600" dirty="0" smtClean="0">
              <a:solidFill>
                <a:srgbClr val="333F50"/>
              </a:solidFill>
              <a:latin typeface="微软雅黑" panose="020B0503020204020204" pitchFamily="34" charset="-122"/>
              <a:ea typeface="微软雅黑" panose="020B0503020204020204" pitchFamily="34" charset="-122"/>
            </a:endParaRPr>
          </a:p>
          <a:p>
            <a:pPr marL="285750" indent="-285750">
              <a:lnSpc>
                <a:spcPct val="150000"/>
              </a:lnSpc>
              <a:buClr>
                <a:srgbClr val="ED7D31"/>
              </a:buClr>
              <a:buFont typeface="Arial" panose="020B0604020202020204" pitchFamily="34" charset="0"/>
              <a:buChar char="•"/>
            </a:pPr>
            <a:r>
              <a:rPr lang="zh-CN" altLang="en-US" sz="1600" dirty="0">
                <a:solidFill>
                  <a:srgbClr val="333F50"/>
                </a:solidFill>
                <a:latin typeface="微软雅黑" panose="020B0503020204020204" pitchFamily="34" charset="-122"/>
                <a:ea typeface="微软雅黑" panose="020B0503020204020204" pitchFamily="34" charset="-122"/>
              </a:rPr>
              <a:t>香港是中国不可分离的部分、香港直辖于中央人民政府</a:t>
            </a:r>
            <a:r>
              <a:rPr lang="zh-CN" altLang="en-US" sz="1600" dirty="0" smtClean="0">
                <a:solidFill>
                  <a:srgbClr val="333F50"/>
                </a:solidFill>
                <a:latin typeface="微软雅黑" panose="020B0503020204020204" pitchFamily="34" charset="-122"/>
                <a:ea typeface="微软雅黑" panose="020B0503020204020204" pitchFamily="34" charset="-122"/>
              </a:rPr>
              <a:t>，基本法</a:t>
            </a:r>
            <a:r>
              <a:rPr lang="zh-CN" altLang="en-US" sz="1600" dirty="0">
                <a:solidFill>
                  <a:srgbClr val="333F50"/>
                </a:solidFill>
                <a:latin typeface="微软雅黑" panose="020B0503020204020204" pitchFamily="34" charset="-122"/>
                <a:ea typeface="微软雅黑" panose="020B0503020204020204" pitchFamily="34" charset="-122"/>
              </a:rPr>
              <a:t>的任何修改，不得与国家对香港既定基本方针政策</a:t>
            </a:r>
            <a:r>
              <a:rPr lang="zh-CN" altLang="en-US" sz="1600" dirty="0" smtClean="0">
                <a:solidFill>
                  <a:srgbClr val="333F50"/>
                </a:solidFill>
                <a:latin typeface="微软雅黑" panose="020B0503020204020204" pitchFamily="34" charset="-122"/>
                <a:ea typeface="微软雅黑" panose="020B0503020204020204" pitchFamily="34" charset="-122"/>
              </a:rPr>
              <a:t>有所抵触</a:t>
            </a:r>
            <a:r>
              <a:rPr lang="zh-CN" altLang="en-US" sz="1600" dirty="0">
                <a:solidFill>
                  <a:srgbClr val="333F50"/>
                </a:solidFill>
                <a:latin typeface="微软雅黑" panose="020B0503020204020204" pitchFamily="34" charset="-122"/>
                <a:ea typeface="微软雅黑" panose="020B0503020204020204" pitchFamily="34" charset="-122"/>
              </a:rPr>
              <a:t>。</a:t>
            </a:r>
            <a:endParaRPr lang="en-US" altLang="zh-CN" sz="1600" dirty="0">
              <a:solidFill>
                <a:srgbClr val="333F50"/>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7398" t="41457" r="15346" b="11555"/>
          <a:stretch/>
        </p:blipFill>
        <p:spPr>
          <a:xfrm>
            <a:off x="7822420" y="5025527"/>
            <a:ext cx="1080121" cy="792089"/>
          </a:xfrm>
          <a:prstGeom prst="rect">
            <a:avLst/>
          </a:prstGeom>
        </p:spPr>
      </p:pic>
      <p:grpSp>
        <p:nvGrpSpPr>
          <p:cNvPr id="19" name="组合 18"/>
          <p:cNvGrpSpPr/>
          <p:nvPr/>
        </p:nvGrpSpPr>
        <p:grpSpPr>
          <a:xfrm>
            <a:off x="4572000" y="5877272"/>
            <a:ext cx="4318399" cy="683379"/>
            <a:chOff x="4572000" y="5877272"/>
            <a:chExt cx="4318399" cy="683379"/>
          </a:xfrm>
        </p:grpSpPr>
        <p:sp>
          <p:nvSpPr>
            <p:cNvPr id="17" name="矩形 16"/>
            <p:cNvSpPr/>
            <p:nvPr/>
          </p:nvSpPr>
          <p:spPr>
            <a:xfrm>
              <a:off x="4929959" y="5877272"/>
              <a:ext cx="3960440" cy="683379"/>
            </a:xfrm>
            <a:prstGeom prst="rect">
              <a:avLst/>
            </a:prstGeom>
            <a:solidFill>
              <a:srgbClr val="333F50"/>
            </a:solidFill>
            <a:ln>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ED7D3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违背</a:t>
              </a:r>
              <a:r>
                <a:rPr lang="zh-CN" altLang="en-US" sz="2800" b="1" dirty="0" smtClean="0">
                  <a:solidFill>
                    <a:srgbClr val="ED7D31"/>
                  </a:solidFill>
                  <a:latin typeface="微软雅黑" panose="020B0503020204020204" pitchFamily="34" charset="-122"/>
                  <a:ea typeface="微软雅黑" panose="020B0503020204020204" pitchFamily="34" charset="-122"/>
                </a:rPr>
                <a:t> </a:t>
              </a:r>
              <a:r>
                <a:rPr lang="zh-CN" altLang="en-US" sz="2000" dirty="0" smtClean="0">
                  <a:solidFill>
                    <a:schemeClr val="bg1"/>
                  </a:solidFill>
                  <a:latin typeface="微软雅黑" panose="020B0503020204020204" pitchFamily="34" charset="-122"/>
                  <a:ea typeface="微软雅黑" panose="020B0503020204020204" pitchFamily="34" charset="-122"/>
                </a:rPr>
                <a:t>参选前的法定声明确认！</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8" name="左箭头 17"/>
            <p:cNvSpPr/>
            <p:nvPr/>
          </p:nvSpPr>
          <p:spPr>
            <a:xfrm>
              <a:off x="4572000" y="6021288"/>
              <a:ext cx="476848" cy="432048"/>
            </a:xfrm>
            <a:prstGeom prst="leftArrow">
              <a:avLst/>
            </a:prstGeom>
            <a:ln>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43958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par>
                          <p:cTn id="9" fill="hold">
                            <p:stCondLst>
                              <p:cond delay="1500"/>
                            </p:stCondLst>
                            <p:childTnLst>
                              <p:par>
                                <p:cTn id="10" presetID="12" presetClass="entr" presetSubtype="8" fill="hold" grpId="0" nodeType="afterEffect">
                                  <p:stCondLst>
                                    <p:cond delay="5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ppt_x</p:attrName>
                                        </p:attrNameLst>
                                      </p:cBhvr>
                                      <p:tavLst>
                                        <p:tav tm="0">
                                          <p:val>
                                            <p:strVal val="#ppt_x-#ppt_w*1.125000"/>
                                          </p:val>
                                        </p:tav>
                                        <p:tav tm="100000">
                                          <p:val>
                                            <p:strVal val="#ppt_x"/>
                                          </p:val>
                                        </p:tav>
                                      </p:tavLst>
                                    </p:anim>
                                    <p:animEffect transition="in" filter="wipe(right)">
                                      <p:cBhvr>
                                        <p:cTn id="13" dur="500"/>
                                        <p:tgtEl>
                                          <p:spTgt spid="5"/>
                                        </p:tgtEl>
                                      </p:cBhvr>
                                    </p:animEffect>
                                  </p:childTnLst>
                                </p:cTn>
                              </p:par>
                            </p:childTnLst>
                          </p:cTn>
                        </p:par>
                        <p:par>
                          <p:cTn id="14" fill="hold">
                            <p:stCondLst>
                              <p:cond delay="2500"/>
                            </p:stCondLst>
                            <p:childTnLst>
                              <p:par>
                                <p:cTn id="15" presetID="14" presetClass="entr" presetSubtype="1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par>
                          <p:cTn id="18" fill="hold">
                            <p:stCondLst>
                              <p:cond delay="3000"/>
                            </p:stCondLst>
                            <p:childTnLst>
                              <p:par>
                                <p:cTn id="19" presetID="14" presetClass="entr" presetSubtype="10" fill="hold" nodeType="afterEffect">
                                  <p:stCondLst>
                                    <p:cond delay="1000"/>
                                  </p:stCondLst>
                                  <p:childTnLst>
                                    <p:set>
                                      <p:cBhvr>
                                        <p:cTn id="20" dur="1" fill="hold">
                                          <p:stCondLst>
                                            <p:cond delay="0"/>
                                          </p:stCondLst>
                                        </p:cTn>
                                        <p:tgtEl>
                                          <p:spTgt spid="2"/>
                                        </p:tgtEl>
                                        <p:attrNameLst>
                                          <p:attrName>style.visibility</p:attrName>
                                        </p:attrNameLst>
                                      </p:cBhvr>
                                      <p:to>
                                        <p:strVal val="visible"/>
                                      </p:to>
                                    </p:set>
                                    <p:animEffect transition="in" filter="randombar(horizontal)">
                                      <p:cBhvr>
                                        <p:cTn id="21" dur="500"/>
                                        <p:tgtEl>
                                          <p:spTgt spid="2"/>
                                        </p:tgtEl>
                                      </p:cBhvr>
                                    </p:animEffect>
                                  </p:childTnLst>
                                </p:cTn>
                              </p:par>
                            </p:childTnLst>
                          </p:cTn>
                        </p:par>
                        <p:par>
                          <p:cTn id="22" fill="hold">
                            <p:stCondLst>
                              <p:cond delay="4500"/>
                            </p:stCondLst>
                            <p:childTnLst>
                              <p:par>
                                <p:cTn id="23" presetID="22" presetClass="entr" presetSubtype="4" fill="hold" grpId="0" nodeType="afterEffect">
                                  <p:stCondLst>
                                    <p:cond delay="50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par>
                          <p:cTn id="26" fill="hold">
                            <p:stCondLst>
                              <p:cond delay="5500"/>
                            </p:stCondLst>
                            <p:childTnLst>
                              <p:par>
                                <p:cTn id="27" presetID="14" presetClass="entr" presetSubtype="10" fill="hold" nodeType="afterEffect">
                                  <p:stCondLst>
                                    <p:cond delay="300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childTnLst>
                          </p:cTn>
                        </p:par>
                        <p:par>
                          <p:cTn id="30" fill="hold">
                            <p:stCondLst>
                              <p:cond delay="9000"/>
                            </p:stCondLst>
                            <p:childTnLst>
                              <p:par>
                                <p:cTn id="31" presetID="22" presetClass="entr" presetSubtype="4" fill="hold" grpId="0" nodeType="afterEffect">
                                  <p:stCondLst>
                                    <p:cond delay="500"/>
                                  </p:stCondLst>
                                  <p:childTnLst>
                                    <p:set>
                                      <p:cBhvr>
                                        <p:cTn id="32" dur="1" fill="hold">
                                          <p:stCondLst>
                                            <p:cond delay="0"/>
                                          </p:stCondLst>
                                        </p:cTn>
                                        <p:tgtEl>
                                          <p:spTgt spid="8"/>
                                        </p:tgtEl>
                                        <p:attrNameLst>
                                          <p:attrName>style.visibility</p:attrName>
                                        </p:attrNameLst>
                                      </p:cBhvr>
                                      <p:to>
                                        <p:strVal val="visible"/>
                                      </p:to>
                                    </p:set>
                                    <p:animEffect transition="in" filter="wipe(down)">
                                      <p:cBhvr>
                                        <p:cTn id="33" dur="500"/>
                                        <p:tgtEl>
                                          <p:spTgt spid="8"/>
                                        </p:tgtEl>
                                      </p:cBhvr>
                                    </p:animEffect>
                                  </p:childTnLst>
                                </p:cTn>
                              </p:par>
                            </p:childTnLst>
                          </p:cTn>
                        </p:par>
                        <p:par>
                          <p:cTn id="34" fill="hold">
                            <p:stCondLst>
                              <p:cond delay="10000"/>
                            </p:stCondLst>
                            <p:childTnLst>
                              <p:par>
                                <p:cTn id="35" presetID="22" presetClass="entr" presetSubtype="1" fill="hold" grpId="0" nodeType="afterEffect">
                                  <p:stCondLst>
                                    <p:cond delay="400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par>
                          <p:cTn id="38" fill="hold">
                            <p:stCondLst>
                              <p:cond delay="14500"/>
                            </p:stCondLst>
                            <p:childTnLst>
                              <p:par>
                                <p:cTn id="39" presetID="1" presetClass="entr" presetSubtype="0"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par>
                          <p:cTn id="41" fill="hold">
                            <p:stCondLst>
                              <p:cond delay="14500"/>
                            </p:stCondLst>
                            <p:childTnLst>
                              <p:par>
                                <p:cTn id="42" presetID="22" presetClass="entr" presetSubtype="1" fill="hold" grpId="0" nodeType="afterEffect">
                                  <p:stCondLst>
                                    <p:cond delay="0"/>
                                  </p:stCondLst>
                                  <p:childTnLst>
                                    <p:set>
                                      <p:cBhvr>
                                        <p:cTn id="43" dur="1" fill="hold">
                                          <p:stCondLst>
                                            <p:cond delay="0"/>
                                          </p:stCondLst>
                                        </p:cTn>
                                        <p:tgtEl>
                                          <p:spTgt spid="10">
                                            <p:txEl>
                                              <p:pRg st="0" end="0"/>
                                            </p:txEl>
                                          </p:spTgt>
                                        </p:tgtEl>
                                        <p:attrNameLst>
                                          <p:attrName>style.visibility</p:attrName>
                                        </p:attrNameLst>
                                      </p:cBhvr>
                                      <p:to>
                                        <p:strVal val="visible"/>
                                      </p:to>
                                    </p:set>
                                    <p:animEffect transition="in" filter="wipe(up)">
                                      <p:cBhvr>
                                        <p:cTn id="44" dur="500"/>
                                        <p:tgtEl>
                                          <p:spTgt spid="10">
                                            <p:txEl>
                                              <p:pRg st="0" end="0"/>
                                            </p:txEl>
                                          </p:spTgt>
                                        </p:tgtEl>
                                      </p:cBhvr>
                                    </p:animEffect>
                                  </p:childTnLst>
                                </p:cTn>
                              </p:par>
                              <p:par>
                                <p:cTn id="45" presetID="0" presetClass="path" presetSubtype="0" fill="hold" nodeType="withEffect">
                                  <p:stCondLst>
                                    <p:cond delay="0"/>
                                  </p:stCondLst>
                                  <p:childTnLst>
                                    <p:animMotion origin="layout" path="M -0.31215 -0.21189 L -0.31215 -0.21166 C -0.30868 -0.21305 -0.30486 -0.21443 -0.30139 -0.21559 C -0.29965 -0.21605 -0.29791 -0.21605 -0.29618 -0.21698 C -0.29531 -0.21744 -0.29461 -0.21883 -0.29375 -0.21929 C -0.28941 -0.22253 -0.2868 -0.22276 -0.28177 -0.22438 C -0.26788 -0.23479 -0.28177 -0.22577 -0.26909 -0.23063 C -0.26562 -0.23201 -0.26232 -0.23456 -0.25885 -0.23572 L -0.25555 -0.23687 C -0.2533 -0.23618 -0.24948 -0.2378 -0.24878 -0.23456 C -0.24635 -0.22322 -0.24861 -0.21096 -0.24791 -0.1994 C -0.24774 -0.19616 -0.2467 -0.19338 -0.24635 -0.19061 C -0.24357 -0.1913 -0.2408 -0.1913 -0.23871 -0.19292 C -0.22552 -0.20333 -0.24496 -0.19685 -0.23003 -0.20055 C -0.22899 -0.20264 -0.22812 -0.20518 -0.22673 -0.2068 C -0.22552 -0.20819 -0.22395 -0.20865 -0.22239 -0.20934 C -0.22083 -0.21027 -0.21909 -0.2112 -0.21736 -0.21189 C -0.20868 -0.21467 -0.21232 -0.21351 -0.20642 -0.21559 C -0.1901 -0.20241 -0.2033 -0.21721 -0.19791 -0.17395 C -0.19757 -0.17233 -0.19566 -0.17488 -0.19444 -0.17511 C -0.1927 -0.17603 -0.19114 -0.17627 -0.18941 -0.1765 C -0.1868 -0.17719 -0.18437 -0.17812 -0.18194 -0.17927 C -0.18038 -0.17974 -0.17899 -0.18112 -0.17743 -0.18159 C -0.17534 -0.18274 -0.17291 -0.18321 -0.17083 -0.18413 C -0.1651 -0.18991 -0.17239 -0.18321 -0.16319 -0.18806 C -0.16215 -0.18853 -0.16163 -0.18991 -0.16059 -0.19061 C -0.15868 -0.192 -0.15659 -0.19292 -0.15468 -0.19431 C -0.15347 -0.195 -0.15243 -0.19616 -0.15139 -0.19685 C -0.15052 -0.19732 -0.14965 -0.19755 -0.14878 -0.19801 C -0.14236 -0.20148 -0.1467 -0.19963 -0.14114 -0.20171 C -0.13281 -0.20796 -0.14323 -0.20032 -0.1335 -0.2068 C -0.13229 -0.20749 -0.13142 -0.20911 -0.13003 -0.20934 C -0.12691 -0.21027 -0.12343 -0.21027 -0.11996 -0.2105 C -0.11475 -0.21258 -0.10382 -0.2179 -0.09948 -0.2105 C -0.0967 -0.20541 -0.10017 -0.19732 -0.10052 -0.19061 C -0.10086 -0.18251 -0.10086 -0.17465 -0.10121 -0.16632 C -0.09982 -0.16609 -0.09843 -0.1647 -0.09705 -0.16516 C -0.09461 -0.16609 -0.09253 -0.16863 -0.09027 -0.17025 C -0.08889 -0.17118 -0.08732 -0.17164 -0.08593 -0.1728 C -0.0842 -0.17442 -0.08264 -0.17627 -0.0809 -0.17789 C -0.07951 -0.17904 -0.07795 -0.1795 -0.07673 -0.1802 C -0.07274 -0.18321 -0.06892 -0.18691 -0.06493 -0.18922 C -0.06336 -0.19015 -0.06198 -0.19084 -0.06059 -0.19176 C -0.05937 -0.19246 -0.05833 -0.19338 -0.05729 -0.19431 C -0.05642 -0.195 -0.05555 -0.19616 -0.05468 -0.19685 C -0.05347 -0.19755 -0.05243 -0.19755 -0.05139 -0.19801 C -0.04548 -0.20379 -0.05277 -0.19685 -0.04444 -0.20426 C -0.04149 -0.20703 -0.04166 -0.20773 -0.03784 -0.20934 C -0.03611 -0.21004 -0.03437 -0.21004 -0.03264 -0.2105 C -0.0302 -0.21143 -0.02743 -0.21235 -0.025 -0.21305 C -0.02413 -0.21397 -0.02343 -0.21513 -0.02257 -0.21559 C -0.0158 -0.2186 -0.01371 -0.21582 -0.00642 -0.21305 C -0.00607 -0.20981 -0.00555 -0.20634 -0.00555 -0.2031 C -0.00607 -0.17395 -0.01232 -0.18159 -0.00468 -0.17395 C 0.00747 -0.18598 -0.00573 -0.17465 0.00469 -0.1802 C 0.00695 -0.18159 0.00938 -0.18344 0.01146 -0.18552 C 0.0132 -0.18691 0.01459 -0.18922 0.0165 -0.19061 C 0.01875 -0.19176 0.02101 -0.19223 0.02327 -0.19292 C 0.02552 -0.19477 0.02778 -0.19639 0.03004 -0.19801 C 0.03143 -0.19894 0.03282 -0.19986 0.0342 -0.20055 C 0.03525 -0.20102 0.03611 -0.20102 0.03698 -0.20171 C 0.0375 -0.20241 0.03802 -0.20356 0.03872 -0.20426 L 0.03594 -0.2031 " pathEditMode="relative" rAng="0" ptsTypes="AAAAAAAAAAAAAAAAAAAAAAAAAAAAAAAAAAAAAAAAAAAAAAAAAAAAAAAAAAAAAAA">
                                      <p:cBhvr>
                                        <p:cTn id="46" dur="1000" fill="hold"/>
                                        <p:tgtEl>
                                          <p:spTgt spid="11"/>
                                        </p:tgtEl>
                                        <p:attrNameLst>
                                          <p:attrName>ppt_x</p:attrName>
                                          <p:attrName>ppt_y</p:attrName>
                                        </p:attrNameLst>
                                      </p:cBhvr>
                                      <p:rCtr x="17535" y="1064"/>
                                    </p:animMotion>
                                  </p:childTnLst>
                                </p:cTn>
                              </p:par>
                            </p:childTnLst>
                          </p:cTn>
                        </p:par>
                        <p:par>
                          <p:cTn id="47" fill="hold">
                            <p:stCondLst>
                              <p:cond delay="15500"/>
                            </p:stCondLst>
                            <p:childTnLst>
                              <p:par>
                                <p:cTn id="48" presetID="22" presetClass="entr" presetSubtype="1" fill="hold" grpId="0" nodeType="afterEffect">
                                  <p:stCondLst>
                                    <p:cond delay="0"/>
                                  </p:stCondLst>
                                  <p:childTnLst>
                                    <p:set>
                                      <p:cBhvr>
                                        <p:cTn id="49" dur="1" fill="hold">
                                          <p:stCondLst>
                                            <p:cond delay="0"/>
                                          </p:stCondLst>
                                        </p:cTn>
                                        <p:tgtEl>
                                          <p:spTgt spid="10">
                                            <p:txEl>
                                              <p:pRg st="1" end="1"/>
                                            </p:txEl>
                                          </p:spTgt>
                                        </p:tgtEl>
                                        <p:attrNameLst>
                                          <p:attrName>style.visibility</p:attrName>
                                        </p:attrNameLst>
                                      </p:cBhvr>
                                      <p:to>
                                        <p:strVal val="visible"/>
                                      </p:to>
                                    </p:set>
                                    <p:animEffect transition="in" filter="wipe(up)">
                                      <p:cBhvr>
                                        <p:cTn id="50" dur="500"/>
                                        <p:tgtEl>
                                          <p:spTgt spid="10">
                                            <p:txEl>
                                              <p:pRg st="1" end="1"/>
                                            </p:txEl>
                                          </p:spTgt>
                                        </p:tgtEl>
                                      </p:cBhvr>
                                    </p:animEffect>
                                  </p:childTnLst>
                                </p:cTn>
                              </p:par>
                              <p:par>
                                <p:cTn id="51" presetID="0" presetClass="path" presetSubtype="0" fill="hold" nodeType="withEffect">
                                  <p:stCondLst>
                                    <p:cond delay="0"/>
                                  </p:stCondLst>
                                  <p:childTnLst>
                                    <p:animMotion origin="layout" path="M -0.32517 -0.01968 L -0.32517 -0.01945 L -0.30972 -0.04051 C -0.30868 -0.04167 -0.30798 -0.04352 -0.30677 -0.04422 C -0.30555 -0.04514 -0.30416 -0.04584 -0.30295 -0.04699 C -0.30069 -0.04862 -0.29826 -0.05139 -0.29618 -0.05348 C -0.29513 -0.05417 -0.29409 -0.05487 -0.29322 -0.05602 C -0.28888 -0.06065 -0.29149 -0.06019 -0.28541 -0.06366 C -0.2842 -0.06436 -0.28281 -0.06459 -0.28159 -0.06505 C -0.28055 -0.06551 -0.27968 -0.06598 -0.27864 -0.06621 C -0.27899 -0.05649 -0.27899 -0.04653 -0.27968 -0.03658 C -0.27986 -0.03172 -0.28142 -0.02709 -0.28159 -0.02223 C -0.28177 -0.01667 -0.2809 -0.01112 -0.28055 -0.00533 C -0.27743 -0.00579 -0.27395 -0.00533 -0.27083 -0.00672 C -0.26875 -0.00764 -0.26718 -0.01088 -0.2651 -0.01181 C -0.26197 -0.01343 -0.2585 -0.01366 -0.25538 -0.01459 C -0.25277 -0.01621 -0.25017 -0.01806 -0.24756 -0.01968 C -0.24375 -0.02199 -0.23802 -0.02362 -0.23402 -0.02477 C -0.23246 -0.02662 -0.2309 -0.02871 -0.22916 -0.0301 C -0.22621 -0.03218 -0.2217 -0.03311 -0.2184 -0.03403 C -0.21631 -0.03681 -0.21527 -0.03866 -0.21267 -0.04051 C -0.2118 -0.04098 -0.21076 -0.04121 -0.20972 -0.04167 C -0.20885 -0.04283 -0.20607 -0.04769 -0.20381 -0.04699 C -0.20243 -0.0463 -0.20138 -0.04422 -0.2 -0.04306 C -0.20069 -0.04051 -0.20086 -0.0375 -0.20191 -0.03519 C -0.20468 -0.02963 -0.20329 -0.03264 -0.2059 -0.02616 C -0.20625 -0.02454 -0.20625 -0.02246 -0.20677 -0.02107 C -0.20729 -0.01991 -0.20833 -0.01945 -0.20868 -0.01829 C -0.21267 -0.00787 -0.20607 -0.01806 -0.21267 -0.00926 C -0.2151 0.00046 -0.2118 -0.01158 -0.21562 -0.00162 C -0.21597 -0.00024 -0.21753 0.00231 -0.21649 0.00231 C -0.21093 0.00277 -0.20555 0.00069 -0.2 -0.00024 C -0.19774 -0.00116 -0.19548 -0.00186 -0.19322 -0.00278 C -0.19131 -0.00371 -0.18941 -0.00463 -0.18732 -0.00533 C -0.18576 -0.00602 -0.1842 -0.00625 -0.18246 -0.00672 C -0.17986 -0.00741 -0.17743 -0.00834 -0.17482 -0.00926 C -0.17256 -0.01227 -0.1717 -0.01389 -0.16892 -0.01574 C -0.16805 -0.01644 -0.16701 -0.01667 -0.16597 -0.01713 C -0.16388 -0.02593 -0.16701 -0.01574 -0.16024 -0.02477 C -0.15954 -0.02593 -0.15989 -0.02755 -0.1592 -0.02871 C -0.15781 -0.03125 -0.15607 -0.03311 -0.15434 -0.03519 C -0.15312 -0.03704 -0.15225 -0.04005 -0.15052 -0.04051 L -0.14461 -0.04167 C -0.14305 -0.04306 -0.14149 -0.04422 -0.13975 -0.04561 C -0.13888 -0.04653 -0.13784 -0.04908 -0.13697 -0.04815 C -0.13541 -0.04699 -0.13541 -0.04399 -0.13489 -0.04167 C -0.1342 -0.03797 -0.13368 -0.03403 -0.13298 -0.0301 C -0.13246 -0.01482 -0.13368 0.00046 -0.13107 0.01527 C -0.13055 0.01782 -0.12708 0.01481 -0.12517 0.01412 C -0.11163 0.00787 -0.13888 0.01504 -0.11649 0.01018 C -0.11493 0.00833 -0.11336 0.00648 -0.11163 0.00486 C -0.10972 0.00301 -0.10763 0.00162 -0.1059 -0.00024 C -0.09878 -0.00764 -0.10746 -0.00116 -0.09895 -0.00672 C -0.09704 -0.00926 -0.09531 -0.01204 -0.09322 -0.01459 C -0.09236 -0.01551 -0.09114 -0.01598 -0.09027 -0.01713 C -0.08854 -0.01899 -0.08715 -0.0213 -0.08541 -0.02362 C -0.08454 -0.02477 -0.08368 -0.02639 -0.08246 -0.02755 C -0.08125 -0.02871 -0.08003 -0.0301 -0.07864 -0.03125 C -0.07604 -0.03357 -0.07326 -0.03542 -0.07083 -0.03774 C -0.06961 -0.03912 -0.0684 -0.04074 -0.06701 -0.04167 C -0.06614 -0.04237 -0.06493 -0.04237 -0.06406 -0.04306 C -0.06302 -0.04375 -0.06215 -0.04468 -0.06111 -0.04561 C -0.05833 -0.04422 -0.05763 -0.04514 -0.05729 -0.04051 C -0.05642 -0.02454 -0.05607 -0.00834 -0.05538 0.00763 C -0.04548 0.00324 -0.06076 0.01064 -0.04947 0.00231 C -0.04427 -0.00162 -0.03854 -0.00463 -0.03298 -0.00811 C -0.03107 -0.00926 -0.02986 -0.01181 -0.02812 -0.0132 C -0.02569 -0.01528 -0.02291 -0.01644 -0.02048 -0.01829 C -0.0184 -0.01991 -0.01666 -0.02223 -0.01458 -0.02362 C -0.01145 -0.0257 -0.00798 -0.02662 -0.00486 -0.02871 C 0.01476 -0.04306 0.00087 -0.03635 0.00973 -0.04051 C 0.01268 -0.04306 0.01303 -0.04352 0.0165 -0.04561 C 0.02657 -0.05139 0.01042 -0.04098 0.02327 -0.04954 C 0.02431 -0.04931 0.0316 -0.04885 0.03403 -0.04699 C 0.03473 -0.0463 0.03525 -0.04514 0.03594 -0.04422 C 0.03629 -0.04306 0.03698 -0.04167 0.03681 -0.04051 C 0.03664 -0.0382 0.03559 -0.03612 0.0349 -0.03403 C 0.03455 -0.03264 0.03455 -0.03125 0.03403 -0.0301 C 0.03056 -0.02362 0.03073 -0.02639 0.02709 -0.02223 C 0.02292 -0.01737 0.02553 -0.01806 0.01945 -0.01459 C 0.01823 -0.01366 0.01684 -0.01366 0.01546 -0.0132 C 0.01389 -0.01181 0.01233 -0.01042 0.01059 -0.00926 C 0.00973 -0.0088 0.00851 -0.0088 0.00782 -0.00811 C 0.00591 -0.00625 0.00504 -0.00255 0.00296 -0.00162 L -4.44444E-6 -0.00024 L -4.44444E-6 4.07407E-6 " pathEditMode="relative" rAng="0" ptsTypes="AAAAAAAAAAAAAAAAAAAAAAAAAAAAAAAAAAAAAAAAAAAAAAAAAAAAAAAAAAAAAAAAAAAAAAAAAAAAAAAAAAAAAA">
                                      <p:cBhvr>
                                        <p:cTn id="52" dur="1000" fill="hold"/>
                                        <p:tgtEl>
                                          <p:spTgt spid="11"/>
                                        </p:tgtEl>
                                        <p:attrNameLst>
                                          <p:attrName>ppt_x</p:attrName>
                                          <p:attrName>ppt_y</p:attrName>
                                        </p:attrNameLst>
                                      </p:cBhvr>
                                      <p:rCtr x="18090" y="-532"/>
                                    </p:animMotion>
                                  </p:childTnLst>
                                </p:cTn>
                              </p:par>
                            </p:childTnLst>
                          </p:cTn>
                        </p:par>
                        <p:par>
                          <p:cTn id="53" fill="hold">
                            <p:stCondLst>
                              <p:cond delay="16500"/>
                            </p:stCondLst>
                            <p:childTnLst>
                              <p:par>
                                <p:cTn id="54" presetID="2" presetClass="entr" presetSubtype="2" fill="hold" nodeType="afterEffect">
                                  <p:stCondLst>
                                    <p:cond delay="5000"/>
                                  </p:stCondLst>
                                  <p:childTnLst>
                                    <p:set>
                                      <p:cBhvr>
                                        <p:cTn id="55" dur="1" fill="hold">
                                          <p:stCondLst>
                                            <p:cond delay="0"/>
                                          </p:stCondLst>
                                        </p:cTn>
                                        <p:tgtEl>
                                          <p:spTgt spid="19"/>
                                        </p:tgtEl>
                                        <p:attrNameLst>
                                          <p:attrName>style.visibility</p:attrName>
                                        </p:attrNameLst>
                                      </p:cBhvr>
                                      <p:to>
                                        <p:strVal val="visible"/>
                                      </p:to>
                                    </p:set>
                                    <p:anim calcmode="lin" valueType="num">
                                      <p:cBhvr additive="base">
                                        <p:cTn id="56" dur="500" fill="hold"/>
                                        <p:tgtEl>
                                          <p:spTgt spid="19"/>
                                        </p:tgtEl>
                                        <p:attrNameLst>
                                          <p:attrName>ppt_x</p:attrName>
                                        </p:attrNameLst>
                                      </p:cBhvr>
                                      <p:tavLst>
                                        <p:tav tm="0">
                                          <p:val>
                                            <p:strVal val="1+#ppt_w/2"/>
                                          </p:val>
                                        </p:tav>
                                        <p:tav tm="100000">
                                          <p:val>
                                            <p:strVal val="#ppt_x"/>
                                          </p:val>
                                        </p:tav>
                                      </p:tavLst>
                                    </p:anim>
                                    <p:anim calcmode="lin" valueType="num">
                                      <p:cBhvr additive="base">
                                        <p:cTn id="57" dur="500" fill="hold"/>
                                        <p:tgtEl>
                                          <p:spTgt spid="19"/>
                                        </p:tgtEl>
                                        <p:attrNameLst>
                                          <p:attrName>ppt_y</p:attrName>
                                        </p:attrNameLst>
                                      </p:cBhvr>
                                      <p:tavLst>
                                        <p:tav tm="0">
                                          <p:val>
                                            <p:strVal val="#ppt_y"/>
                                          </p:val>
                                        </p:tav>
                                        <p:tav tm="100000">
                                          <p:val>
                                            <p:strVal val="#ppt_y"/>
                                          </p:val>
                                        </p:tav>
                                      </p:tavLst>
                                    </p:anim>
                                  </p:childTnLst>
                                </p:cTn>
                              </p:par>
                            </p:childTnLst>
                          </p:cTn>
                        </p:par>
                        <p:par>
                          <p:cTn id="58" fill="hold">
                            <p:stCondLst>
                              <p:cond delay="22000"/>
                            </p:stCondLst>
                            <p:childTnLst>
                              <p:par>
                                <p:cTn id="59" presetID="26" presetClass="emph" presetSubtype="0" fill="hold" nodeType="afterEffect">
                                  <p:stCondLst>
                                    <p:cond delay="1000"/>
                                  </p:stCondLst>
                                  <p:childTnLst>
                                    <p:animEffect transition="out" filter="fade">
                                      <p:cBhvr>
                                        <p:cTn id="60" dur="500" tmFilter="0, 0; .2, .5; .8, .5; 1, 0"/>
                                        <p:tgtEl>
                                          <p:spTgt spid="19"/>
                                        </p:tgtEl>
                                      </p:cBhvr>
                                    </p:animEffect>
                                    <p:animScale>
                                      <p:cBhvr>
                                        <p:cTn id="61"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5" grpId="0" animBg="1"/>
      <p:bldP spid="3" grpId="0" animBg="1"/>
      <p:bldP spid="8" grpId="0" animBg="1"/>
      <p:bldP spid="9" grpId="0"/>
      <p:bldP spid="10"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429" y="1861809"/>
            <a:ext cx="3310415" cy="80474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8070" y="789717"/>
            <a:ext cx="609653" cy="1109568"/>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1112" y="975807"/>
            <a:ext cx="835224" cy="804742"/>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9835" y="789717"/>
            <a:ext cx="2885729" cy="1203465"/>
          </a:xfrm>
          <a:prstGeom prst="rect">
            <a:avLst/>
          </a:prstGeom>
        </p:spPr>
      </p:pic>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4046" y="1013014"/>
            <a:ext cx="829128" cy="804742"/>
          </a:xfrm>
          <a:prstGeom prst="rect">
            <a:avLst/>
          </a:prstGeom>
        </p:spPr>
      </p:pic>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4119" y="1707656"/>
            <a:ext cx="883997" cy="926672"/>
          </a:xfrm>
          <a:prstGeom prst="rect">
            <a:avLst/>
          </a:prstGeom>
        </p:spPr>
      </p:pic>
      <p:pic>
        <p:nvPicPr>
          <p:cNvPr id="17" name="图片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56176" y="1238223"/>
            <a:ext cx="1664352" cy="1865538"/>
          </a:xfrm>
          <a:prstGeom prst="rect">
            <a:avLst/>
          </a:prstGeom>
        </p:spPr>
      </p:pic>
      <p:pic>
        <p:nvPicPr>
          <p:cNvPr id="18" name="图片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2780" y="1861809"/>
            <a:ext cx="835224" cy="804742"/>
          </a:xfrm>
          <a:prstGeom prst="rect">
            <a:avLst/>
          </a:prstGeom>
        </p:spPr>
      </p:pic>
    </p:spTree>
    <p:extLst>
      <p:ext uri="{BB962C8B-B14F-4D97-AF65-F5344CB8AC3E}">
        <p14:creationId xmlns:p14="http://schemas.microsoft.com/office/powerpoint/2010/main" val="248948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500"/>
                            </p:stCondLst>
                            <p:childTnLst>
                              <p:par>
                                <p:cTn id="29" presetID="31"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 calcmode="lin" valueType="num">
                                      <p:cBhvr>
                                        <p:cTn id="33" dur="500" fill="hold"/>
                                        <p:tgtEl>
                                          <p:spTgt spid="16"/>
                                        </p:tgtEl>
                                        <p:attrNameLst>
                                          <p:attrName>style.rotation</p:attrName>
                                        </p:attrNameLst>
                                      </p:cBhvr>
                                      <p:tavLst>
                                        <p:tav tm="0">
                                          <p:val>
                                            <p:fltVal val="90"/>
                                          </p:val>
                                        </p:tav>
                                        <p:tav tm="100000">
                                          <p:val>
                                            <p:fltVal val="0"/>
                                          </p:val>
                                        </p:tav>
                                      </p:tavLst>
                                    </p:anim>
                                    <p:animEffect transition="in" filter="fade">
                                      <p:cBhvr>
                                        <p:cTn id="34" dur="500"/>
                                        <p:tgtEl>
                                          <p:spTgt spid="16"/>
                                        </p:tgtEl>
                                      </p:cBhvr>
                                    </p:animEffect>
                                  </p:childTnLst>
                                </p:cTn>
                              </p:par>
                            </p:childTnLst>
                          </p:cTn>
                        </p:par>
                        <p:par>
                          <p:cTn id="35" fill="hold">
                            <p:stCondLst>
                              <p:cond delay="3000"/>
                            </p:stCondLst>
                            <p:childTnLst>
                              <p:par>
                                <p:cTn id="36" presetID="53" presetClass="entr" presetSubtype="16"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p:cTn id="38" dur="500" fill="hold"/>
                                        <p:tgtEl>
                                          <p:spTgt spid="17"/>
                                        </p:tgtEl>
                                        <p:attrNameLst>
                                          <p:attrName>ppt_w</p:attrName>
                                        </p:attrNameLst>
                                      </p:cBhvr>
                                      <p:tavLst>
                                        <p:tav tm="0">
                                          <p:val>
                                            <p:fltVal val="0"/>
                                          </p:val>
                                        </p:tav>
                                        <p:tav tm="100000">
                                          <p:val>
                                            <p:strVal val="#ppt_w"/>
                                          </p:val>
                                        </p:tav>
                                      </p:tavLst>
                                    </p:anim>
                                    <p:anim calcmode="lin" valueType="num">
                                      <p:cBhvr>
                                        <p:cTn id="39" dur="500" fill="hold"/>
                                        <p:tgtEl>
                                          <p:spTgt spid="17"/>
                                        </p:tgtEl>
                                        <p:attrNameLst>
                                          <p:attrName>ppt_h</p:attrName>
                                        </p:attrNameLst>
                                      </p:cBhvr>
                                      <p:tavLst>
                                        <p:tav tm="0">
                                          <p:val>
                                            <p:fltVal val="0"/>
                                          </p:val>
                                        </p:tav>
                                        <p:tav tm="100000">
                                          <p:val>
                                            <p:strVal val="#ppt_h"/>
                                          </p:val>
                                        </p:tav>
                                      </p:tavLst>
                                    </p:anim>
                                    <p:animEffect transition="in" filter="fade">
                                      <p:cBhvr>
                                        <p:cTn id="40" dur="500"/>
                                        <p:tgtEl>
                                          <p:spTgt spid="17"/>
                                        </p:tgtEl>
                                      </p:cBhvr>
                                    </p:animEffect>
                                  </p:childTnLst>
                                </p:cTn>
                              </p:par>
                            </p:childTnLst>
                          </p:cTn>
                        </p:par>
                        <p:par>
                          <p:cTn id="41" fill="hold">
                            <p:stCondLst>
                              <p:cond delay="3500"/>
                            </p:stCondLst>
                            <p:childTnLst>
                              <p:par>
                                <p:cTn id="42" presetID="22" presetClass="entr" presetSubtype="8"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en-US" altLang="zh-CN" dirty="0" smtClean="0">
                <a:solidFill>
                  <a:srgbClr val="EB4538"/>
                </a:solidFill>
              </a:rPr>
              <a:t>2   </a:t>
            </a:r>
            <a:r>
              <a:rPr lang="zh-CN" altLang="en-US" dirty="0" smtClean="0"/>
              <a:t>全国人大常委会五次释法</a:t>
            </a:r>
            <a:endParaRPr lang="zh-CN" altLang="en-US" dirty="0">
              <a:solidFill>
                <a:srgbClr val="EB4538"/>
              </a:solidFill>
            </a:endParaRPr>
          </a:p>
        </p:txBody>
      </p:sp>
      <p:sp>
        <p:nvSpPr>
          <p:cNvPr id="6" name="燕尾形 5"/>
          <p:cNvSpPr/>
          <p:nvPr/>
        </p:nvSpPr>
        <p:spPr>
          <a:xfrm>
            <a:off x="35496" y="2060848"/>
            <a:ext cx="1631032" cy="403102"/>
          </a:xfrm>
          <a:prstGeom prst="chevron">
            <a:avLst/>
          </a:prstGeom>
          <a:solidFill>
            <a:srgbClr val="2D3A4B"/>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smtClean="0">
                <a:latin typeface="Microsoft YaHei" charset="-122"/>
                <a:ea typeface="Microsoft YaHei" charset="-122"/>
                <a:cs typeface="Microsoft YaHei" charset="-122"/>
              </a:rPr>
              <a:t>第</a:t>
            </a:r>
            <a:r>
              <a:rPr kumimoji="1" lang="zh-CN" altLang="en-US" sz="1600" dirty="0">
                <a:latin typeface="Microsoft YaHei" charset="-122"/>
                <a:ea typeface="Microsoft YaHei" charset="-122"/>
                <a:cs typeface="Microsoft YaHei" charset="-122"/>
              </a:rPr>
              <a:t>五</a:t>
            </a:r>
            <a:r>
              <a:rPr kumimoji="1" lang="zh-CN" altLang="en-US" sz="1600" dirty="0" smtClean="0">
                <a:latin typeface="Microsoft YaHei" charset="-122"/>
                <a:ea typeface="Microsoft YaHei" charset="-122"/>
                <a:cs typeface="Microsoft YaHei" charset="-122"/>
              </a:rPr>
              <a:t>次释法</a:t>
            </a:r>
            <a:endParaRPr kumimoji="1" lang="zh-CN" altLang="en-US" sz="1600" dirty="0">
              <a:latin typeface="Microsoft YaHei" charset="-122"/>
              <a:ea typeface="Microsoft YaHei" charset="-122"/>
              <a:cs typeface="Microsoft YaHei" charset="-122"/>
            </a:endParaRPr>
          </a:p>
        </p:txBody>
      </p:sp>
      <p:sp>
        <p:nvSpPr>
          <p:cNvPr id="5" name="燕尾形 4"/>
          <p:cNvSpPr/>
          <p:nvPr/>
        </p:nvSpPr>
        <p:spPr>
          <a:xfrm>
            <a:off x="1547664" y="2060848"/>
            <a:ext cx="3672408" cy="403102"/>
          </a:xfrm>
          <a:prstGeom prst="chevron">
            <a:avLst/>
          </a:prstGeom>
          <a:solidFill>
            <a:srgbClr val="ED7D3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a:latin typeface="Microsoft YaHei" charset="-122"/>
                <a:ea typeface="Microsoft YaHei" charset="-122"/>
                <a:cs typeface="Microsoft YaHei" charset="-122"/>
              </a:rPr>
              <a:t>明确公职人员就职宣誓的宪制含义</a:t>
            </a:r>
          </a:p>
        </p:txBody>
      </p:sp>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l="1815" t="3748" r="1954" b="1064"/>
          <a:stretch/>
        </p:blipFill>
        <p:spPr>
          <a:xfrm>
            <a:off x="323527" y="2740773"/>
            <a:ext cx="4009379" cy="2992483"/>
          </a:xfrm>
          <a:prstGeom prst="rect">
            <a:avLst/>
          </a:prstGeom>
          <a:effectLst>
            <a:outerShdw blurRad="50800" dist="38100" dir="2700000" algn="tl" rotWithShape="0">
              <a:prstClr val="black">
                <a:alpha val="40000"/>
              </a:prstClr>
            </a:outerShdw>
          </a:effectLst>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2740773"/>
            <a:ext cx="4176464" cy="2344411"/>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p:nvPicPr>
        <p:blipFill rotWithShape="1">
          <a:blip r:embed="rId4">
            <a:extLst>
              <a:ext uri="{28A0092B-C50C-407E-A947-70E740481C1C}">
                <a14:useLocalDpi xmlns:a14="http://schemas.microsoft.com/office/drawing/2010/main" val="0"/>
              </a:ext>
            </a:extLst>
          </a:blip>
          <a:srcRect t="76204" b="2832"/>
          <a:stretch/>
        </p:blipFill>
        <p:spPr>
          <a:xfrm>
            <a:off x="4644008" y="5362007"/>
            <a:ext cx="4176464" cy="1174833"/>
          </a:xfrm>
          <a:prstGeom prst="rect">
            <a:avLst/>
          </a:prstGeom>
          <a:ln>
            <a:solidFill>
              <a:srgbClr val="333F50"/>
            </a:solidFill>
          </a:ln>
          <a:effectLst>
            <a:outerShdw blurRad="50800" dist="38100" dir="2700000" algn="tl" rotWithShape="0">
              <a:prstClr val="black">
                <a:alpha val="40000"/>
              </a:prstClr>
            </a:outerShdw>
          </a:effectLst>
        </p:spPr>
      </p:pic>
      <p:sp>
        <p:nvSpPr>
          <p:cNvPr id="16" name="文本框 15"/>
          <p:cNvSpPr txBox="1"/>
          <p:nvPr/>
        </p:nvSpPr>
        <p:spPr>
          <a:xfrm>
            <a:off x="228449" y="5837291"/>
            <a:ext cx="4104457" cy="830356"/>
          </a:xfrm>
          <a:prstGeom prst="rect">
            <a:avLst/>
          </a:prstGeom>
          <a:noFill/>
        </p:spPr>
        <p:txBody>
          <a:bodyPr wrap="square" rtlCol="0">
            <a:spAutoFit/>
          </a:bodyPr>
          <a:lstStyle/>
          <a:p>
            <a:pPr>
              <a:lnSpc>
                <a:spcPct val="120000"/>
              </a:lnSpc>
            </a:pPr>
            <a:r>
              <a:rPr lang="zh-CN" altLang="en-US" dirty="0" smtClean="0">
                <a:latin typeface="微软雅黑" panose="020B0503020204020204" pitchFamily="34" charset="-122"/>
                <a:ea typeface="微软雅黑" panose="020B0503020204020204" pitchFamily="34" charset="-122"/>
              </a:rPr>
              <a:t>当选议员“港独”、辱华言论引起</a:t>
            </a:r>
            <a:r>
              <a:rPr lang="zh-CN" altLang="zh-CN" dirty="0" smtClean="0">
                <a:latin typeface="微软雅黑" panose="020B0503020204020204" pitchFamily="34" charset="-122"/>
                <a:ea typeface="微软雅黑" panose="020B0503020204020204" pitchFamily="34" charset="-122"/>
              </a:rPr>
              <a:t>香港</a:t>
            </a:r>
            <a:r>
              <a:rPr lang="zh-CN" altLang="zh-CN" dirty="0">
                <a:latin typeface="微软雅黑" panose="020B0503020204020204" pitchFamily="34" charset="-122"/>
                <a:ea typeface="微软雅黑" panose="020B0503020204020204" pitchFamily="34" charset="-122"/>
              </a:rPr>
              <a:t>社会和全球华人的</a:t>
            </a:r>
            <a:r>
              <a:rPr lang="zh-CN" altLang="zh-CN" sz="2400" b="1" dirty="0" smtClean="0">
                <a:solidFill>
                  <a:srgbClr val="ED7D31"/>
                </a:solidFill>
                <a:latin typeface="微软雅黑" panose="020B0503020204020204" pitchFamily="34" charset="-122"/>
                <a:ea typeface="微软雅黑" panose="020B0503020204020204" pitchFamily="34" charset="-122"/>
              </a:rPr>
              <a:t>公愤</a:t>
            </a:r>
            <a:r>
              <a:rPr lang="zh-CN" altLang="en-US" sz="2400" b="1" dirty="0">
                <a:solidFill>
                  <a:srgbClr val="ED7D3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604060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1500"/>
                            </p:stCondLst>
                            <p:childTnLst>
                              <p:par>
                                <p:cTn id="9" presetID="53" presetClass="entr" presetSubtype="16" fill="hold" nodeType="afterEffect">
                                  <p:stCondLst>
                                    <p:cond delay="200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childTnLst>
                          </p:cTn>
                        </p:par>
                        <p:par>
                          <p:cTn id="14" fill="hold">
                            <p:stCondLst>
                              <p:cond delay="4000"/>
                            </p:stCondLst>
                            <p:childTnLst>
                              <p:par>
                                <p:cTn id="15" presetID="53" presetClass="entr" presetSubtype="16" fill="hold" nodeType="afterEffect">
                                  <p:stCondLst>
                                    <p:cond delay="20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par>
                          <p:cTn id="20" fill="hold">
                            <p:stCondLst>
                              <p:cond delay="6500"/>
                            </p:stCondLst>
                            <p:childTnLst>
                              <p:par>
                                <p:cTn id="21" presetID="53" presetClass="entr" presetSubtype="16" fill="hold" nodeType="afterEffect">
                                  <p:stCondLst>
                                    <p:cond delay="200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en-US" altLang="zh-CN" dirty="0" smtClean="0">
                <a:solidFill>
                  <a:srgbClr val="EB4538"/>
                </a:solidFill>
              </a:rPr>
              <a:t>2   </a:t>
            </a:r>
            <a:r>
              <a:rPr lang="zh-CN" altLang="en-US" dirty="0" smtClean="0"/>
              <a:t>全国人大常委会五次释法</a:t>
            </a:r>
            <a:endParaRPr lang="zh-CN" altLang="en-US" dirty="0">
              <a:solidFill>
                <a:srgbClr val="EB4538"/>
              </a:solidFill>
            </a:endParaRPr>
          </a:p>
        </p:txBody>
      </p:sp>
      <p:sp>
        <p:nvSpPr>
          <p:cNvPr id="6" name="燕尾形 5"/>
          <p:cNvSpPr/>
          <p:nvPr/>
        </p:nvSpPr>
        <p:spPr>
          <a:xfrm>
            <a:off x="35496" y="2060848"/>
            <a:ext cx="1631032" cy="403102"/>
          </a:xfrm>
          <a:prstGeom prst="chevron">
            <a:avLst/>
          </a:prstGeom>
          <a:solidFill>
            <a:srgbClr val="2D3A4B"/>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smtClean="0">
                <a:latin typeface="Microsoft YaHei" charset="-122"/>
                <a:ea typeface="Microsoft YaHei" charset="-122"/>
                <a:cs typeface="Microsoft YaHei" charset="-122"/>
              </a:rPr>
              <a:t>第</a:t>
            </a:r>
            <a:r>
              <a:rPr kumimoji="1" lang="zh-CN" altLang="en-US" sz="1600" dirty="0">
                <a:latin typeface="Microsoft YaHei" charset="-122"/>
                <a:ea typeface="Microsoft YaHei" charset="-122"/>
                <a:cs typeface="Microsoft YaHei" charset="-122"/>
              </a:rPr>
              <a:t>五</a:t>
            </a:r>
            <a:r>
              <a:rPr kumimoji="1" lang="zh-CN" altLang="en-US" sz="1600" dirty="0" smtClean="0">
                <a:latin typeface="Microsoft YaHei" charset="-122"/>
                <a:ea typeface="Microsoft YaHei" charset="-122"/>
                <a:cs typeface="Microsoft YaHei" charset="-122"/>
              </a:rPr>
              <a:t>次释法</a:t>
            </a:r>
            <a:endParaRPr kumimoji="1" lang="zh-CN" altLang="en-US" sz="1600" dirty="0">
              <a:latin typeface="Microsoft YaHei" charset="-122"/>
              <a:ea typeface="Microsoft YaHei" charset="-122"/>
              <a:cs typeface="Microsoft YaHei" charset="-122"/>
            </a:endParaRPr>
          </a:p>
        </p:txBody>
      </p:sp>
      <p:sp>
        <p:nvSpPr>
          <p:cNvPr id="5" name="燕尾形 4"/>
          <p:cNvSpPr/>
          <p:nvPr/>
        </p:nvSpPr>
        <p:spPr>
          <a:xfrm>
            <a:off x="1547664" y="2060848"/>
            <a:ext cx="3672408" cy="403102"/>
          </a:xfrm>
          <a:prstGeom prst="chevron">
            <a:avLst/>
          </a:prstGeom>
          <a:solidFill>
            <a:srgbClr val="ED7D3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a:latin typeface="Microsoft YaHei" charset="-122"/>
                <a:ea typeface="Microsoft YaHei" charset="-122"/>
                <a:cs typeface="Microsoft YaHei" charset="-122"/>
              </a:rPr>
              <a:t>明确公职人员就职宣誓的宪制含义</a:t>
            </a:r>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r="-3419"/>
          <a:stretch/>
        </p:blipFill>
        <p:spPr>
          <a:xfrm>
            <a:off x="246601" y="2701720"/>
            <a:ext cx="1301063" cy="1564172"/>
          </a:xfrm>
          <a:prstGeom prst="rect">
            <a:avLst/>
          </a:prstGeom>
        </p:spPr>
      </p:pic>
      <p:grpSp>
        <p:nvGrpSpPr>
          <p:cNvPr id="3" name="组合 2"/>
          <p:cNvGrpSpPr/>
          <p:nvPr/>
        </p:nvGrpSpPr>
        <p:grpSpPr>
          <a:xfrm>
            <a:off x="1331641" y="2701720"/>
            <a:ext cx="3573786" cy="1580980"/>
            <a:chOff x="1330519" y="2701720"/>
            <a:chExt cx="3629390" cy="1580980"/>
          </a:xfrm>
        </p:grpSpPr>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1511"/>
            <a:stretch/>
          </p:blipFill>
          <p:spPr>
            <a:xfrm>
              <a:off x="1330519" y="2701720"/>
              <a:ext cx="3511911" cy="1564172"/>
            </a:xfrm>
            <a:prstGeom prst="rect">
              <a:avLst/>
            </a:prstGeom>
          </p:spPr>
        </p:pic>
        <p:sp>
          <p:nvSpPr>
            <p:cNvPr id="2" name="文本框 1"/>
            <p:cNvSpPr txBox="1"/>
            <p:nvPr/>
          </p:nvSpPr>
          <p:spPr>
            <a:xfrm>
              <a:off x="1351076" y="2789984"/>
              <a:ext cx="3608833" cy="1492716"/>
            </a:xfrm>
            <a:prstGeom prst="rect">
              <a:avLst/>
            </a:prstGeom>
            <a:noFill/>
          </p:spPr>
          <p:txBody>
            <a:bodyPr wrap="square" rtlCol="0">
              <a:spAutoFit/>
            </a:bodyPr>
            <a:lstStyle/>
            <a:p>
              <a:pPr>
                <a:lnSpc>
                  <a:spcPct val="130000"/>
                </a:lnSpc>
              </a:pPr>
              <a:r>
                <a:rPr lang="zh-CN" altLang="zh-CN" sz="1400" dirty="0">
                  <a:latin typeface="微软雅黑" panose="020B0503020204020204" pitchFamily="34" charset="-122"/>
                  <a:ea typeface="微软雅黑" panose="020B0503020204020204" pitchFamily="34" charset="-122"/>
                </a:rPr>
                <a:t>香港特别行政区行政长官、主要官员、行政会议成员、立法会议员、各级法院法官和其他司法人员在就职时必须依法宣誓</a:t>
              </a:r>
              <a:r>
                <a:rPr lang="zh-CN" altLang="zh-CN" sz="1400" dirty="0">
                  <a:solidFill>
                    <a:srgbClr val="ED7D31"/>
                  </a:solidFill>
                  <a:latin typeface="微软雅黑" panose="020B0503020204020204" pitchFamily="34" charset="-122"/>
                  <a:ea typeface="微软雅黑" panose="020B0503020204020204" pitchFamily="34" charset="-122"/>
                </a:rPr>
                <a:t>拥护中华人民共和国香港特别行政区基本法、效忠中华人民共和国香港特别行政区</a:t>
              </a:r>
              <a:endParaRPr lang="zh-CN" altLang="en-US" sz="1400" dirty="0">
                <a:solidFill>
                  <a:srgbClr val="ED7D31"/>
                </a:solidFill>
                <a:latin typeface="微软雅黑" panose="020B0503020204020204" pitchFamily="34" charset="-122"/>
                <a:ea typeface="微软雅黑" panose="020B0503020204020204" pitchFamily="34" charset="-122"/>
              </a:endParaRPr>
            </a:p>
          </p:txBody>
        </p:sp>
      </p:grpSp>
      <p:sp>
        <p:nvSpPr>
          <p:cNvPr id="20" name="矩形 19"/>
          <p:cNvSpPr/>
          <p:nvPr/>
        </p:nvSpPr>
        <p:spPr>
          <a:xfrm>
            <a:off x="246601" y="4482378"/>
            <a:ext cx="4543147" cy="962846"/>
          </a:xfrm>
          <a:prstGeom prst="rect">
            <a:avLst/>
          </a:prstGeom>
          <a:solidFill>
            <a:schemeClr val="bg1">
              <a:lumMod val="95000"/>
            </a:schemeClr>
          </a:solidFill>
          <a:ln w="19050">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zh-CN" sz="1400" b="1" dirty="0">
                <a:solidFill>
                  <a:srgbClr val="ED7D31"/>
                </a:solidFill>
                <a:latin typeface="微软雅黑" panose="020B0503020204020204" pitchFamily="34" charset="-122"/>
                <a:ea typeface="微软雅黑" panose="020B0503020204020204" pitchFamily="34" charset="-122"/>
              </a:rPr>
              <a:t>宣誓及声明</a:t>
            </a:r>
            <a:r>
              <a:rPr lang="zh-CN" altLang="zh-CN" sz="1400" b="1" dirty="0" smtClean="0">
                <a:solidFill>
                  <a:srgbClr val="ED7D31"/>
                </a:solidFill>
                <a:latin typeface="微软雅黑" panose="020B0503020204020204" pitchFamily="34" charset="-122"/>
                <a:ea typeface="微软雅黑" panose="020B0503020204020204" pitchFamily="34" charset="-122"/>
              </a:rPr>
              <a:t>条例</a:t>
            </a:r>
            <a:endParaRPr lang="en-US" altLang="zh-CN" sz="1400" b="1" dirty="0" smtClean="0">
              <a:solidFill>
                <a:srgbClr val="ED7D31"/>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rgbClr val="333F50"/>
                </a:solidFill>
                <a:latin typeface="微软雅黑" panose="020B0503020204020204" pitchFamily="34" charset="-122"/>
                <a:ea typeface="微软雅黑" panose="020B0503020204020204" pitchFamily="34" charset="-122"/>
              </a:rPr>
              <a:t>如任何人拒绝或忽略作出其必须作出的誓言，则该人必须离任；该人若未就任，则须被取消其就任资格。</a:t>
            </a:r>
          </a:p>
        </p:txBody>
      </p:sp>
      <p:sp>
        <p:nvSpPr>
          <p:cNvPr id="21" name="矩形 20"/>
          <p:cNvSpPr/>
          <p:nvPr/>
        </p:nvSpPr>
        <p:spPr>
          <a:xfrm>
            <a:off x="237523" y="5656293"/>
            <a:ext cx="4552225" cy="936104"/>
          </a:xfrm>
          <a:prstGeom prst="rect">
            <a:avLst/>
          </a:prstGeom>
          <a:solidFill>
            <a:schemeClr val="bg1">
              <a:lumMod val="95000"/>
            </a:schemeClr>
          </a:solidFill>
          <a:ln w="19050">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400" b="1" dirty="0">
                <a:solidFill>
                  <a:srgbClr val="ED7D31"/>
                </a:solidFill>
                <a:latin typeface="微软雅黑" panose="020B0503020204020204" pitchFamily="34" charset="-122"/>
                <a:ea typeface="微软雅黑" panose="020B0503020204020204" pitchFamily="34" charset="-122"/>
              </a:rPr>
              <a:t>香港立法会议事</a:t>
            </a:r>
            <a:r>
              <a:rPr lang="zh-CN" altLang="en-US" sz="1400" b="1" dirty="0" smtClean="0">
                <a:solidFill>
                  <a:srgbClr val="ED7D31"/>
                </a:solidFill>
                <a:latin typeface="微软雅黑" panose="020B0503020204020204" pitchFamily="34" charset="-122"/>
                <a:ea typeface="微软雅黑" panose="020B0503020204020204" pitchFamily="34" charset="-122"/>
              </a:rPr>
              <a:t>规则</a:t>
            </a:r>
            <a:endParaRPr lang="en-US" altLang="zh-CN" sz="1400" b="1" dirty="0" smtClean="0">
              <a:solidFill>
                <a:srgbClr val="ED7D31"/>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rgbClr val="333F50"/>
                </a:solidFill>
                <a:latin typeface="微软雅黑" panose="020B0503020204020204" pitchFamily="34" charset="-122"/>
                <a:ea typeface="微软雅黑" panose="020B0503020204020204" pitchFamily="34" charset="-122"/>
              </a:rPr>
              <a:t>议员如未按照</a:t>
            </a:r>
            <a:r>
              <a:rPr lang="en-US" altLang="zh-CN" sz="1400" dirty="0">
                <a:solidFill>
                  <a:srgbClr val="333F50"/>
                </a:solidFill>
                <a:latin typeface="微软雅黑" panose="020B0503020204020204" pitchFamily="34" charset="-122"/>
                <a:ea typeface="微软雅黑" panose="020B0503020204020204" pitchFamily="34" charset="-122"/>
              </a:rPr>
              <a:t>《</a:t>
            </a:r>
            <a:r>
              <a:rPr lang="zh-CN" altLang="en-US" sz="1400" dirty="0">
                <a:solidFill>
                  <a:srgbClr val="333F50"/>
                </a:solidFill>
                <a:latin typeface="微软雅黑" panose="020B0503020204020204" pitchFamily="34" charset="-122"/>
                <a:ea typeface="微软雅黑" panose="020B0503020204020204" pitchFamily="34" charset="-122"/>
              </a:rPr>
              <a:t>宣誓及声明条例</a:t>
            </a:r>
            <a:r>
              <a:rPr lang="en-US" altLang="zh-CN" sz="1400" dirty="0">
                <a:solidFill>
                  <a:srgbClr val="333F50"/>
                </a:solidFill>
                <a:latin typeface="微软雅黑" panose="020B0503020204020204" pitchFamily="34" charset="-122"/>
                <a:ea typeface="微软雅黑" panose="020B0503020204020204" pitchFamily="34" charset="-122"/>
              </a:rPr>
              <a:t>》</a:t>
            </a:r>
            <a:r>
              <a:rPr lang="zh-CN" altLang="en-US" sz="1400" dirty="0">
                <a:solidFill>
                  <a:srgbClr val="333F50"/>
                </a:solidFill>
                <a:latin typeface="微软雅黑" panose="020B0503020204020204" pitchFamily="34" charset="-122"/>
                <a:ea typeface="微软雅黑" panose="020B0503020204020204" pitchFamily="34" charset="-122"/>
              </a:rPr>
              <a:t>规定进行宣誓，则不得参与立法会会议或表决。</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6297" y="2148250"/>
            <a:ext cx="1656184" cy="1853937"/>
          </a:xfrm>
          <a:prstGeom prst="rect">
            <a:avLst/>
          </a:prstGeom>
        </p:spPr>
      </p:pic>
      <p:grpSp>
        <p:nvGrpSpPr>
          <p:cNvPr id="54" name="组合 53"/>
          <p:cNvGrpSpPr/>
          <p:nvPr/>
        </p:nvGrpSpPr>
        <p:grpSpPr>
          <a:xfrm>
            <a:off x="5076056" y="4437112"/>
            <a:ext cx="3816425" cy="1440845"/>
            <a:chOff x="5076056" y="4437112"/>
            <a:chExt cx="3816425" cy="1440845"/>
          </a:xfrm>
        </p:grpSpPr>
        <p:sp>
          <p:nvSpPr>
            <p:cNvPr id="29" name="矩形 28"/>
            <p:cNvSpPr/>
            <p:nvPr/>
          </p:nvSpPr>
          <p:spPr>
            <a:xfrm>
              <a:off x="5076057" y="4437112"/>
              <a:ext cx="3816424" cy="1440845"/>
            </a:xfrm>
            <a:prstGeom prst="rect">
              <a:avLst/>
            </a:prstGeom>
            <a:solidFill>
              <a:srgbClr val="2D3A4B"/>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5076056" y="4703424"/>
              <a:ext cx="1450188" cy="984666"/>
              <a:chOff x="2649848" y="3382561"/>
              <a:chExt cx="1402536" cy="984666"/>
            </a:xfrm>
          </p:grpSpPr>
          <p:pic>
            <p:nvPicPr>
              <p:cNvPr id="31" name="Picture 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6301" y="3382561"/>
                <a:ext cx="1232974" cy="6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31"/>
              <p:cNvSpPr txBox="1"/>
              <p:nvPr/>
            </p:nvSpPr>
            <p:spPr>
              <a:xfrm>
                <a:off x="2649848" y="4028673"/>
                <a:ext cx="1402536" cy="338554"/>
              </a:xfrm>
              <a:prstGeom prst="rect">
                <a:avLst/>
              </a:prstGeom>
              <a:noFill/>
            </p:spPr>
            <p:txBody>
              <a:bodyPr wrap="square" rtlCol="0">
                <a:spAutoFit/>
              </a:bodyPr>
              <a:lstStyle/>
              <a:p>
                <a:pPr algn="ctr"/>
                <a:r>
                  <a:rPr lang="zh-CN" altLang="en-US" sz="1600" dirty="0" smtClean="0">
                    <a:solidFill>
                      <a:srgbClr val="ED7D31"/>
                    </a:solidFill>
                    <a:latin typeface="微软雅黑" panose="020B0503020204020204" pitchFamily="34" charset="-122"/>
                    <a:ea typeface="微软雅黑" panose="020B0503020204020204" pitchFamily="34" charset="-122"/>
                  </a:rPr>
                  <a:t>香港特区政府</a:t>
                </a:r>
                <a:endParaRPr lang="zh-CN" altLang="en-US" sz="1600" dirty="0">
                  <a:solidFill>
                    <a:srgbClr val="ED7D31"/>
                  </a:solidFill>
                  <a:latin typeface="微软雅黑" panose="020B0503020204020204" pitchFamily="34" charset="-122"/>
                  <a:ea typeface="微软雅黑" panose="020B0503020204020204" pitchFamily="34" charset="-122"/>
                </a:endParaRPr>
              </a:p>
            </p:txBody>
          </p:sp>
        </p:grpSp>
      </p:grpSp>
      <p:sp>
        <p:nvSpPr>
          <p:cNvPr id="28" name="文本框 27"/>
          <p:cNvSpPr txBox="1"/>
          <p:nvPr/>
        </p:nvSpPr>
        <p:spPr>
          <a:xfrm>
            <a:off x="6440311" y="4553745"/>
            <a:ext cx="2524177" cy="1246495"/>
          </a:xfrm>
          <a:prstGeom prst="rect">
            <a:avLst/>
          </a:prstGeom>
          <a:noFill/>
        </p:spPr>
        <p:txBody>
          <a:bodyPr wrap="square" rtlCol="0">
            <a:spAutoFit/>
          </a:bodyPr>
          <a:lstStyle/>
          <a:p>
            <a:pPr marL="285750" indent="-285750">
              <a:spcAft>
                <a:spcPts val="600"/>
              </a:spcAft>
              <a:buClr>
                <a:srgbClr val="ED7D31"/>
              </a:buClr>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要求</a:t>
            </a:r>
            <a:r>
              <a:rPr lang="zh-CN" altLang="en-US" sz="1400" dirty="0">
                <a:solidFill>
                  <a:srgbClr val="ED7D31"/>
                </a:solidFill>
                <a:latin typeface="微软雅黑" panose="020B0503020204020204" pitchFamily="34" charset="-122"/>
                <a:ea typeface="微软雅黑" panose="020B0503020204020204" pitchFamily="34" charset="-122"/>
              </a:rPr>
              <a:t>推翻</a:t>
            </a:r>
            <a:r>
              <a:rPr lang="zh-CN" altLang="en-US" sz="1400" dirty="0">
                <a:solidFill>
                  <a:schemeClr val="bg1"/>
                </a:solidFill>
                <a:latin typeface="微软雅黑" panose="020B0503020204020204" pitchFamily="34" charset="-122"/>
                <a:ea typeface="微软雅黑" panose="020B0503020204020204" pitchFamily="34" charset="-122"/>
              </a:rPr>
              <a:t>立法会主席批准该两名侯任议员重新宣誓的</a:t>
            </a:r>
            <a:r>
              <a:rPr lang="zh-CN" altLang="en-US" sz="1400" dirty="0" smtClean="0">
                <a:solidFill>
                  <a:schemeClr val="bg1"/>
                </a:solidFill>
                <a:latin typeface="微软雅黑" panose="020B0503020204020204" pitchFamily="34" charset="-122"/>
                <a:ea typeface="微软雅黑" panose="020B0503020204020204" pitchFamily="34" charset="-122"/>
              </a:rPr>
              <a:t>裁定</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285750" indent="-285750">
              <a:spcAft>
                <a:spcPts val="600"/>
              </a:spcAft>
              <a:buClr>
                <a:srgbClr val="ED7D31"/>
              </a:buClr>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要求法庭颁布两名侯任议员的</a:t>
            </a:r>
            <a:r>
              <a:rPr lang="zh-CN" altLang="en-US" sz="1400" dirty="0">
                <a:solidFill>
                  <a:srgbClr val="ED7D31"/>
                </a:solidFill>
                <a:latin typeface="微软雅黑" panose="020B0503020204020204" pitchFamily="34" charset="-122"/>
                <a:ea typeface="微软雅黑" panose="020B0503020204020204" pitchFamily="34" charset="-122"/>
              </a:rPr>
              <a:t>议席悬空</a:t>
            </a:r>
          </a:p>
        </p:txBody>
      </p:sp>
      <p:grpSp>
        <p:nvGrpSpPr>
          <p:cNvPr id="33" name="组合 32"/>
          <p:cNvGrpSpPr/>
          <p:nvPr/>
        </p:nvGrpSpPr>
        <p:grpSpPr>
          <a:xfrm>
            <a:off x="5419506" y="3878486"/>
            <a:ext cx="706680" cy="771505"/>
            <a:chOff x="2221667" y="4221084"/>
            <a:chExt cx="934226" cy="1019925"/>
          </a:xfrm>
        </p:grpSpPr>
        <p:grpSp>
          <p:nvGrpSpPr>
            <p:cNvPr id="34" name="组合 33"/>
            <p:cNvGrpSpPr/>
            <p:nvPr/>
          </p:nvGrpSpPr>
          <p:grpSpPr>
            <a:xfrm>
              <a:off x="2221667" y="4343858"/>
              <a:ext cx="334109" cy="768277"/>
              <a:chOff x="2221667" y="4645329"/>
              <a:chExt cx="203005" cy="466806"/>
            </a:xfrm>
          </p:grpSpPr>
          <p:sp>
            <p:nvSpPr>
              <p:cNvPr id="41" name="Freeform 6"/>
              <p:cNvSpPr>
                <a:spLocks/>
              </p:cNvSpPr>
              <p:nvPr/>
            </p:nvSpPr>
            <p:spPr bwMode="auto">
              <a:xfrm>
                <a:off x="2280367" y="4645329"/>
                <a:ext cx="85255" cy="84906"/>
              </a:xfrm>
              <a:custGeom>
                <a:avLst/>
                <a:gdLst>
                  <a:gd name="T0" fmla="*/ 486 w 486"/>
                  <a:gd name="T1" fmla="*/ 243 h 487"/>
                  <a:gd name="T2" fmla="*/ 482 w 486"/>
                  <a:gd name="T3" fmla="*/ 291 h 487"/>
                  <a:gd name="T4" fmla="*/ 468 w 486"/>
                  <a:gd name="T5" fmla="*/ 337 h 487"/>
                  <a:gd name="T6" fmla="*/ 445 w 486"/>
                  <a:gd name="T7" fmla="*/ 380 h 487"/>
                  <a:gd name="T8" fmla="*/ 416 w 486"/>
                  <a:gd name="T9" fmla="*/ 415 h 487"/>
                  <a:gd name="T10" fmla="*/ 380 w 486"/>
                  <a:gd name="T11" fmla="*/ 446 h 487"/>
                  <a:gd name="T12" fmla="*/ 338 w 486"/>
                  <a:gd name="T13" fmla="*/ 467 h 487"/>
                  <a:gd name="T14" fmla="*/ 293 w 486"/>
                  <a:gd name="T15" fmla="*/ 482 h 487"/>
                  <a:gd name="T16" fmla="*/ 244 w 486"/>
                  <a:gd name="T17" fmla="*/ 487 h 487"/>
                  <a:gd name="T18" fmla="*/ 219 w 486"/>
                  <a:gd name="T19" fmla="*/ 485 h 487"/>
                  <a:gd name="T20" fmla="*/ 171 w 486"/>
                  <a:gd name="T21" fmla="*/ 476 h 487"/>
                  <a:gd name="T22" fmla="*/ 128 w 486"/>
                  <a:gd name="T23" fmla="*/ 458 h 487"/>
                  <a:gd name="T24" fmla="*/ 88 w 486"/>
                  <a:gd name="T25" fmla="*/ 430 h 487"/>
                  <a:gd name="T26" fmla="*/ 56 w 486"/>
                  <a:gd name="T27" fmla="*/ 398 h 487"/>
                  <a:gd name="T28" fmla="*/ 30 w 486"/>
                  <a:gd name="T29" fmla="*/ 359 h 487"/>
                  <a:gd name="T30" fmla="*/ 10 w 486"/>
                  <a:gd name="T31" fmla="*/ 316 h 487"/>
                  <a:gd name="T32" fmla="*/ 1 w 486"/>
                  <a:gd name="T33" fmla="*/ 269 h 487"/>
                  <a:gd name="T34" fmla="*/ 0 w 486"/>
                  <a:gd name="T35" fmla="*/ 243 h 487"/>
                  <a:gd name="T36" fmla="*/ 6 w 486"/>
                  <a:gd name="T37" fmla="*/ 194 h 487"/>
                  <a:gd name="T38" fmla="*/ 20 w 486"/>
                  <a:gd name="T39" fmla="*/ 148 h 487"/>
                  <a:gd name="T40" fmla="*/ 43 w 486"/>
                  <a:gd name="T41" fmla="*/ 107 h 487"/>
                  <a:gd name="T42" fmla="*/ 71 w 486"/>
                  <a:gd name="T43" fmla="*/ 70 h 487"/>
                  <a:gd name="T44" fmla="*/ 108 w 486"/>
                  <a:gd name="T45" fmla="*/ 41 h 487"/>
                  <a:gd name="T46" fmla="*/ 149 w 486"/>
                  <a:gd name="T47" fmla="*/ 18 h 487"/>
                  <a:gd name="T48" fmla="*/ 195 w 486"/>
                  <a:gd name="T49" fmla="*/ 5 h 487"/>
                  <a:gd name="T50" fmla="*/ 244 w 486"/>
                  <a:gd name="T51" fmla="*/ 0 h 487"/>
                  <a:gd name="T52" fmla="*/ 268 w 486"/>
                  <a:gd name="T53" fmla="*/ 2 h 487"/>
                  <a:gd name="T54" fmla="*/ 316 w 486"/>
                  <a:gd name="T55" fmla="*/ 11 h 487"/>
                  <a:gd name="T56" fmla="*/ 360 w 486"/>
                  <a:gd name="T57" fmla="*/ 29 h 487"/>
                  <a:gd name="T58" fmla="*/ 398 w 486"/>
                  <a:gd name="T59" fmla="*/ 55 h 487"/>
                  <a:gd name="T60" fmla="*/ 431 w 486"/>
                  <a:gd name="T61" fmla="*/ 89 h 487"/>
                  <a:gd name="T62" fmla="*/ 457 w 486"/>
                  <a:gd name="T63" fmla="*/ 127 h 487"/>
                  <a:gd name="T64" fmla="*/ 476 w 486"/>
                  <a:gd name="T65" fmla="*/ 171 h 487"/>
                  <a:gd name="T66" fmla="*/ 486 w 486"/>
                  <a:gd name="T67" fmla="*/ 218 h 487"/>
                  <a:gd name="T68" fmla="*/ 486 w 486"/>
                  <a:gd name="T69" fmla="*/ 24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7">
                    <a:moveTo>
                      <a:pt x="486" y="243"/>
                    </a:moveTo>
                    <a:lnTo>
                      <a:pt x="486" y="243"/>
                    </a:lnTo>
                    <a:lnTo>
                      <a:pt x="486" y="269"/>
                    </a:lnTo>
                    <a:lnTo>
                      <a:pt x="482" y="291"/>
                    </a:lnTo>
                    <a:lnTo>
                      <a:pt x="476" y="316"/>
                    </a:lnTo>
                    <a:lnTo>
                      <a:pt x="468" y="337"/>
                    </a:lnTo>
                    <a:lnTo>
                      <a:pt x="457" y="359"/>
                    </a:lnTo>
                    <a:lnTo>
                      <a:pt x="445" y="380"/>
                    </a:lnTo>
                    <a:lnTo>
                      <a:pt x="431" y="398"/>
                    </a:lnTo>
                    <a:lnTo>
                      <a:pt x="416" y="415"/>
                    </a:lnTo>
                    <a:lnTo>
                      <a:pt x="398" y="430"/>
                    </a:lnTo>
                    <a:lnTo>
                      <a:pt x="380" y="446"/>
                    </a:lnTo>
                    <a:lnTo>
                      <a:pt x="360" y="458"/>
                    </a:lnTo>
                    <a:lnTo>
                      <a:pt x="338" y="467"/>
                    </a:lnTo>
                    <a:lnTo>
                      <a:pt x="316" y="476"/>
                    </a:lnTo>
                    <a:lnTo>
                      <a:pt x="293" y="482"/>
                    </a:lnTo>
                    <a:lnTo>
                      <a:pt x="268" y="485"/>
                    </a:lnTo>
                    <a:lnTo>
                      <a:pt x="244" y="487"/>
                    </a:lnTo>
                    <a:lnTo>
                      <a:pt x="244" y="487"/>
                    </a:lnTo>
                    <a:lnTo>
                      <a:pt x="219" y="485"/>
                    </a:lnTo>
                    <a:lnTo>
                      <a:pt x="195" y="482"/>
                    </a:lnTo>
                    <a:lnTo>
                      <a:pt x="171" y="476"/>
                    </a:lnTo>
                    <a:lnTo>
                      <a:pt x="149" y="467"/>
                    </a:lnTo>
                    <a:lnTo>
                      <a:pt x="128" y="458"/>
                    </a:lnTo>
                    <a:lnTo>
                      <a:pt x="108" y="446"/>
                    </a:lnTo>
                    <a:lnTo>
                      <a:pt x="88" y="430"/>
                    </a:lnTo>
                    <a:lnTo>
                      <a:pt x="71" y="415"/>
                    </a:lnTo>
                    <a:lnTo>
                      <a:pt x="56" y="398"/>
                    </a:lnTo>
                    <a:lnTo>
                      <a:pt x="43" y="380"/>
                    </a:lnTo>
                    <a:lnTo>
                      <a:pt x="30" y="359"/>
                    </a:lnTo>
                    <a:lnTo>
                      <a:pt x="20" y="337"/>
                    </a:lnTo>
                    <a:lnTo>
                      <a:pt x="10" y="316"/>
                    </a:lnTo>
                    <a:lnTo>
                      <a:pt x="6" y="291"/>
                    </a:lnTo>
                    <a:lnTo>
                      <a:pt x="1" y="269"/>
                    </a:lnTo>
                    <a:lnTo>
                      <a:pt x="0" y="243"/>
                    </a:lnTo>
                    <a:lnTo>
                      <a:pt x="0" y="243"/>
                    </a:lnTo>
                    <a:lnTo>
                      <a:pt x="1" y="218"/>
                    </a:lnTo>
                    <a:lnTo>
                      <a:pt x="6" y="194"/>
                    </a:lnTo>
                    <a:lnTo>
                      <a:pt x="10" y="171"/>
                    </a:lnTo>
                    <a:lnTo>
                      <a:pt x="20" y="148"/>
                    </a:lnTo>
                    <a:lnTo>
                      <a:pt x="30" y="127"/>
                    </a:lnTo>
                    <a:lnTo>
                      <a:pt x="43" y="107"/>
                    </a:lnTo>
                    <a:lnTo>
                      <a:pt x="56" y="89"/>
                    </a:lnTo>
                    <a:lnTo>
                      <a:pt x="71" y="70"/>
                    </a:lnTo>
                    <a:lnTo>
                      <a:pt x="88" y="55"/>
                    </a:lnTo>
                    <a:lnTo>
                      <a:pt x="108" y="41"/>
                    </a:lnTo>
                    <a:lnTo>
                      <a:pt x="128" y="29"/>
                    </a:lnTo>
                    <a:lnTo>
                      <a:pt x="149" y="18"/>
                    </a:lnTo>
                    <a:lnTo>
                      <a:pt x="171" y="11"/>
                    </a:lnTo>
                    <a:lnTo>
                      <a:pt x="195" y="5"/>
                    </a:lnTo>
                    <a:lnTo>
                      <a:pt x="219" y="2"/>
                    </a:lnTo>
                    <a:lnTo>
                      <a:pt x="244" y="0"/>
                    </a:lnTo>
                    <a:lnTo>
                      <a:pt x="244" y="0"/>
                    </a:lnTo>
                    <a:lnTo>
                      <a:pt x="268" y="2"/>
                    </a:lnTo>
                    <a:lnTo>
                      <a:pt x="293" y="5"/>
                    </a:lnTo>
                    <a:lnTo>
                      <a:pt x="316" y="11"/>
                    </a:lnTo>
                    <a:lnTo>
                      <a:pt x="338" y="18"/>
                    </a:lnTo>
                    <a:lnTo>
                      <a:pt x="360" y="29"/>
                    </a:lnTo>
                    <a:lnTo>
                      <a:pt x="380" y="41"/>
                    </a:lnTo>
                    <a:lnTo>
                      <a:pt x="398" y="55"/>
                    </a:lnTo>
                    <a:lnTo>
                      <a:pt x="416" y="70"/>
                    </a:lnTo>
                    <a:lnTo>
                      <a:pt x="431" y="89"/>
                    </a:lnTo>
                    <a:lnTo>
                      <a:pt x="445" y="107"/>
                    </a:lnTo>
                    <a:lnTo>
                      <a:pt x="457" y="127"/>
                    </a:lnTo>
                    <a:lnTo>
                      <a:pt x="468" y="148"/>
                    </a:lnTo>
                    <a:lnTo>
                      <a:pt x="476" y="171"/>
                    </a:lnTo>
                    <a:lnTo>
                      <a:pt x="482" y="194"/>
                    </a:lnTo>
                    <a:lnTo>
                      <a:pt x="486" y="218"/>
                    </a:lnTo>
                    <a:lnTo>
                      <a:pt x="486" y="243"/>
                    </a:lnTo>
                    <a:lnTo>
                      <a:pt x="486" y="243"/>
                    </a:lnTo>
                    <a:close/>
                  </a:path>
                </a:pathLst>
              </a:custGeom>
              <a:solidFill>
                <a:srgbClr val="ED7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solidFill>
                    <a:srgbClr val="ED7D31"/>
                  </a:solidFill>
                  <a:latin typeface="Calibri" panose="020F0502020204030204" pitchFamily="34" charset="0"/>
                </a:endParaRPr>
              </a:p>
            </p:txBody>
          </p:sp>
          <p:sp>
            <p:nvSpPr>
              <p:cNvPr id="42" name="Freeform 8"/>
              <p:cNvSpPr>
                <a:spLocks/>
              </p:cNvSpPr>
              <p:nvPr/>
            </p:nvSpPr>
            <p:spPr bwMode="auto">
              <a:xfrm>
                <a:off x="2221667" y="4748404"/>
                <a:ext cx="203005" cy="363731"/>
              </a:xfrm>
              <a:custGeom>
                <a:avLst/>
                <a:gdLst>
                  <a:gd name="T0" fmla="*/ 1084 w 1162"/>
                  <a:gd name="T1" fmla="*/ 273 h 2083"/>
                  <a:gd name="T2" fmla="*/ 996 w 1162"/>
                  <a:gd name="T3" fmla="*/ 157 h 2083"/>
                  <a:gd name="T4" fmla="*/ 890 w 1162"/>
                  <a:gd name="T5" fmla="*/ 79 h 2083"/>
                  <a:gd name="T6" fmla="*/ 741 w 1162"/>
                  <a:gd name="T7" fmla="*/ 21 h 2083"/>
                  <a:gd name="T8" fmla="*/ 581 w 1162"/>
                  <a:gd name="T9" fmla="*/ 0 h 2083"/>
                  <a:gd name="T10" fmla="*/ 459 w 1162"/>
                  <a:gd name="T11" fmla="*/ 12 h 2083"/>
                  <a:gd name="T12" fmla="*/ 293 w 1162"/>
                  <a:gd name="T13" fmla="*/ 67 h 2083"/>
                  <a:gd name="T14" fmla="*/ 186 w 1162"/>
                  <a:gd name="T15" fmla="*/ 139 h 2083"/>
                  <a:gd name="T16" fmla="*/ 93 w 1162"/>
                  <a:gd name="T17" fmla="*/ 246 h 2083"/>
                  <a:gd name="T18" fmla="*/ 38 w 1162"/>
                  <a:gd name="T19" fmla="*/ 365 h 2083"/>
                  <a:gd name="T20" fmla="*/ 3 w 1162"/>
                  <a:gd name="T21" fmla="*/ 568 h 2083"/>
                  <a:gd name="T22" fmla="*/ 0 w 1162"/>
                  <a:gd name="T23" fmla="*/ 739 h 2083"/>
                  <a:gd name="T24" fmla="*/ 18 w 1162"/>
                  <a:gd name="T25" fmla="*/ 873 h 2083"/>
                  <a:gd name="T26" fmla="*/ 45 w 1162"/>
                  <a:gd name="T27" fmla="*/ 923 h 2083"/>
                  <a:gd name="T28" fmla="*/ 87 w 1162"/>
                  <a:gd name="T29" fmla="*/ 940 h 2083"/>
                  <a:gd name="T30" fmla="*/ 137 w 1162"/>
                  <a:gd name="T31" fmla="*/ 931 h 2083"/>
                  <a:gd name="T32" fmla="*/ 171 w 1162"/>
                  <a:gd name="T33" fmla="*/ 896 h 2083"/>
                  <a:gd name="T34" fmla="*/ 184 w 1162"/>
                  <a:gd name="T35" fmla="*/ 821 h 2083"/>
                  <a:gd name="T36" fmla="*/ 189 w 1162"/>
                  <a:gd name="T37" fmla="*/ 591 h 2083"/>
                  <a:gd name="T38" fmla="*/ 224 w 1162"/>
                  <a:gd name="T39" fmla="*/ 414 h 2083"/>
                  <a:gd name="T40" fmla="*/ 261 w 1162"/>
                  <a:gd name="T41" fmla="*/ 357 h 2083"/>
                  <a:gd name="T42" fmla="*/ 291 w 1162"/>
                  <a:gd name="T43" fmla="*/ 340 h 2083"/>
                  <a:gd name="T44" fmla="*/ 312 w 1162"/>
                  <a:gd name="T45" fmla="*/ 353 h 2083"/>
                  <a:gd name="T46" fmla="*/ 322 w 1162"/>
                  <a:gd name="T47" fmla="*/ 400 h 2083"/>
                  <a:gd name="T48" fmla="*/ 320 w 1162"/>
                  <a:gd name="T49" fmla="*/ 1985 h 2083"/>
                  <a:gd name="T50" fmla="*/ 332 w 1162"/>
                  <a:gd name="T51" fmla="*/ 2033 h 2083"/>
                  <a:gd name="T52" fmla="*/ 380 w 1162"/>
                  <a:gd name="T53" fmla="*/ 2075 h 2083"/>
                  <a:gd name="T54" fmla="*/ 418 w 1162"/>
                  <a:gd name="T55" fmla="*/ 2083 h 2083"/>
                  <a:gd name="T56" fmla="*/ 463 w 1162"/>
                  <a:gd name="T57" fmla="*/ 2071 h 2083"/>
                  <a:gd name="T58" fmla="*/ 506 w 1162"/>
                  <a:gd name="T59" fmla="*/ 2023 h 2083"/>
                  <a:gd name="T60" fmla="*/ 515 w 1162"/>
                  <a:gd name="T61" fmla="*/ 1985 h 2083"/>
                  <a:gd name="T62" fmla="*/ 521 w 1162"/>
                  <a:gd name="T63" fmla="*/ 1068 h 2083"/>
                  <a:gd name="T64" fmla="*/ 561 w 1162"/>
                  <a:gd name="T65" fmla="*/ 1039 h 2083"/>
                  <a:gd name="T66" fmla="*/ 601 w 1162"/>
                  <a:gd name="T67" fmla="*/ 1039 h 2083"/>
                  <a:gd name="T68" fmla="*/ 640 w 1162"/>
                  <a:gd name="T69" fmla="*/ 1068 h 2083"/>
                  <a:gd name="T70" fmla="*/ 646 w 1162"/>
                  <a:gd name="T71" fmla="*/ 1985 h 2083"/>
                  <a:gd name="T72" fmla="*/ 654 w 1162"/>
                  <a:gd name="T73" fmla="*/ 2023 h 2083"/>
                  <a:gd name="T74" fmla="*/ 698 w 1162"/>
                  <a:gd name="T75" fmla="*/ 2071 h 2083"/>
                  <a:gd name="T76" fmla="*/ 744 w 1162"/>
                  <a:gd name="T77" fmla="*/ 2083 h 2083"/>
                  <a:gd name="T78" fmla="*/ 782 w 1162"/>
                  <a:gd name="T79" fmla="*/ 2075 h 2083"/>
                  <a:gd name="T80" fmla="*/ 829 w 1162"/>
                  <a:gd name="T81" fmla="*/ 2033 h 2083"/>
                  <a:gd name="T82" fmla="*/ 842 w 1162"/>
                  <a:gd name="T83" fmla="*/ 1985 h 2083"/>
                  <a:gd name="T84" fmla="*/ 840 w 1162"/>
                  <a:gd name="T85" fmla="*/ 400 h 2083"/>
                  <a:gd name="T86" fmla="*/ 848 w 1162"/>
                  <a:gd name="T87" fmla="*/ 353 h 2083"/>
                  <a:gd name="T88" fmla="*/ 871 w 1162"/>
                  <a:gd name="T89" fmla="*/ 340 h 2083"/>
                  <a:gd name="T90" fmla="*/ 900 w 1162"/>
                  <a:gd name="T91" fmla="*/ 357 h 2083"/>
                  <a:gd name="T92" fmla="*/ 938 w 1162"/>
                  <a:gd name="T93" fmla="*/ 414 h 2083"/>
                  <a:gd name="T94" fmla="*/ 971 w 1162"/>
                  <a:gd name="T95" fmla="*/ 591 h 2083"/>
                  <a:gd name="T96" fmla="*/ 976 w 1162"/>
                  <a:gd name="T97" fmla="*/ 821 h 2083"/>
                  <a:gd name="T98" fmla="*/ 991 w 1162"/>
                  <a:gd name="T99" fmla="*/ 896 h 2083"/>
                  <a:gd name="T100" fmla="*/ 1025 w 1162"/>
                  <a:gd name="T101" fmla="*/ 931 h 2083"/>
                  <a:gd name="T102" fmla="*/ 1075 w 1162"/>
                  <a:gd name="T103" fmla="*/ 940 h 2083"/>
                  <a:gd name="T104" fmla="*/ 1116 w 1162"/>
                  <a:gd name="T105" fmla="*/ 923 h 2083"/>
                  <a:gd name="T106" fmla="*/ 1144 w 1162"/>
                  <a:gd name="T107" fmla="*/ 873 h 2083"/>
                  <a:gd name="T108" fmla="*/ 1162 w 1162"/>
                  <a:gd name="T109" fmla="*/ 739 h 2083"/>
                  <a:gd name="T110" fmla="*/ 1159 w 1162"/>
                  <a:gd name="T111" fmla="*/ 568 h 2083"/>
                  <a:gd name="T112" fmla="*/ 1124 w 1162"/>
                  <a:gd name="T113" fmla="*/ 365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62" h="2083">
                    <a:moveTo>
                      <a:pt x="1124" y="365"/>
                    </a:moveTo>
                    <a:lnTo>
                      <a:pt x="1124" y="365"/>
                    </a:lnTo>
                    <a:lnTo>
                      <a:pt x="1112" y="333"/>
                    </a:lnTo>
                    <a:lnTo>
                      <a:pt x="1099" y="302"/>
                    </a:lnTo>
                    <a:lnTo>
                      <a:pt x="1084" y="273"/>
                    </a:lnTo>
                    <a:lnTo>
                      <a:pt x="1069" y="246"/>
                    </a:lnTo>
                    <a:lnTo>
                      <a:pt x="1052" y="221"/>
                    </a:lnTo>
                    <a:lnTo>
                      <a:pt x="1034" y="198"/>
                    </a:lnTo>
                    <a:lnTo>
                      <a:pt x="1016" y="177"/>
                    </a:lnTo>
                    <a:lnTo>
                      <a:pt x="996" y="157"/>
                    </a:lnTo>
                    <a:lnTo>
                      <a:pt x="976" y="139"/>
                    </a:lnTo>
                    <a:lnTo>
                      <a:pt x="955" y="122"/>
                    </a:lnTo>
                    <a:lnTo>
                      <a:pt x="933" y="107"/>
                    </a:lnTo>
                    <a:lnTo>
                      <a:pt x="912" y="92"/>
                    </a:lnTo>
                    <a:lnTo>
                      <a:pt x="890" y="79"/>
                    </a:lnTo>
                    <a:lnTo>
                      <a:pt x="869" y="67"/>
                    </a:lnTo>
                    <a:lnTo>
                      <a:pt x="846" y="56"/>
                    </a:lnTo>
                    <a:lnTo>
                      <a:pt x="825" y="47"/>
                    </a:lnTo>
                    <a:lnTo>
                      <a:pt x="782" y="32"/>
                    </a:lnTo>
                    <a:lnTo>
                      <a:pt x="741" y="21"/>
                    </a:lnTo>
                    <a:lnTo>
                      <a:pt x="703" y="12"/>
                    </a:lnTo>
                    <a:lnTo>
                      <a:pt x="668" y="6"/>
                    </a:lnTo>
                    <a:lnTo>
                      <a:pt x="637" y="3"/>
                    </a:lnTo>
                    <a:lnTo>
                      <a:pt x="613" y="0"/>
                    </a:lnTo>
                    <a:lnTo>
                      <a:pt x="581" y="0"/>
                    </a:lnTo>
                    <a:lnTo>
                      <a:pt x="581" y="0"/>
                    </a:lnTo>
                    <a:lnTo>
                      <a:pt x="549" y="0"/>
                    </a:lnTo>
                    <a:lnTo>
                      <a:pt x="524" y="3"/>
                    </a:lnTo>
                    <a:lnTo>
                      <a:pt x="494" y="6"/>
                    </a:lnTo>
                    <a:lnTo>
                      <a:pt x="459" y="12"/>
                    </a:lnTo>
                    <a:lnTo>
                      <a:pt x="419" y="21"/>
                    </a:lnTo>
                    <a:lnTo>
                      <a:pt x="380" y="32"/>
                    </a:lnTo>
                    <a:lnTo>
                      <a:pt x="337" y="47"/>
                    </a:lnTo>
                    <a:lnTo>
                      <a:pt x="314" y="56"/>
                    </a:lnTo>
                    <a:lnTo>
                      <a:pt x="293" y="67"/>
                    </a:lnTo>
                    <a:lnTo>
                      <a:pt x="271" y="79"/>
                    </a:lnTo>
                    <a:lnTo>
                      <a:pt x="248" y="92"/>
                    </a:lnTo>
                    <a:lnTo>
                      <a:pt x="227" y="107"/>
                    </a:lnTo>
                    <a:lnTo>
                      <a:pt x="206" y="122"/>
                    </a:lnTo>
                    <a:lnTo>
                      <a:pt x="186" y="139"/>
                    </a:lnTo>
                    <a:lnTo>
                      <a:pt x="166" y="157"/>
                    </a:lnTo>
                    <a:lnTo>
                      <a:pt x="146" y="177"/>
                    </a:lnTo>
                    <a:lnTo>
                      <a:pt x="128" y="198"/>
                    </a:lnTo>
                    <a:lnTo>
                      <a:pt x="110" y="221"/>
                    </a:lnTo>
                    <a:lnTo>
                      <a:pt x="93" y="246"/>
                    </a:lnTo>
                    <a:lnTo>
                      <a:pt x="77" y="273"/>
                    </a:lnTo>
                    <a:lnTo>
                      <a:pt x="62" y="302"/>
                    </a:lnTo>
                    <a:lnTo>
                      <a:pt x="50" y="333"/>
                    </a:lnTo>
                    <a:lnTo>
                      <a:pt x="38" y="365"/>
                    </a:lnTo>
                    <a:lnTo>
                      <a:pt x="38" y="365"/>
                    </a:lnTo>
                    <a:lnTo>
                      <a:pt x="30" y="389"/>
                    </a:lnTo>
                    <a:lnTo>
                      <a:pt x="24" y="418"/>
                    </a:lnTo>
                    <a:lnTo>
                      <a:pt x="16" y="458"/>
                    </a:lnTo>
                    <a:lnTo>
                      <a:pt x="9" y="508"/>
                    </a:lnTo>
                    <a:lnTo>
                      <a:pt x="3" y="568"/>
                    </a:lnTo>
                    <a:lnTo>
                      <a:pt x="0" y="635"/>
                    </a:lnTo>
                    <a:lnTo>
                      <a:pt x="0" y="671"/>
                    </a:lnTo>
                    <a:lnTo>
                      <a:pt x="0" y="711"/>
                    </a:lnTo>
                    <a:lnTo>
                      <a:pt x="0" y="711"/>
                    </a:lnTo>
                    <a:lnTo>
                      <a:pt x="0" y="739"/>
                    </a:lnTo>
                    <a:lnTo>
                      <a:pt x="1" y="768"/>
                    </a:lnTo>
                    <a:lnTo>
                      <a:pt x="4" y="803"/>
                    </a:lnTo>
                    <a:lnTo>
                      <a:pt x="9" y="839"/>
                    </a:lnTo>
                    <a:lnTo>
                      <a:pt x="13" y="856"/>
                    </a:lnTo>
                    <a:lnTo>
                      <a:pt x="18" y="873"/>
                    </a:lnTo>
                    <a:lnTo>
                      <a:pt x="23" y="888"/>
                    </a:lnTo>
                    <a:lnTo>
                      <a:pt x="30" y="902"/>
                    </a:lnTo>
                    <a:lnTo>
                      <a:pt x="38" y="914"/>
                    </a:lnTo>
                    <a:lnTo>
                      <a:pt x="45" y="923"/>
                    </a:lnTo>
                    <a:lnTo>
                      <a:pt x="45" y="923"/>
                    </a:lnTo>
                    <a:lnTo>
                      <a:pt x="50" y="926"/>
                    </a:lnTo>
                    <a:lnTo>
                      <a:pt x="56" y="931"/>
                    </a:lnTo>
                    <a:lnTo>
                      <a:pt x="64" y="934"/>
                    </a:lnTo>
                    <a:lnTo>
                      <a:pt x="74" y="939"/>
                    </a:lnTo>
                    <a:lnTo>
                      <a:pt x="87" y="940"/>
                    </a:lnTo>
                    <a:lnTo>
                      <a:pt x="102" y="940"/>
                    </a:lnTo>
                    <a:lnTo>
                      <a:pt x="119" y="937"/>
                    </a:lnTo>
                    <a:lnTo>
                      <a:pt x="119" y="937"/>
                    </a:lnTo>
                    <a:lnTo>
                      <a:pt x="128" y="934"/>
                    </a:lnTo>
                    <a:lnTo>
                      <a:pt x="137" y="931"/>
                    </a:lnTo>
                    <a:lnTo>
                      <a:pt x="145" y="926"/>
                    </a:lnTo>
                    <a:lnTo>
                      <a:pt x="151" y="922"/>
                    </a:lnTo>
                    <a:lnTo>
                      <a:pt x="157" y="916"/>
                    </a:lnTo>
                    <a:lnTo>
                      <a:pt x="161" y="910"/>
                    </a:lnTo>
                    <a:lnTo>
                      <a:pt x="171" y="896"/>
                    </a:lnTo>
                    <a:lnTo>
                      <a:pt x="177" y="879"/>
                    </a:lnTo>
                    <a:lnTo>
                      <a:pt x="180" y="861"/>
                    </a:lnTo>
                    <a:lnTo>
                      <a:pt x="183" y="842"/>
                    </a:lnTo>
                    <a:lnTo>
                      <a:pt x="184" y="821"/>
                    </a:lnTo>
                    <a:lnTo>
                      <a:pt x="184" y="821"/>
                    </a:lnTo>
                    <a:lnTo>
                      <a:pt x="184" y="787"/>
                    </a:lnTo>
                    <a:lnTo>
                      <a:pt x="184" y="734"/>
                    </a:lnTo>
                    <a:lnTo>
                      <a:pt x="186" y="665"/>
                    </a:lnTo>
                    <a:lnTo>
                      <a:pt x="187" y="629"/>
                    </a:lnTo>
                    <a:lnTo>
                      <a:pt x="189" y="591"/>
                    </a:lnTo>
                    <a:lnTo>
                      <a:pt x="193" y="552"/>
                    </a:lnTo>
                    <a:lnTo>
                      <a:pt x="198" y="514"/>
                    </a:lnTo>
                    <a:lnTo>
                      <a:pt x="204" y="479"/>
                    </a:lnTo>
                    <a:lnTo>
                      <a:pt x="213" y="446"/>
                    </a:lnTo>
                    <a:lnTo>
                      <a:pt x="224" y="414"/>
                    </a:lnTo>
                    <a:lnTo>
                      <a:pt x="230" y="400"/>
                    </a:lnTo>
                    <a:lnTo>
                      <a:pt x="236" y="388"/>
                    </a:lnTo>
                    <a:lnTo>
                      <a:pt x="244" y="375"/>
                    </a:lnTo>
                    <a:lnTo>
                      <a:pt x="253" y="366"/>
                    </a:lnTo>
                    <a:lnTo>
                      <a:pt x="261" y="357"/>
                    </a:lnTo>
                    <a:lnTo>
                      <a:pt x="271" y="349"/>
                    </a:lnTo>
                    <a:lnTo>
                      <a:pt x="271" y="349"/>
                    </a:lnTo>
                    <a:lnTo>
                      <a:pt x="279" y="345"/>
                    </a:lnTo>
                    <a:lnTo>
                      <a:pt x="286" y="340"/>
                    </a:lnTo>
                    <a:lnTo>
                      <a:pt x="291" y="340"/>
                    </a:lnTo>
                    <a:lnTo>
                      <a:pt x="296" y="340"/>
                    </a:lnTo>
                    <a:lnTo>
                      <a:pt x="300" y="340"/>
                    </a:lnTo>
                    <a:lnTo>
                      <a:pt x="305" y="343"/>
                    </a:lnTo>
                    <a:lnTo>
                      <a:pt x="309" y="346"/>
                    </a:lnTo>
                    <a:lnTo>
                      <a:pt x="312" y="353"/>
                    </a:lnTo>
                    <a:lnTo>
                      <a:pt x="317" y="360"/>
                    </a:lnTo>
                    <a:lnTo>
                      <a:pt x="318" y="371"/>
                    </a:lnTo>
                    <a:lnTo>
                      <a:pt x="320" y="385"/>
                    </a:lnTo>
                    <a:lnTo>
                      <a:pt x="322" y="400"/>
                    </a:lnTo>
                    <a:lnTo>
                      <a:pt x="322" y="400"/>
                    </a:lnTo>
                    <a:lnTo>
                      <a:pt x="320" y="1985"/>
                    </a:lnTo>
                    <a:lnTo>
                      <a:pt x="320" y="1985"/>
                    </a:lnTo>
                    <a:lnTo>
                      <a:pt x="320" y="1985"/>
                    </a:lnTo>
                    <a:lnTo>
                      <a:pt x="320" y="1985"/>
                    </a:lnTo>
                    <a:lnTo>
                      <a:pt x="320" y="1985"/>
                    </a:lnTo>
                    <a:lnTo>
                      <a:pt x="320" y="1996"/>
                    </a:lnTo>
                    <a:lnTo>
                      <a:pt x="322" y="2005"/>
                    </a:lnTo>
                    <a:lnTo>
                      <a:pt x="325" y="2014"/>
                    </a:lnTo>
                    <a:lnTo>
                      <a:pt x="328" y="2023"/>
                    </a:lnTo>
                    <a:lnTo>
                      <a:pt x="332" y="2033"/>
                    </a:lnTo>
                    <a:lnTo>
                      <a:pt x="337" y="2040"/>
                    </a:lnTo>
                    <a:lnTo>
                      <a:pt x="349" y="2054"/>
                    </a:lnTo>
                    <a:lnTo>
                      <a:pt x="363" y="2066"/>
                    </a:lnTo>
                    <a:lnTo>
                      <a:pt x="370" y="2071"/>
                    </a:lnTo>
                    <a:lnTo>
                      <a:pt x="380" y="2075"/>
                    </a:lnTo>
                    <a:lnTo>
                      <a:pt x="389" y="2078"/>
                    </a:lnTo>
                    <a:lnTo>
                      <a:pt x="398" y="2081"/>
                    </a:lnTo>
                    <a:lnTo>
                      <a:pt x="407" y="2083"/>
                    </a:lnTo>
                    <a:lnTo>
                      <a:pt x="418" y="2083"/>
                    </a:lnTo>
                    <a:lnTo>
                      <a:pt x="418" y="2083"/>
                    </a:lnTo>
                    <a:lnTo>
                      <a:pt x="427" y="2083"/>
                    </a:lnTo>
                    <a:lnTo>
                      <a:pt x="437" y="2081"/>
                    </a:lnTo>
                    <a:lnTo>
                      <a:pt x="447" y="2078"/>
                    </a:lnTo>
                    <a:lnTo>
                      <a:pt x="456" y="2075"/>
                    </a:lnTo>
                    <a:lnTo>
                      <a:pt x="463" y="2071"/>
                    </a:lnTo>
                    <a:lnTo>
                      <a:pt x="471" y="2066"/>
                    </a:lnTo>
                    <a:lnTo>
                      <a:pt x="486" y="2054"/>
                    </a:lnTo>
                    <a:lnTo>
                      <a:pt x="498" y="2040"/>
                    </a:lnTo>
                    <a:lnTo>
                      <a:pt x="503" y="2033"/>
                    </a:lnTo>
                    <a:lnTo>
                      <a:pt x="506" y="2023"/>
                    </a:lnTo>
                    <a:lnTo>
                      <a:pt x="511" y="2014"/>
                    </a:lnTo>
                    <a:lnTo>
                      <a:pt x="512" y="2005"/>
                    </a:lnTo>
                    <a:lnTo>
                      <a:pt x="514" y="1996"/>
                    </a:lnTo>
                    <a:lnTo>
                      <a:pt x="515" y="1985"/>
                    </a:lnTo>
                    <a:lnTo>
                      <a:pt x="515" y="1985"/>
                    </a:lnTo>
                    <a:lnTo>
                      <a:pt x="514" y="1984"/>
                    </a:lnTo>
                    <a:lnTo>
                      <a:pt x="517" y="1083"/>
                    </a:lnTo>
                    <a:lnTo>
                      <a:pt x="517" y="1083"/>
                    </a:lnTo>
                    <a:lnTo>
                      <a:pt x="518" y="1076"/>
                    </a:lnTo>
                    <a:lnTo>
                      <a:pt x="521" y="1068"/>
                    </a:lnTo>
                    <a:lnTo>
                      <a:pt x="526" y="1061"/>
                    </a:lnTo>
                    <a:lnTo>
                      <a:pt x="535" y="1053"/>
                    </a:lnTo>
                    <a:lnTo>
                      <a:pt x="546" y="1045"/>
                    </a:lnTo>
                    <a:lnTo>
                      <a:pt x="553" y="1042"/>
                    </a:lnTo>
                    <a:lnTo>
                      <a:pt x="561" y="1039"/>
                    </a:lnTo>
                    <a:lnTo>
                      <a:pt x="570" y="1038"/>
                    </a:lnTo>
                    <a:lnTo>
                      <a:pt x="581" y="1036"/>
                    </a:lnTo>
                    <a:lnTo>
                      <a:pt x="581" y="1036"/>
                    </a:lnTo>
                    <a:lnTo>
                      <a:pt x="592" y="1038"/>
                    </a:lnTo>
                    <a:lnTo>
                      <a:pt x="601" y="1039"/>
                    </a:lnTo>
                    <a:lnTo>
                      <a:pt x="608" y="1042"/>
                    </a:lnTo>
                    <a:lnTo>
                      <a:pt x="616" y="1045"/>
                    </a:lnTo>
                    <a:lnTo>
                      <a:pt x="627" y="1053"/>
                    </a:lnTo>
                    <a:lnTo>
                      <a:pt x="634" y="1061"/>
                    </a:lnTo>
                    <a:lnTo>
                      <a:pt x="640" y="1068"/>
                    </a:lnTo>
                    <a:lnTo>
                      <a:pt x="643" y="1076"/>
                    </a:lnTo>
                    <a:lnTo>
                      <a:pt x="645" y="1083"/>
                    </a:lnTo>
                    <a:lnTo>
                      <a:pt x="646" y="1984"/>
                    </a:lnTo>
                    <a:lnTo>
                      <a:pt x="646" y="1984"/>
                    </a:lnTo>
                    <a:lnTo>
                      <a:pt x="646" y="1985"/>
                    </a:lnTo>
                    <a:lnTo>
                      <a:pt x="646" y="1985"/>
                    </a:lnTo>
                    <a:lnTo>
                      <a:pt x="648" y="1996"/>
                    </a:lnTo>
                    <a:lnTo>
                      <a:pt x="649" y="2005"/>
                    </a:lnTo>
                    <a:lnTo>
                      <a:pt x="651" y="2014"/>
                    </a:lnTo>
                    <a:lnTo>
                      <a:pt x="654" y="2023"/>
                    </a:lnTo>
                    <a:lnTo>
                      <a:pt x="659" y="2033"/>
                    </a:lnTo>
                    <a:lnTo>
                      <a:pt x="663" y="2040"/>
                    </a:lnTo>
                    <a:lnTo>
                      <a:pt x="675" y="2054"/>
                    </a:lnTo>
                    <a:lnTo>
                      <a:pt x="689" y="2066"/>
                    </a:lnTo>
                    <a:lnTo>
                      <a:pt x="698" y="2071"/>
                    </a:lnTo>
                    <a:lnTo>
                      <a:pt x="706" y="2075"/>
                    </a:lnTo>
                    <a:lnTo>
                      <a:pt x="715" y="2078"/>
                    </a:lnTo>
                    <a:lnTo>
                      <a:pt x="724" y="2081"/>
                    </a:lnTo>
                    <a:lnTo>
                      <a:pt x="735" y="2083"/>
                    </a:lnTo>
                    <a:lnTo>
                      <a:pt x="744" y="2083"/>
                    </a:lnTo>
                    <a:lnTo>
                      <a:pt x="744" y="2083"/>
                    </a:lnTo>
                    <a:lnTo>
                      <a:pt x="755" y="2083"/>
                    </a:lnTo>
                    <a:lnTo>
                      <a:pt x="764" y="2081"/>
                    </a:lnTo>
                    <a:lnTo>
                      <a:pt x="773" y="2078"/>
                    </a:lnTo>
                    <a:lnTo>
                      <a:pt x="782" y="2075"/>
                    </a:lnTo>
                    <a:lnTo>
                      <a:pt x="791" y="2071"/>
                    </a:lnTo>
                    <a:lnTo>
                      <a:pt x="799" y="2066"/>
                    </a:lnTo>
                    <a:lnTo>
                      <a:pt x="813" y="2054"/>
                    </a:lnTo>
                    <a:lnTo>
                      <a:pt x="825" y="2040"/>
                    </a:lnTo>
                    <a:lnTo>
                      <a:pt x="829" y="2033"/>
                    </a:lnTo>
                    <a:lnTo>
                      <a:pt x="834" y="2023"/>
                    </a:lnTo>
                    <a:lnTo>
                      <a:pt x="837" y="2014"/>
                    </a:lnTo>
                    <a:lnTo>
                      <a:pt x="840" y="2005"/>
                    </a:lnTo>
                    <a:lnTo>
                      <a:pt x="842" y="1996"/>
                    </a:lnTo>
                    <a:lnTo>
                      <a:pt x="842" y="1985"/>
                    </a:lnTo>
                    <a:lnTo>
                      <a:pt x="842" y="1985"/>
                    </a:lnTo>
                    <a:lnTo>
                      <a:pt x="842" y="1985"/>
                    </a:lnTo>
                    <a:lnTo>
                      <a:pt x="842" y="1985"/>
                    </a:lnTo>
                    <a:lnTo>
                      <a:pt x="842" y="1985"/>
                    </a:lnTo>
                    <a:lnTo>
                      <a:pt x="840" y="400"/>
                    </a:lnTo>
                    <a:lnTo>
                      <a:pt x="840" y="400"/>
                    </a:lnTo>
                    <a:lnTo>
                      <a:pt x="842" y="385"/>
                    </a:lnTo>
                    <a:lnTo>
                      <a:pt x="843" y="371"/>
                    </a:lnTo>
                    <a:lnTo>
                      <a:pt x="845" y="360"/>
                    </a:lnTo>
                    <a:lnTo>
                      <a:pt x="848" y="353"/>
                    </a:lnTo>
                    <a:lnTo>
                      <a:pt x="852" y="346"/>
                    </a:lnTo>
                    <a:lnTo>
                      <a:pt x="857" y="343"/>
                    </a:lnTo>
                    <a:lnTo>
                      <a:pt x="862" y="340"/>
                    </a:lnTo>
                    <a:lnTo>
                      <a:pt x="866" y="340"/>
                    </a:lnTo>
                    <a:lnTo>
                      <a:pt x="871" y="340"/>
                    </a:lnTo>
                    <a:lnTo>
                      <a:pt x="875" y="340"/>
                    </a:lnTo>
                    <a:lnTo>
                      <a:pt x="883" y="345"/>
                    </a:lnTo>
                    <a:lnTo>
                      <a:pt x="890" y="349"/>
                    </a:lnTo>
                    <a:lnTo>
                      <a:pt x="890" y="349"/>
                    </a:lnTo>
                    <a:lnTo>
                      <a:pt x="900" y="357"/>
                    </a:lnTo>
                    <a:lnTo>
                      <a:pt x="909" y="366"/>
                    </a:lnTo>
                    <a:lnTo>
                      <a:pt x="916" y="375"/>
                    </a:lnTo>
                    <a:lnTo>
                      <a:pt x="924" y="388"/>
                    </a:lnTo>
                    <a:lnTo>
                      <a:pt x="932" y="400"/>
                    </a:lnTo>
                    <a:lnTo>
                      <a:pt x="938" y="414"/>
                    </a:lnTo>
                    <a:lnTo>
                      <a:pt x="948" y="446"/>
                    </a:lnTo>
                    <a:lnTo>
                      <a:pt x="956" y="479"/>
                    </a:lnTo>
                    <a:lnTo>
                      <a:pt x="964" y="514"/>
                    </a:lnTo>
                    <a:lnTo>
                      <a:pt x="968" y="552"/>
                    </a:lnTo>
                    <a:lnTo>
                      <a:pt x="971" y="591"/>
                    </a:lnTo>
                    <a:lnTo>
                      <a:pt x="974" y="629"/>
                    </a:lnTo>
                    <a:lnTo>
                      <a:pt x="976" y="665"/>
                    </a:lnTo>
                    <a:lnTo>
                      <a:pt x="977" y="734"/>
                    </a:lnTo>
                    <a:lnTo>
                      <a:pt x="976" y="787"/>
                    </a:lnTo>
                    <a:lnTo>
                      <a:pt x="976" y="821"/>
                    </a:lnTo>
                    <a:lnTo>
                      <a:pt x="976" y="821"/>
                    </a:lnTo>
                    <a:lnTo>
                      <a:pt x="977" y="842"/>
                    </a:lnTo>
                    <a:lnTo>
                      <a:pt x="980" y="861"/>
                    </a:lnTo>
                    <a:lnTo>
                      <a:pt x="985" y="879"/>
                    </a:lnTo>
                    <a:lnTo>
                      <a:pt x="991" y="896"/>
                    </a:lnTo>
                    <a:lnTo>
                      <a:pt x="1000" y="910"/>
                    </a:lnTo>
                    <a:lnTo>
                      <a:pt x="1005" y="916"/>
                    </a:lnTo>
                    <a:lnTo>
                      <a:pt x="1011" y="922"/>
                    </a:lnTo>
                    <a:lnTo>
                      <a:pt x="1017" y="926"/>
                    </a:lnTo>
                    <a:lnTo>
                      <a:pt x="1025" y="931"/>
                    </a:lnTo>
                    <a:lnTo>
                      <a:pt x="1032" y="934"/>
                    </a:lnTo>
                    <a:lnTo>
                      <a:pt x="1041" y="937"/>
                    </a:lnTo>
                    <a:lnTo>
                      <a:pt x="1041" y="937"/>
                    </a:lnTo>
                    <a:lnTo>
                      <a:pt x="1060" y="940"/>
                    </a:lnTo>
                    <a:lnTo>
                      <a:pt x="1075" y="940"/>
                    </a:lnTo>
                    <a:lnTo>
                      <a:pt x="1087" y="939"/>
                    </a:lnTo>
                    <a:lnTo>
                      <a:pt x="1098" y="934"/>
                    </a:lnTo>
                    <a:lnTo>
                      <a:pt x="1106" y="931"/>
                    </a:lnTo>
                    <a:lnTo>
                      <a:pt x="1112" y="926"/>
                    </a:lnTo>
                    <a:lnTo>
                      <a:pt x="1116" y="923"/>
                    </a:lnTo>
                    <a:lnTo>
                      <a:pt x="1116" y="923"/>
                    </a:lnTo>
                    <a:lnTo>
                      <a:pt x="1124" y="914"/>
                    </a:lnTo>
                    <a:lnTo>
                      <a:pt x="1131" y="902"/>
                    </a:lnTo>
                    <a:lnTo>
                      <a:pt x="1138" y="888"/>
                    </a:lnTo>
                    <a:lnTo>
                      <a:pt x="1144" y="873"/>
                    </a:lnTo>
                    <a:lnTo>
                      <a:pt x="1148" y="856"/>
                    </a:lnTo>
                    <a:lnTo>
                      <a:pt x="1151" y="839"/>
                    </a:lnTo>
                    <a:lnTo>
                      <a:pt x="1157" y="803"/>
                    </a:lnTo>
                    <a:lnTo>
                      <a:pt x="1160" y="768"/>
                    </a:lnTo>
                    <a:lnTo>
                      <a:pt x="1162" y="739"/>
                    </a:lnTo>
                    <a:lnTo>
                      <a:pt x="1162" y="711"/>
                    </a:lnTo>
                    <a:lnTo>
                      <a:pt x="1162" y="711"/>
                    </a:lnTo>
                    <a:lnTo>
                      <a:pt x="1162" y="671"/>
                    </a:lnTo>
                    <a:lnTo>
                      <a:pt x="1162" y="635"/>
                    </a:lnTo>
                    <a:lnTo>
                      <a:pt x="1159" y="568"/>
                    </a:lnTo>
                    <a:lnTo>
                      <a:pt x="1153" y="508"/>
                    </a:lnTo>
                    <a:lnTo>
                      <a:pt x="1145" y="458"/>
                    </a:lnTo>
                    <a:lnTo>
                      <a:pt x="1138" y="418"/>
                    </a:lnTo>
                    <a:lnTo>
                      <a:pt x="1130" y="389"/>
                    </a:lnTo>
                    <a:lnTo>
                      <a:pt x="1124" y="365"/>
                    </a:lnTo>
                    <a:lnTo>
                      <a:pt x="1124" y="365"/>
                    </a:lnTo>
                    <a:close/>
                  </a:path>
                </a:pathLst>
              </a:custGeom>
              <a:solidFill>
                <a:srgbClr val="ED7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solidFill>
                    <a:srgbClr val="ED7D31"/>
                  </a:solidFill>
                  <a:latin typeface="Calibri" panose="020F0502020204030204" pitchFamily="34" charset="0"/>
                </a:endParaRPr>
              </a:p>
            </p:txBody>
          </p:sp>
        </p:grpSp>
        <p:grpSp>
          <p:nvGrpSpPr>
            <p:cNvPr id="35" name="组合 34"/>
            <p:cNvGrpSpPr/>
            <p:nvPr/>
          </p:nvGrpSpPr>
          <p:grpSpPr>
            <a:xfrm>
              <a:off x="2821784" y="4343858"/>
              <a:ext cx="334109" cy="768277"/>
              <a:chOff x="2221667" y="4645329"/>
              <a:chExt cx="203005" cy="466806"/>
            </a:xfrm>
          </p:grpSpPr>
          <p:sp>
            <p:nvSpPr>
              <p:cNvPr id="39" name="Freeform 6"/>
              <p:cNvSpPr>
                <a:spLocks/>
              </p:cNvSpPr>
              <p:nvPr/>
            </p:nvSpPr>
            <p:spPr bwMode="auto">
              <a:xfrm>
                <a:off x="2280367" y="4645329"/>
                <a:ext cx="85255" cy="84906"/>
              </a:xfrm>
              <a:custGeom>
                <a:avLst/>
                <a:gdLst>
                  <a:gd name="T0" fmla="*/ 486 w 486"/>
                  <a:gd name="T1" fmla="*/ 243 h 487"/>
                  <a:gd name="T2" fmla="*/ 482 w 486"/>
                  <a:gd name="T3" fmla="*/ 291 h 487"/>
                  <a:gd name="T4" fmla="*/ 468 w 486"/>
                  <a:gd name="T5" fmla="*/ 337 h 487"/>
                  <a:gd name="T6" fmla="*/ 445 w 486"/>
                  <a:gd name="T7" fmla="*/ 380 h 487"/>
                  <a:gd name="T8" fmla="*/ 416 w 486"/>
                  <a:gd name="T9" fmla="*/ 415 h 487"/>
                  <a:gd name="T10" fmla="*/ 380 w 486"/>
                  <a:gd name="T11" fmla="*/ 446 h 487"/>
                  <a:gd name="T12" fmla="*/ 338 w 486"/>
                  <a:gd name="T13" fmla="*/ 467 h 487"/>
                  <a:gd name="T14" fmla="*/ 293 w 486"/>
                  <a:gd name="T15" fmla="*/ 482 h 487"/>
                  <a:gd name="T16" fmla="*/ 244 w 486"/>
                  <a:gd name="T17" fmla="*/ 487 h 487"/>
                  <a:gd name="T18" fmla="*/ 219 w 486"/>
                  <a:gd name="T19" fmla="*/ 485 h 487"/>
                  <a:gd name="T20" fmla="*/ 171 w 486"/>
                  <a:gd name="T21" fmla="*/ 476 h 487"/>
                  <a:gd name="T22" fmla="*/ 128 w 486"/>
                  <a:gd name="T23" fmla="*/ 458 h 487"/>
                  <a:gd name="T24" fmla="*/ 88 w 486"/>
                  <a:gd name="T25" fmla="*/ 430 h 487"/>
                  <a:gd name="T26" fmla="*/ 56 w 486"/>
                  <a:gd name="T27" fmla="*/ 398 h 487"/>
                  <a:gd name="T28" fmla="*/ 30 w 486"/>
                  <a:gd name="T29" fmla="*/ 359 h 487"/>
                  <a:gd name="T30" fmla="*/ 10 w 486"/>
                  <a:gd name="T31" fmla="*/ 316 h 487"/>
                  <a:gd name="T32" fmla="*/ 1 w 486"/>
                  <a:gd name="T33" fmla="*/ 269 h 487"/>
                  <a:gd name="T34" fmla="*/ 0 w 486"/>
                  <a:gd name="T35" fmla="*/ 243 h 487"/>
                  <a:gd name="T36" fmla="*/ 6 w 486"/>
                  <a:gd name="T37" fmla="*/ 194 h 487"/>
                  <a:gd name="T38" fmla="*/ 20 w 486"/>
                  <a:gd name="T39" fmla="*/ 148 h 487"/>
                  <a:gd name="T40" fmla="*/ 43 w 486"/>
                  <a:gd name="T41" fmla="*/ 107 h 487"/>
                  <a:gd name="T42" fmla="*/ 71 w 486"/>
                  <a:gd name="T43" fmla="*/ 70 h 487"/>
                  <a:gd name="T44" fmla="*/ 108 w 486"/>
                  <a:gd name="T45" fmla="*/ 41 h 487"/>
                  <a:gd name="T46" fmla="*/ 149 w 486"/>
                  <a:gd name="T47" fmla="*/ 18 h 487"/>
                  <a:gd name="T48" fmla="*/ 195 w 486"/>
                  <a:gd name="T49" fmla="*/ 5 h 487"/>
                  <a:gd name="T50" fmla="*/ 244 w 486"/>
                  <a:gd name="T51" fmla="*/ 0 h 487"/>
                  <a:gd name="T52" fmla="*/ 268 w 486"/>
                  <a:gd name="T53" fmla="*/ 2 h 487"/>
                  <a:gd name="T54" fmla="*/ 316 w 486"/>
                  <a:gd name="T55" fmla="*/ 11 h 487"/>
                  <a:gd name="T56" fmla="*/ 360 w 486"/>
                  <a:gd name="T57" fmla="*/ 29 h 487"/>
                  <a:gd name="T58" fmla="*/ 398 w 486"/>
                  <a:gd name="T59" fmla="*/ 55 h 487"/>
                  <a:gd name="T60" fmla="*/ 431 w 486"/>
                  <a:gd name="T61" fmla="*/ 89 h 487"/>
                  <a:gd name="T62" fmla="*/ 457 w 486"/>
                  <a:gd name="T63" fmla="*/ 127 h 487"/>
                  <a:gd name="T64" fmla="*/ 476 w 486"/>
                  <a:gd name="T65" fmla="*/ 171 h 487"/>
                  <a:gd name="T66" fmla="*/ 486 w 486"/>
                  <a:gd name="T67" fmla="*/ 218 h 487"/>
                  <a:gd name="T68" fmla="*/ 486 w 486"/>
                  <a:gd name="T69" fmla="*/ 24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7">
                    <a:moveTo>
                      <a:pt x="486" y="243"/>
                    </a:moveTo>
                    <a:lnTo>
                      <a:pt x="486" y="243"/>
                    </a:lnTo>
                    <a:lnTo>
                      <a:pt x="486" y="269"/>
                    </a:lnTo>
                    <a:lnTo>
                      <a:pt x="482" y="291"/>
                    </a:lnTo>
                    <a:lnTo>
                      <a:pt x="476" y="316"/>
                    </a:lnTo>
                    <a:lnTo>
                      <a:pt x="468" y="337"/>
                    </a:lnTo>
                    <a:lnTo>
                      <a:pt x="457" y="359"/>
                    </a:lnTo>
                    <a:lnTo>
                      <a:pt x="445" y="380"/>
                    </a:lnTo>
                    <a:lnTo>
                      <a:pt x="431" y="398"/>
                    </a:lnTo>
                    <a:lnTo>
                      <a:pt x="416" y="415"/>
                    </a:lnTo>
                    <a:lnTo>
                      <a:pt x="398" y="430"/>
                    </a:lnTo>
                    <a:lnTo>
                      <a:pt x="380" y="446"/>
                    </a:lnTo>
                    <a:lnTo>
                      <a:pt x="360" y="458"/>
                    </a:lnTo>
                    <a:lnTo>
                      <a:pt x="338" y="467"/>
                    </a:lnTo>
                    <a:lnTo>
                      <a:pt x="316" y="476"/>
                    </a:lnTo>
                    <a:lnTo>
                      <a:pt x="293" y="482"/>
                    </a:lnTo>
                    <a:lnTo>
                      <a:pt x="268" y="485"/>
                    </a:lnTo>
                    <a:lnTo>
                      <a:pt x="244" y="487"/>
                    </a:lnTo>
                    <a:lnTo>
                      <a:pt x="244" y="487"/>
                    </a:lnTo>
                    <a:lnTo>
                      <a:pt x="219" y="485"/>
                    </a:lnTo>
                    <a:lnTo>
                      <a:pt x="195" y="482"/>
                    </a:lnTo>
                    <a:lnTo>
                      <a:pt x="171" y="476"/>
                    </a:lnTo>
                    <a:lnTo>
                      <a:pt x="149" y="467"/>
                    </a:lnTo>
                    <a:lnTo>
                      <a:pt x="128" y="458"/>
                    </a:lnTo>
                    <a:lnTo>
                      <a:pt x="108" y="446"/>
                    </a:lnTo>
                    <a:lnTo>
                      <a:pt x="88" y="430"/>
                    </a:lnTo>
                    <a:lnTo>
                      <a:pt x="71" y="415"/>
                    </a:lnTo>
                    <a:lnTo>
                      <a:pt x="56" y="398"/>
                    </a:lnTo>
                    <a:lnTo>
                      <a:pt x="43" y="380"/>
                    </a:lnTo>
                    <a:lnTo>
                      <a:pt x="30" y="359"/>
                    </a:lnTo>
                    <a:lnTo>
                      <a:pt x="20" y="337"/>
                    </a:lnTo>
                    <a:lnTo>
                      <a:pt x="10" y="316"/>
                    </a:lnTo>
                    <a:lnTo>
                      <a:pt x="6" y="291"/>
                    </a:lnTo>
                    <a:lnTo>
                      <a:pt x="1" y="269"/>
                    </a:lnTo>
                    <a:lnTo>
                      <a:pt x="0" y="243"/>
                    </a:lnTo>
                    <a:lnTo>
                      <a:pt x="0" y="243"/>
                    </a:lnTo>
                    <a:lnTo>
                      <a:pt x="1" y="218"/>
                    </a:lnTo>
                    <a:lnTo>
                      <a:pt x="6" y="194"/>
                    </a:lnTo>
                    <a:lnTo>
                      <a:pt x="10" y="171"/>
                    </a:lnTo>
                    <a:lnTo>
                      <a:pt x="20" y="148"/>
                    </a:lnTo>
                    <a:lnTo>
                      <a:pt x="30" y="127"/>
                    </a:lnTo>
                    <a:lnTo>
                      <a:pt x="43" y="107"/>
                    </a:lnTo>
                    <a:lnTo>
                      <a:pt x="56" y="89"/>
                    </a:lnTo>
                    <a:lnTo>
                      <a:pt x="71" y="70"/>
                    </a:lnTo>
                    <a:lnTo>
                      <a:pt x="88" y="55"/>
                    </a:lnTo>
                    <a:lnTo>
                      <a:pt x="108" y="41"/>
                    </a:lnTo>
                    <a:lnTo>
                      <a:pt x="128" y="29"/>
                    </a:lnTo>
                    <a:lnTo>
                      <a:pt x="149" y="18"/>
                    </a:lnTo>
                    <a:lnTo>
                      <a:pt x="171" y="11"/>
                    </a:lnTo>
                    <a:lnTo>
                      <a:pt x="195" y="5"/>
                    </a:lnTo>
                    <a:lnTo>
                      <a:pt x="219" y="2"/>
                    </a:lnTo>
                    <a:lnTo>
                      <a:pt x="244" y="0"/>
                    </a:lnTo>
                    <a:lnTo>
                      <a:pt x="244" y="0"/>
                    </a:lnTo>
                    <a:lnTo>
                      <a:pt x="268" y="2"/>
                    </a:lnTo>
                    <a:lnTo>
                      <a:pt x="293" y="5"/>
                    </a:lnTo>
                    <a:lnTo>
                      <a:pt x="316" y="11"/>
                    </a:lnTo>
                    <a:lnTo>
                      <a:pt x="338" y="18"/>
                    </a:lnTo>
                    <a:lnTo>
                      <a:pt x="360" y="29"/>
                    </a:lnTo>
                    <a:lnTo>
                      <a:pt x="380" y="41"/>
                    </a:lnTo>
                    <a:lnTo>
                      <a:pt x="398" y="55"/>
                    </a:lnTo>
                    <a:lnTo>
                      <a:pt x="416" y="70"/>
                    </a:lnTo>
                    <a:lnTo>
                      <a:pt x="431" y="89"/>
                    </a:lnTo>
                    <a:lnTo>
                      <a:pt x="445" y="107"/>
                    </a:lnTo>
                    <a:lnTo>
                      <a:pt x="457" y="127"/>
                    </a:lnTo>
                    <a:lnTo>
                      <a:pt x="468" y="148"/>
                    </a:lnTo>
                    <a:lnTo>
                      <a:pt x="476" y="171"/>
                    </a:lnTo>
                    <a:lnTo>
                      <a:pt x="482" y="194"/>
                    </a:lnTo>
                    <a:lnTo>
                      <a:pt x="486" y="218"/>
                    </a:lnTo>
                    <a:lnTo>
                      <a:pt x="486" y="243"/>
                    </a:lnTo>
                    <a:lnTo>
                      <a:pt x="486" y="243"/>
                    </a:lnTo>
                    <a:close/>
                  </a:path>
                </a:pathLst>
              </a:custGeom>
              <a:solidFill>
                <a:srgbClr val="ED7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solidFill>
                    <a:srgbClr val="ED7D31"/>
                  </a:solidFill>
                  <a:latin typeface="Calibri" panose="020F0502020204030204" pitchFamily="34" charset="0"/>
                </a:endParaRPr>
              </a:p>
            </p:txBody>
          </p:sp>
          <p:sp>
            <p:nvSpPr>
              <p:cNvPr id="40" name="Freeform 8"/>
              <p:cNvSpPr>
                <a:spLocks/>
              </p:cNvSpPr>
              <p:nvPr/>
            </p:nvSpPr>
            <p:spPr bwMode="auto">
              <a:xfrm>
                <a:off x="2221667" y="4748404"/>
                <a:ext cx="203005" cy="363731"/>
              </a:xfrm>
              <a:custGeom>
                <a:avLst/>
                <a:gdLst>
                  <a:gd name="T0" fmla="*/ 1084 w 1162"/>
                  <a:gd name="T1" fmla="*/ 273 h 2083"/>
                  <a:gd name="T2" fmla="*/ 996 w 1162"/>
                  <a:gd name="T3" fmla="*/ 157 h 2083"/>
                  <a:gd name="T4" fmla="*/ 890 w 1162"/>
                  <a:gd name="T5" fmla="*/ 79 h 2083"/>
                  <a:gd name="T6" fmla="*/ 741 w 1162"/>
                  <a:gd name="T7" fmla="*/ 21 h 2083"/>
                  <a:gd name="T8" fmla="*/ 581 w 1162"/>
                  <a:gd name="T9" fmla="*/ 0 h 2083"/>
                  <a:gd name="T10" fmla="*/ 459 w 1162"/>
                  <a:gd name="T11" fmla="*/ 12 h 2083"/>
                  <a:gd name="T12" fmla="*/ 293 w 1162"/>
                  <a:gd name="T13" fmla="*/ 67 h 2083"/>
                  <a:gd name="T14" fmla="*/ 186 w 1162"/>
                  <a:gd name="T15" fmla="*/ 139 h 2083"/>
                  <a:gd name="T16" fmla="*/ 93 w 1162"/>
                  <a:gd name="T17" fmla="*/ 246 h 2083"/>
                  <a:gd name="T18" fmla="*/ 38 w 1162"/>
                  <a:gd name="T19" fmla="*/ 365 h 2083"/>
                  <a:gd name="T20" fmla="*/ 3 w 1162"/>
                  <a:gd name="T21" fmla="*/ 568 h 2083"/>
                  <a:gd name="T22" fmla="*/ 0 w 1162"/>
                  <a:gd name="T23" fmla="*/ 739 h 2083"/>
                  <a:gd name="T24" fmla="*/ 18 w 1162"/>
                  <a:gd name="T25" fmla="*/ 873 h 2083"/>
                  <a:gd name="T26" fmla="*/ 45 w 1162"/>
                  <a:gd name="T27" fmla="*/ 923 h 2083"/>
                  <a:gd name="T28" fmla="*/ 87 w 1162"/>
                  <a:gd name="T29" fmla="*/ 940 h 2083"/>
                  <a:gd name="T30" fmla="*/ 137 w 1162"/>
                  <a:gd name="T31" fmla="*/ 931 h 2083"/>
                  <a:gd name="T32" fmla="*/ 171 w 1162"/>
                  <a:gd name="T33" fmla="*/ 896 h 2083"/>
                  <a:gd name="T34" fmla="*/ 184 w 1162"/>
                  <a:gd name="T35" fmla="*/ 821 h 2083"/>
                  <a:gd name="T36" fmla="*/ 189 w 1162"/>
                  <a:gd name="T37" fmla="*/ 591 h 2083"/>
                  <a:gd name="T38" fmla="*/ 224 w 1162"/>
                  <a:gd name="T39" fmla="*/ 414 h 2083"/>
                  <a:gd name="T40" fmla="*/ 261 w 1162"/>
                  <a:gd name="T41" fmla="*/ 357 h 2083"/>
                  <a:gd name="T42" fmla="*/ 291 w 1162"/>
                  <a:gd name="T43" fmla="*/ 340 h 2083"/>
                  <a:gd name="T44" fmla="*/ 312 w 1162"/>
                  <a:gd name="T45" fmla="*/ 353 h 2083"/>
                  <a:gd name="T46" fmla="*/ 322 w 1162"/>
                  <a:gd name="T47" fmla="*/ 400 h 2083"/>
                  <a:gd name="T48" fmla="*/ 320 w 1162"/>
                  <a:gd name="T49" fmla="*/ 1985 h 2083"/>
                  <a:gd name="T50" fmla="*/ 332 w 1162"/>
                  <a:gd name="T51" fmla="*/ 2033 h 2083"/>
                  <a:gd name="T52" fmla="*/ 380 w 1162"/>
                  <a:gd name="T53" fmla="*/ 2075 h 2083"/>
                  <a:gd name="T54" fmla="*/ 418 w 1162"/>
                  <a:gd name="T55" fmla="*/ 2083 h 2083"/>
                  <a:gd name="T56" fmla="*/ 463 w 1162"/>
                  <a:gd name="T57" fmla="*/ 2071 h 2083"/>
                  <a:gd name="T58" fmla="*/ 506 w 1162"/>
                  <a:gd name="T59" fmla="*/ 2023 h 2083"/>
                  <a:gd name="T60" fmla="*/ 515 w 1162"/>
                  <a:gd name="T61" fmla="*/ 1985 h 2083"/>
                  <a:gd name="T62" fmla="*/ 521 w 1162"/>
                  <a:gd name="T63" fmla="*/ 1068 h 2083"/>
                  <a:gd name="T64" fmla="*/ 561 w 1162"/>
                  <a:gd name="T65" fmla="*/ 1039 h 2083"/>
                  <a:gd name="T66" fmla="*/ 601 w 1162"/>
                  <a:gd name="T67" fmla="*/ 1039 h 2083"/>
                  <a:gd name="T68" fmla="*/ 640 w 1162"/>
                  <a:gd name="T69" fmla="*/ 1068 h 2083"/>
                  <a:gd name="T70" fmla="*/ 646 w 1162"/>
                  <a:gd name="T71" fmla="*/ 1985 h 2083"/>
                  <a:gd name="T72" fmla="*/ 654 w 1162"/>
                  <a:gd name="T73" fmla="*/ 2023 h 2083"/>
                  <a:gd name="T74" fmla="*/ 698 w 1162"/>
                  <a:gd name="T75" fmla="*/ 2071 h 2083"/>
                  <a:gd name="T76" fmla="*/ 744 w 1162"/>
                  <a:gd name="T77" fmla="*/ 2083 h 2083"/>
                  <a:gd name="T78" fmla="*/ 782 w 1162"/>
                  <a:gd name="T79" fmla="*/ 2075 h 2083"/>
                  <a:gd name="T80" fmla="*/ 829 w 1162"/>
                  <a:gd name="T81" fmla="*/ 2033 h 2083"/>
                  <a:gd name="T82" fmla="*/ 842 w 1162"/>
                  <a:gd name="T83" fmla="*/ 1985 h 2083"/>
                  <a:gd name="T84" fmla="*/ 840 w 1162"/>
                  <a:gd name="T85" fmla="*/ 400 h 2083"/>
                  <a:gd name="T86" fmla="*/ 848 w 1162"/>
                  <a:gd name="T87" fmla="*/ 353 h 2083"/>
                  <a:gd name="T88" fmla="*/ 871 w 1162"/>
                  <a:gd name="T89" fmla="*/ 340 h 2083"/>
                  <a:gd name="T90" fmla="*/ 900 w 1162"/>
                  <a:gd name="T91" fmla="*/ 357 h 2083"/>
                  <a:gd name="T92" fmla="*/ 938 w 1162"/>
                  <a:gd name="T93" fmla="*/ 414 h 2083"/>
                  <a:gd name="T94" fmla="*/ 971 w 1162"/>
                  <a:gd name="T95" fmla="*/ 591 h 2083"/>
                  <a:gd name="T96" fmla="*/ 976 w 1162"/>
                  <a:gd name="T97" fmla="*/ 821 h 2083"/>
                  <a:gd name="T98" fmla="*/ 991 w 1162"/>
                  <a:gd name="T99" fmla="*/ 896 h 2083"/>
                  <a:gd name="T100" fmla="*/ 1025 w 1162"/>
                  <a:gd name="T101" fmla="*/ 931 h 2083"/>
                  <a:gd name="T102" fmla="*/ 1075 w 1162"/>
                  <a:gd name="T103" fmla="*/ 940 h 2083"/>
                  <a:gd name="T104" fmla="*/ 1116 w 1162"/>
                  <a:gd name="T105" fmla="*/ 923 h 2083"/>
                  <a:gd name="T106" fmla="*/ 1144 w 1162"/>
                  <a:gd name="T107" fmla="*/ 873 h 2083"/>
                  <a:gd name="T108" fmla="*/ 1162 w 1162"/>
                  <a:gd name="T109" fmla="*/ 739 h 2083"/>
                  <a:gd name="T110" fmla="*/ 1159 w 1162"/>
                  <a:gd name="T111" fmla="*/ 568 h 2083"/>
                  <a:gd name="T112" fmla="*/ 1124 w 1162"/>
                  <a:gd name="T113" fmla="*/ 365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62" h="2083">
                    <a:moveTo>
                      <a:pt x="1124" y="365"/>
                    </a:moveTo>
                    <a:lnTo>
                      <a:pt x="1124" y="365"/>
                    </a:lnTo>
                    <a:lnTo>
                      <a:pt x="1112" y="333"/>
                    </a:lnTo>
                    <a:lnTo>
                      <a:pt x="1099" y="302"/>
                    </a:lnTo>
                    <a:lnTo>
                      <a:pt x="1084" y="273"/>
                    </a:lnTo>
                    <a:lnTo>
                      <a:pt x="1069" y="246"/>
                    </a:lnTo>
                    <a:lnTo>
                      <a:pt x="1052" y="221"/>
                    </a:lnTo>
                    <a:lnTo>
                      <a:pt x="1034" y="198"/>
                    </a:lnTo>
                    <a:lnTo>
                      <a:pt x="1016" y="177"/>
                    </a:lnTo>
                    <a:lnTo>
                      <a:pt x="996" y="157"/>
                    </a:lnTo>
                    <a:lnTo>
                      <a:pt x="976" y="139"/>
                    </a:lnTo>
                    <a:lnTo>
                      <a:pt x="955" y="122"/>
                    </a:lnTo>
                    <a:lnTo>
                      <a:pt x="933" y="107"/>
                    </a:lnTo>
                    <a:lnTo>
                      <a:pt x="912" y="92"/>
                    </a:lnTo>
                    <a:lnTo>
                      <a:pt x="890" y="79"/>
                    </a:lnTo>
                    <a:lnTo>
                      <a:pt x="869" y="67"/>
                    </a:lnTo>
                    <a:lnTo>
                      <a:pt x="846" y="56"/>
                    </a:lnTo>
                    <a:lnTo>
                      <a:pt x="825" y="47"/>
                    </a:lnTo>
                    <a:lnTo>
                      <a:pt x="782" y="32"/>
                    </a:lnTo>
                    <a:lnTo>
                      <a:pt x="741" y="21"/>
                    </a:lnTo>
                    <a:lnTo>
                      <a:pt x="703" y="12"/>
                    </a:lnTo>
                    <a:lnTo>
                      <a:pt x="668" y="6"/>
                    </a:lnTo>
                    <a:lnTo>
                      <a:pt x="637" y="3"/>
                    </a:lnTo>
                    <a:lnTo>
                      <a:pt x="613" y="0"/>
                    </a:lnTo>
                    <a:lnTo>
                      <a:pt x="581" y="0"/>
                    </a:lnTo>
                    <a:lnTo>
                      <a:pt x="581" y="0"/>
                    </a:lnTo>
                    <a:lnTo>
                      <a:pt x="549" y="0"/>
                    </a:lnTo>
                    <a:lnTo>
                      <a:pt x="524" y="3"/>
                    </a:lnTo>
                    <a:lnTo>
                      <a:pt x="494" y="6"/>
                    </a:lnTo>
                    <a:lnTo>
                      <a:pt x="459" y="12"/>
                    </a:lnTo>
                    <a:lnTo>
                      <a:pt x="419" y="21"/>
                    </a:lnTo>
                    <a:lnTo>
                      <a:pt x="380" y="32"/>
                    </a:lnTo>
                    <a:lnTo>
                      <a:pt x="337" y="47"/>
                    </a:lnTo>
                    <a:lnTo>
                      <a:pt x="314" y="56"/>
                    </a:lnTo>
                    <a:lnTo>
                      <a:pt x="293" y="67"/>
                    </a:lnTo>
                    <a:lnTo>
                      <a:pt x="271" y="79"/>
                    </a:lnTo>
                    <a:lnTo>
                      <a:pt x="248" y="92"/>
                    </a:lnTo>
                    <a:lnTo>
                      <a:pt x="227" y="107"/>
                    </a:lnTo>
                    <a:lnTo>
                      <a:pt x="206" y="122"/>
                    </a:lnTo>
                    <a:lnTo>
                      <a:pt x="186" y="139"/>
                    </a:lnTo>
                    <a:lnTo>
                      <a:pt x="166" y="157"/>
                    </a:lnTo>
                    <a:lnTo>
                      <a:pt x="146" y="177"/>
                    </a:lnTo>
                    <a:lnTo>
                      <a:pt x="128" y="198"/>
                    </a:lnTo>
                    <a:lnTo>
                      <a:pt x="110" y="221"/>
                    </a:lnTo>
                    <a:lnTo>
                      <a:pt x="93" y="246"/>
                    </a:lnTo>
                    <a:lnTo>
                      <a:pt x="77" y="273"/>
                    </a:lnTo>
                    <a:lnTo>
                      <a:pt x="62" y="302"/>
                    </a:lnTo>
                    <a:lnTo>
                      <a:pt x="50" y="333"/>
                    </a:lnTo>
                    <a:lnTo>
                      <a:pt x="38" y="365"/>
                    </a:lnTo>
                    <a:lnTo>
                      <a:pt x="38" y="365"/>
                    </a:lnTo>
                    <a:lnTo>
                      <a:pt x="30" y="389"/>
                    </a:lnTo>
                    <a:lnTo>
                      <a:pt x="24" y="418"/>
                    </a:lnTo>
                    <a:lnTo>
                      <a:pt x="16" y="458"/>
                    </a:lnTo>
                    <a:lnTo>
                      <a:pt x="9" y="508"/>
                    </a:lnTo>
                    <a:lnTo>
                      <a:pt x="3" y="568"/>
                    </a:lnTo>
                    <a:lnTo>
                      <a:pt x="0" y="635"/>
                    </a:lnTo>
                    <a:lnTo>
                      <a:pt x="0" y="671"/>
                    </a:lnTo>
                    <a:lnTo>
                      <a:pt x="0" y="711"/>
                    </a:lnTo>
                    <a:lnTo>
                      <a:pt x="0" y="711"/>
                    </a:lnTo>
                    <a:lnTo>
                      <a:pt x="0" y="739"/>
                    </a:lnTo>
                    <a:lnTo>
                      <a:pt x="1" y="768"/>
                    </a:lnTo>
                    <a:lnTo>
                      <a:pt x="4" y="803"/>
                    </a:lnTo>
                    <a:lnTo>
                      <a:pt x="9" y="839"/>
                    </a:lnTo>
                    <a:lnTo>
                      <a:pt x="13" y="856"/>
                    </a:lnTo>
                    <a:lnTo>
                      <a:pt x="18" y="873"/>
                    </a:lnTo>
                    <a:lnTo>
                      <a:pt x="23" y="888"/>
                    </a:lnTo>
                    <a:lnTo>
                      <a:pt x="30" y="902"/>
                    </a:lnTo>
                    <a:lnTo>
                      <a:pt x="38" y="914"/>
                    </a:lnTo>
                    <a:lnTo>
                      <a:pt x="45" y="923"/>
                    </a:lnTo>
                    <a:lnTo>
                      <a:pt x="45" y="923"/>
                    </a:lnTo>
                    <a:lnTo>
                      <a:pt x="50" y="926"/>
                    </a:lnTo>
                    <a:lnTo>
                      <a:pt x="56" y="931"/>
                    </a:lnTo>
                    <a:lnTo>
                      <a:pt x="64" y="934"/>
                    </a:lnTo>
                    <a:lnTo>
                      <a:pt x="74" y="939"/>
                    </a:lnTo>
                    <a:lnTo>
                      <a:pt x="87" y="940"/>
                    </a:lnTo>
                    <a:lnTo>
                      <a:pt x="102" y="940"/>
                    </a:lnTo>
                    <a:lnTo>
                      <a:pt x="119" y="937"/>
                    </a:lnTo>
                    <a:lnTo>
                      <a:pt x="119" y="937"/>
                    </a:lnTo>
                    <a:lnTo>
                      <a:pt x="128" y="934"/>
                    </a:lnTo>
                    <a:lnTo>
                      <a:pt x="137" y="931"/>
                    </a:lnTo>
                    <a:lnTo>
                      <a:pt x="145" y="926"/>
                    </a:lnTo>
                    <a:lnTo>
                      <a:pt x="151" y="922"/>
                    </a:lnTo>
                    <a:lnTo>
                      <a:pt x="157" y="916"/>
                    </a:lnTo>
                    <a:lnTo>
                      <a:pt x="161" y="910"/>
                    </a:lnTo>
                    <a:lnTo>
                      <a:pt x="171" y="896"/>
                    </a:lnTo>
                    <a:lnTo>
                      <a:pt x="177" y="879"/>
                    </a:lnTo>
                    <a:lnTo>
                      <a:pt x="180" y="861"/>
                    </a:lnTo>
                    <a:lnTo>
                      <a:pt x="183" y="842"/>
                    </a:lnTo>
                    <a:lnTo>
                      <a:pt x="184" y="821"/>
                    </a:lnTo>
                    <a:lnTo>
                      <a:pt x="184" y="821"/>
                    </a:lnTo>
                    <a:lnTo>
                      <a:pt x="184" y="787"/>
                    </a:lnTo>
                    <a:lnTo>
                      <a:pt x="184" y="734"/>
                    </a:lnTo>
                    <a:lnTo>
                      <a:pt x="186" y="665"/>
                    </a:lnTo>
                    <a:lnTo>
                      <a:pt x="187" y="629"/>
                    </a:lnTo>
                    <a:lnTo>
                      <a:pt x="189" y="591"/>
                    </a:lnTo>
                    <a:lnTo>
                      <a:pt x="193" y="552"/>
                    </a:lnTo>
                    <a:lnTo>
                      <a:pt x="198" y="514"/>
                    </a:lnTo>
                    <a:lnTo>
                      <a:pt x="204" y="479"/>
                    </a:lnTo>
                    <a:lnTo>
                      <a:pt x="213" y="446"/>
                    </a:lnTo>
                    <a:lnTo>
                      <a:pt x="224" y="414"/>
                    </a:lnTo>
                    <a:lnTo>
                      <a:pt x="230" y="400"/>
                    </a:lnTo>
                    <a:lnTo>
                      <a:pt x="236" y="388"/>
                    </a:lnTo>
                    <a:lnTo>
                      <a:pt x="244" y="375"/>
                    </a:lnTo>
                    <a:lnTo>
                      <a:pt x="253" y="366"/>
                    </a:lnTo>
                    <a:lnTo>
                      <a:pt x="261" y="357"/>
                    </a:lnTo>
                    <a:lnTo>
                      <a:pt x="271" y="349"/>
                    </a:lnTo>
                    <a:lnTo>
                      <a:pt x="271" y="349"/>
                    </a:lnTo>
                    <a:lnTo>
                      <a:pt x="279" y="345"/>
                    </a:lnTo>
                    <a:lnTo>
                      <a:pt x="286" y="340"/>
                    </a:lnTo>
                    <a:lnTo>
                      <a:pt x="291" y="340"/>
                    </a:lnTo>
                    <a:lnTo>
                      <a:pt x="296" y="340"/>
                    </a:lnTo>
                    <a:lnTo>
                      <a:pt x="300" y="340"/>
                    </a:lnTo>
                    <a:lnTo>
                      <a:pt x="305" y="343"/>
                    </a:lnTo>
                    <a:lnTo>
                      <a:pt x="309" y="346"/>
                    </a:lnTo>
                    <a:lnTo>
                      <a:pt x="312" y="353"/>
                    </a:lnTo>
                    <a:lnTo>
                      <a:pt x="317" y="360"/>
                    </a:lnTo>
                    <a:lnTo>
                      <a:pt x="318" y="371"/>
                    </a:lnTo>
                    <a:lnTo>
                      <a:pt x="320" y="385"/>
                    </a:lnTo>
                    <a:lnTo>
                      <a:pt x="322" y="400"/>
                    </a:lnTo>
                    <a:lnTo>
                      <a:pt x="322" y="400"/>
                    </a:lnTo>
                    <a:lnTo>
                      <a:pt x="320" y="1985"/>
                    </a:lnTo>
                    <a:lnTo>
                      <a:pt x="320" y="1985"/>
                    </a:lnTo>
                    <a:lnTo>
                      <a:pt x="320" y="1985"/>
                    </a:lnTo>
                    <a:lnTo>
                      <a:pt x="320" y="1985"/>
                    </a:lnTo>
                    <a:lnTo>
                      <a:pt x="320" y="1985"/>
                    </a:lnTo>
                    <a:lnTo>
                      <a:pt x="320" y="1996"/>
                    </a:lnTo>
                    <a:lnTo>
                      <a:pt x="322" y="2005"/>
                    </a:lnTo>
                    <a:lnTo>
                      <a:pt x="325" y="2014"/>
                    </a:lnTo>
                    <a:lnTo>
                      <a:pt x="328" y="2023"/>
                    </a:lnTo>
                    <a:lnTo>
                      <a:pt x="332" y="2033"/>
                    </a:lnTo>
                    <a:lnTo>
                      <a:pt x="337" y="2040"/>
                    </a:lnTo>
                    <a:lnTo>
                      <a:pt x="349" y="2054"/>
                    </a:lnTo>
                    <a:lnTo>
                      <a:pt x="363" y="2066"/>
                    </a:lnTo>
                    <a:lnTo>
                      <a:pt x="370" y="2071"/>
                    </a:lnTo>
                    <a:lnTo>
                      <a:pt x="380" y="2075"/>
                    </a:lnTo>
                    <a:lnTo>
                      <a:pt x="389" y="2078"/>
                    </a:lnTo>
                    <a:lnTo>
                      <a:pt x="398" y="2081"/>
                    </a:lnTo>
                    <a:lnTo>
                      <a:pt x="407" y="2083"/>
                    </a:lnTo>
                    <a:lnTo>
                      <a:pt x="418" y="2083"/>
                    </a:lnTo>
                    <a:lnTo>
                      <a:pt x="418" y="2083"/>
                    </a:lnTo>
                    <a:lnTo>
                      <a:pt x="427" y="2083"/>
                    </a:lnTo>
                    <a:lnTo>
                      <a:pt x="437" y="2081"/>
                    </a:lnTo>
                    <a:lnTo>
                      <a:pt x="447" y="2078"/>
                    </a:lnTo>
                    <a:lnTo>
                      <a:pt x="456" y="2075"/>
                    </a:lnTo>
                    <a:lnTo>
                      <a:pt x="463" y="2071"/>
                    </a:lnTo>
                    <a:lnTo>
                      <a:pt x="471" y="2066"/>
                    </a:lnTo>
                    <a:lnTo>
                      <a:pt x="486" y="2054"/>
                    </a:lnTo>
                    <a:lnTo>
                      <a:pt x="498" y="2040"/>
                    </a:lnTo>
                    <a:lnTo>
                      <a:pt x="503" y="2033"/>
                    </a:lnTo>
                    <a:lnTo>
                      <a:pt x="506" y="2023"/>
                    </a:lnTo>
                    <a:lnTo>
                      <a:pt x="511" y="2014"/>
                    </a:lnTo>
                    <a:lnTo>
                      <a:pt x="512" y="2005"/>
                    </a:lnTo>
                    <a:lnTo>
                      <a:pt x="514" y="1996"/>
                    </a:lnTo>
                    <a:lnTo>
                      <a:pt x="515" y="1985"/>
                    </a:lnTo>
                    <a:lnTo>
                      <a:pt x="515" y="1985"/>
                    </a:lnTo>
                    <a:lnTo>
                      <a:pt x="514" y="1984"/>
                    </a:lnTo>
                    <a:lnTo>
                      <a:pt x="517" y="1083"/>
                    </a:lnTo>
                    <a:lnTo>
                      <a:pt x="517" y="1083"/>
                    </a:lnTo>
                    <a:lnTo>
                      <a:pt x="518" y="1076"/>
                    </a:lnTo>
                    <a:lnTo>
                      <a:pt x="521" y="1068"/>
                    </a:lnTo>
                    <a:lnTo>
                      <a:pt x="526" y="1061"/>
                    </a:lnTo>
                    <a:lnTo>
                      <a:pt x="535" y="1053"/>
                    </a:lnTo>
                    <a:lnTo>
                      <a:pt x="546" y="1045"/>
                    </a:lnTo>
                    <a:lnTo>
                      <a:pt x="553" y="1042"/>
                    </a:lnTo>
                    <a:lnTo>
                      <a:pt x="561" y="1039"/>
                    </a:lnTo>
                    <a:lnTo>
                      <a:pt x="570" y="1038"/>
                    </a:lnTo>
                    <a:lnTo>
                      <a:pt x="581" y="1036"/>
                    </a:lnTo>
                    <a:lnTo>
                      <a:pt x="581" y="1036"/>
                    </a:lnTo>
                    <a:lnTo>
                      <a:pt x="592" y="1038"/>
                    </a:lnTo>
                    <a:lnTo>
                      <a:pt x="601" y="1039"/>
                    </a:lnTo>
                    <a:lnTo>
                      <a:pt x="608" y="1042"/>
                    </a:lnTo>
                    <a:lnTo>
                      <a:pt x="616" y="1045"/>
                    </a:lnTo>
                    <a:lnTo>
                      <a:pt x="627" y="1053"/>
                    </a:lnTo>
                    <a:lnTo>
                      <a:pt x="634" y="1061"/>
                    </a:lnTo>
                    <a:lnTo>
                      <a:pt x="640" y="1068"/>
                    </a:lnTo>
                    <a:lnTo>
                      <a:pt x="643" y="1076"/>
                    </a:lnTo>
                    <a:lnTo>
                      <a:pt x="645" y="1083"/>
                    </a:lnTo>
                    <a:lnTo>
                      <a:pt x="646" y="1984"/>
                    </a:lnTo>
                    <a:lnTo>
                      <a:pt x="646" y="1984"/>
                    </a:lnTo>
                    <a:lnTo>
                      <a:pt x="646" y="1985"/>
                    </a:lnTo>
                    <a:lnTo>
                      <a:pt x="646" y="1985"/>
                    </a:lnTo>
                    <a:lnTo>
                      <a:pt x="648" y="1996"/>
                    </a:lnTo>
                    <a:lnTo>
                      <a:pt x="649" y="2005"/>
                    </a:lnTo>
                    <a:lnTo>
                      <a:pt x="651" y="2014"/>
                    </a:lnTo>
                    <a:lnTo>
                      <a:pt x="654" y="2023"/>
                    </a:lnTo>
                    <a:lnTo>
                      <a:pt x="659" y="2033"/>
                    </a:lnTo>
                    <a:lnTo>
                      <a:pt x="663" y="2040"/>
                    </a:lnTo>
                    <a:lnTo>
                      <a:pt x="675" y="2054"/>
                    </a:lnTo>
                    <a:lnTo>
                      <a:pt x="689" y="2066"/>
                    </a:lnTo>
                    <a:lnTo>
                      <a:pt x="698" y="2071"/>
                    </a:lnTo>
                    <a:lnTo>
                      <a:pt x="706" y="2075"/>
                    </a:lnTo>
                    <a:lnTo>
                      <a:pt x="715" y="2078"/>
                    </a:lnTo>
                    <a:lnTo>
                      <a:pt x="724" y="2081"/>
                    </a:lnTo>
                    <a:lnTo>
                      <a:pt x="735" y="2083"/>
                    </a:lnTo>
                    <a:lnTo>
                      <a:pt x="744" y="2083"/>
                    </a:lnTo>
                    <a:lnTo>
                      <a:pt x="744" y="2083"/>
                    </a:lnTo>
                    <a:lnTo>
                      <a:pt x="755" y="2083"/>
                    </a:lnTo>
                    <a:lnTo>
                      <a:pt x="764" y="2081"/>
                    </a:lnTo>
                    <a:lnTo>
                      <a:pt x="773" y="2078"/>
                    </a:lnTo>
                    <a:lnTo>
                      <a:pt x="782" y="2075"/>
                    </a:lnTo>
                    <a:lnTo>
                      <a:pt x="791" y="2071"/>
                    </a:lnTo>
                    <a:lnTo>
                      <a:pt x="799" y="2066"/>
                    </a:lnTo>
                    <a:lnTo>
                      <a:pt x="813" y="2054"/>
                    </a:lnTo>
                    <a:lnTo>
                      <a:pt x="825" y="2040"/>
                    </a:lnTo>
                    <a:lnTo>
                      <a:pt x="829" y="2033"/>
                    </a:lnTo>
                    <a:lnTo>
                      <a:pt x="834" y="2023"/>
                    </a:lnTo>
                    <a:lnTo>
                      <a:pt x="837" y="2014"/>
                    </a:lnTo>
                    <a:lnTo>
                      <a:pt x="840" y="2005"/>
                    </a:lnTo>
                    <a:lnTo>
                      <a:pt x="842" y="1996"/>
                    </a:lnTo>
                    <a:lnTo>
                      <a:pt x="842" y="1985"/>
                    </a:lnTo>
                    <a:lnTo>
                      <a:pt x="842" y="1985"/>
                    </a:lnTo>
                    <a:lnTo>
                      <a:pt x="842" y="1985"/>
                    </a:lnTo>
                    <a:lnTo>
                      <a:pt x="842" y="1985"/>
                    </a:lnTo>
                    <a:lnTo>
                      <a:pt x="842" y="1985"/>
                    </a:lnTo>
                    <a:lnTo>
                      <a:pt x="840" y="400"/>
                    </a:lnTo>
                    <a:lnTo>
                      <a:pt x="840" y="400"/>
                    </a:lnTo>
                    <a:lnTo>
                      <a:pt x="842" y="385"/>
                    </a:lnTo>
                    <a:lnTo>
                      <a:pt x="843" y="371"/>
                    </a:lnTo>
                    <a:lnTo>
                      <a:pt x="845" y="360"/>
                    </a:lnTo>
                    <a:lnTo>
                      <a:pt x="848" y="353"/>
                    </a:lnTo>
                    <a:lnTo>
                      <a:pt x="852" y="346"/>
                    </a:lnTo>
                    <a:lnTo>
                      <a:pt x="857" y="343"/>
                    </a:lnTo>
                    <a:lnTo>
                      <a:pt x="862" y="340"/>
                    </a:lnTo>
                    <a:lnTo>
                      <a:pt x="866" y="340"/>
                    </a:lnTo>
                    <a:lnTo>
                      <a:pt x="871" y="340"/>
                    </a:lnTo>
                    <a:lnTo>
                      <a:pt x="875" y="340"/>
                    </a:lnTo>
                    <a:lnTo>
                      <a:pt x="883" y="345"/>
                    </a:lnTo>
                    <a:lnTo>
                      <a:pt x="890" y="349"/>
                    </a:lnTo>
                    <a:lnTo>
                      <a:pt x="890" y="349"/>
                    </a:lnTo>
                    <a:lnTo>
                      <a:pt x="900" y="357"/>
                    </a:lnTo>
                    <a:lnTo>
                      <a:pt x="909" y="366"/>
                    </a:lnTo>
                    <a:lnTo>
                      <a:pt x="916" y="375"/>
                    </a:lnTo>
                    <a:lnTo>
                      <a:pt x="924" y="388"/>
                    </a:lnTo>
                    <a:lnTo>
                      <a:pt x="932" y="400"/>
                    </a:lnTo>
                    <a:lnTo>
                      <a:pt x="938" y="414"/>
                    </a:lnTo>
                    <a:lnTo>
                      <a:pt x="948" y="446"/>
                    </a:lnTo>
                    <a:lnTo>
                      <a:pt x="956" y="479"/>
                    </a:lnTo>
                    <a:lnTo>
                      <a:pt x="964" y="514"/>
                    </a:lnTo>
                    <a:lnTo>
                      <a:pt x="968" y="552"/>
                    </a:lnTo>
                    <a:lnTo>
                      <a:pt x="971" y="591"/>
                    </a:lnTo>
                    <a:lnTo>
                      <a:pt x="974" y="629"/>
                    </a:lnTo>
                    <a:lnTo>
                      <a:pt x="976" y="665"/>
                    </a:lnTo>
                    <a:lnTo>
                      <a:pt x="977" y="734"/>
                    </a:lnTo>
                    <a:lnTo>
                      <a:pt x="976" y="787"/>
                    </a:lnTo>
                    <a:lnTo>
                      <a:pt x="976" y="821"/>
                    </a:lnTo>
                    <a:lnTo>
                      <a:pt x="976" y="821"/>
                    </a:lnTo>
                    <a:lnTo>
                      <a:pt x="977" y="842"/>
                    </a:lnTo>
                    <a:lnTo>
                      <a:pt x="980" y="861"/>
                    </a:lnTo>
                    <a:lnTo>
                      <a:pt x="985" y="879"/>
                    </a:lnTo>
                    <a:lnTo>
                      <a:pt x="991" y="896"/>
                    </a:lnTo>
                    <a:lnTo>
                      <a:pt x="1000" y="910"/>
                    </a:lnTo>
                    <a:lnTo>
                      <a:pt x="1005" y="916"/>
                    </a:lnTo>
                    <a:lnTo>
                      <a:pt x="1011" y="922"/>
                    </a:lnTo>
                    <a:lnTo>
                      <a:pt x="1017" y="926"/>
                    </a:lnTo>
                    <a:lnTo>
                      <a:pt x="1025" y="931"/>
                    </a:lnTo>
                    <a:lnTo>
                      <a:pt x="1032" y="934"/>
                    </a:lnTo>
                    <a:lnTo>
                      <a:pt x="1041" y="937"/>
                    </a:lnTo>
                    <a:lnTo>
                      <a:pt x="1041" y="937"/>
                    </a:lnTo>
                    <a:lnTo>
                      <a:pt x="1060" y="940"/>
                    </a:lnTo>
                    <a:lnTo>
                      <a:pt x="1075" y="940"/>
                    </a:lnTo>
                    <a:lnTo>
                      <a:pt x="1087" y="939"/>
                    </a:lnTo>
                    <a:lnTo>
                      <a:pt x="1098" y="934"/>
                    </a:lnTo>
                    <a:lnTo>
                      <a:pt x="1106" y="931"/>
                    </a:lnTo>
                    <a:lnTo>
                      <a:pt x="1112" y="926"/>
                    </a:lnTo>
                    <a:lnTo>
                      <a:pt x="1116" y="923"/>
                    </a:lnTo>
                    <a:lnTo>
                      <a:pt x="1116" y="923"/>
                    </a:lnTo>
                    <a:lnTo>
                      <a:pt x="1124" y="914"/>
                    </a:lnTo>
                    <a:lnTo>
                      <a:pt x="1131" y="902"/>
                    </a:lnTo>
                    <a:lnTo>
                      <a:pt x="1138" y="888"/>
                    </a:lnTo>
                    <a:lnTo>
                      <a:pt x="1144" y="873"/>
                    </a:lnTo>
                    <a:lnTo>
                      <a:pt x="1148" y="856"/>
                    </a:lnTo>
                    <a:lnTo>
                      <a:pt x="1151" y="839"/>
                    </a:lnTo>
                    <a:lnTo>
                      <a:pt x="1157" y="803"/>
                    </a:lnTo>
                    <a:lnTo>
                      <a:pt x="1160" y="768"/>
                    </a:lnTo>
                    <a:lnTo>
                      <a:pt x="1162" y="739"/>
                    </a:lnTo>
                    <a:lnTo>
                      <a:pt x="1162" y="711"/>
                    </a:lnTo>
                    <a:lnTo>
                      <a:pt x="1162" y="711"/>
                    </a:lnTo>
                    <a:lnTo>
                      <a:pt x="1162" y="671"/>
                    </a:lnTo>
                    <a:lnTo>
                      <a:pt x="1162" y="635"/>
                    </a:lnTo>
                    <a:lnTo>
                      <a:pt x="1159" y="568"/>
                    </a:lnTo>
                    <a:lnTo>
                      <a:pt x="1153" y="508"/>
                    </a:lnTo>
                    <a:lnTo>
                      <a:pt x="1145" y="458"/>
                    </a:lnTo>
                    <a:lnTo>
                      <a:pt x="1138" y="418"/>
                    </a:lnTo>
                    <a:lnTo>
                      <a:pt x="1130" y="389"/>
                    </a:lnTo>
                    <a:lnTo>
                      <a:pt x="1124" y="365"/>
                    </a:lnTo>
                    <a:lnTo>
                      <a:pt x="1124" y="365"/>
                    </a:lnTo>
                    <a:close/>
                  </a:path>
                </a:pathLst>
              </a:custGeom>
              <a:solidFill>
                <a:srgbClr val="ED7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solidFill>
                    <a:srgbClr val="ED7D31"/>
                  </a:solidFill>
                  <a:latin typeface="Calibri" panose="020F0502020204030204" pitchFamily="34" charset="0"/>
                </a:endParaRPr>
              </a:p>
            </p:txBody>
          </p:sp>
        </p:grpSp>
        <p:grpSp>
          <p:nvGrpSpPr>
            <p:cNvPr id="36" name="组合 35"/>
            <p:cNvGrpSpPr/>
            <p:nvPr/>
          </p:nvGrpSpPr>
          <p:grpSpPr>
            <a:xfrm>
              <a:off x="2472272" y="4221084"/>
              <a:ext cx="443544" cy="1019925"/>
              <a:chOff x="2221667" y="4645329"/>
              <a:chExt cx="203005" cy="466808"/>
            </a:xfrm>
          </p:grpSpPr>
          <p:sp>
            <p:nvSpPr>
              <p:cNvPr id="37" name="Freeform 6"/>
              <p:cNvSpPr>
                <a:spLocks/>
              </p:cNvSpPr>
              <p:nvPr/>
            </p:nvSpPr>
            <p:spPr bwMode="auto">
              <a:xfrm>
                <a:off x="2280367" y="4645329"/>
                <a:ext cx="85255" cy="84906"/>
              </a:xfrm>
              <a:custGeom>
                <a:avLst/>
                <a:gdLst>
                  <a:gd name="T0" fmla="*/ 486 w 486"/>
                  <a:gd name="T1" fmla="*/ 243 h 487"/>
                  <a:gd name="T2" fmla="*/ 482 w 486"/>
                  <a:gd name="T3" fmla="*/ 291 h 487"/>
                  <a:gd name="T4" fmla="*/ 468 w 486"/>
                  <a:gd name="T5" fmla="*/ 337 h 487"/>
                  <a:gd name="T6" fmla="*/ 445 w 486"/>
                  <a:gd name="T7" fmla="*/ 380 h 487"/>
                  <a:gd name="T8" fmla="*/ 416 w 486"/>
                  <a:gd name="T9" fmla="*/ 415 h 487"/>
                  <a:gd name="T10" fmla="*/ 380 w 486"/>
                  <a:gd name="T11" fmla="*/ 446 h 487"/>
                  <a:gd name="T12" fmla="*/ 338 w 486"/>
                  <a:gd name="T13" fmla="*/ 467 h 487"/>
                  <a:gd name="T14" fmla="*/ 293 w 486"/>
                  <a:gd name="T15" fmla="*/ 482 h 487"/>
                  <a:gd name="T16" fmla="*/ 244 w 486"/>
                  <a:gd name="T17" fmla="*/ 487 h 487"/>
                  <a:gd name="T18" fmla="*/ 219 w 486"/>
                  <a:gd name="T19" fmla="*/ 485 h 487"/>
                  <a:gd name="T20" fmla="*/ 171 w 486"/>
                  <a:gd name="T21" fmla="*/ 476 h 487"/>
                  <a:gd name="T22" fmla="*/ 128 w 486"/>
                  <a:gd name="T23" fmla="*/ 458 h 487"/>
                  <a:gd name="T24" fmla="*/ 88 w 486"/>
                  <a:gd name="T25" fmla="*/ 430 h 487"/>
                  <a:gd name="T26" fmla="*/ 56 w 486"/>
                  <a:gd name="T27" fmla="*/ 398 h 487"/>
                  <a:gd name="T28" fmla="*/ 30 w 486"/>
                  <a:gd name="T29" fmla="*/ 359 h 487"/>
                  <a:gd name="T30" fmla="*/ 10 w 486"/>
                  <a:gd name="T31" fmla="*/ 316 h 487"/>
                  <a:gd name="T32" fmla="*/ 1 w 486"/>
                  <a:gd name="T33" fmla="*/ 269 h 487"/>
                  <a:gd name="T34" fmla="*/ 0 w 486"/>
                  <a:gd name="T35" fmla="*/ 243 h 487"/>
                  <a:gd name="T36" fmla="*/ 6 w 486"/>
                  <a:gd name="T37" fmla="*/ 194 h 487"/>
                  <a:gd name="T38" fmla="*/ 20 w 486"/>
                  <a:gd name="T39" fmla="*/ 148 h 487"/>
                  <a:gd name="T40" fmla="*/ 43 w 486"/>
                  <a:gd name="T41" fmla="*/ 107 h 487"/>
                  <a:gd name="T42" fmla="*/ 71 w 486"/>
                  <a:gd name="T43" fmla="*/ 70 h 487"/>
                  <a:gd name="T44" fmla="*/ 108 w 486"/>
                  <a:gd name="T45" fmla="*/ 41 h 487"/>
                  <a:gd name="T46" fmla="*/ 149 w 486"/>
                  <a:gd name="T47" fmla="*/ 18 h 487"/>
                  <a:gd name="T48" fmla="*/ 195 w 486"/>
                  <a:gd name="T49" fmla="*/ 5 h 487"/>
                  <a:gd name="T50" fmla="*/ 244 w 486"/>
                  <a:gd name="T51" fmla="*/ 0 h 487"/>
                  <a:gd name="T52" fmla="*/ 268 w 486"/>
                  <a:gd name="T53" fmla="*/ 2 h 487"/>
                  <a:gd name="T54" fmla="*/ 316 w 486"/>
                  <a:gd name="T55" fmla="*/ 11 h 487"/>
                  <a:gd name="T56" fmla="*/ 360 w 486"/>
                  <a:gd name="T57" fmla="*/ 29 h 487"/>
                  <a:gd name="T58" fmla="*/ 398 w 486"/>
                  <a:gd name="T59" fmla="*/ 55 h 487"/>
                  <a:gd name="T60" fmla="*/ 431 w 486"/>
                  <a:gd name="T61" fmla="*/ 89 h 487"/>
                  <a:gd name="T62" fmla="*/ 457 w 486"/>
                  <a:gd name="T63" fmla="*/ 127 h 487"/>
                  <a:gd name="T64" fmla="*/ 476 w 486"/>
                  <a:gd name="T65" fmla="*/ 171 h 487"/>
                  <a:gd name="T66" fmla="*/ 486 w 486"/>
                  <a:gd name="T67" fmla="*/ 218 h 487"/>
                  <a:gd name="T68" fmla="*/ 486 w 486"/>
                  <a:gd name="T69" fmla="*/ 24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7">
                    <a:moveTo>
                      <a:pt x="486" y="243"/>
                    </a:moveTo>
                    <a:lnTo>
                      <a:pt x="486" y="243"/>
                    </a:lnTo>
                    <a:lnTo>
                      <a:pt x="486" y="269"/>
                    </a:lnTo>
                    <a:lnTo>
                      <a:pt x="482" y="291"/>
                    </a:lnTo>
                    <a:lnTo>
                      <a:pt x="476" y="316"/>
                    </a:lnTo>
                    <a:lnTo>
                      <a:pt x="468" y="337"/>
                    </a:lnTo>
                    <a:lnTo>
                      <a:pt x="457" y="359"/>
                    </a:lnTo>
                    <a:lnTo>
                      <a:pt x="445" y="380"/>
                    </a:lnTo>
                    <a:lnTo>
                      <a:pt x="431" y="398"/>
                    </a:lnTo>
                    <a:lnTo>
                      <a:pt x="416" y="415"/>
                    </a:lnTo>
                    <a:lnTo>
                      <a:pt x="398" y="430"/>
                    </a:lnTo>
                    <a:lnTo>
                      <a:pt x="380" y="446"/>
                    </a:lnTo>
                    <a:lnTo>
                      <a:pt x="360" y="458"/>
                    </a:lnTo>
                    <a:lnTo>
                      <a:pt x="338" y="467"/>
                    </a:lnTo>
                    <a:lnTo>
                      <a:pt x="316" y="476"/>
                    </a:lnTo>
                    <a:lnTo>
                      <a:pt x="293" y="482"/>
                    </a:lnTo>
                    <a:lnTo>
                      <a:pt x="268" y="485"/>
                    </a:lnTo>
                    <a:lnTo>
                      <a:pt x="244" y="487"/>
                    </a:lnTo>
                    <a:lnTo>
                      <a:pt x="244" y="487"/>
                    </a:lnTo>
                    <a:lnTo>
                      <a:pt x="219" y="485"/>
                    </a:lnTo>
                    <a:lnTo>
                      <a:pt x="195" y="482"/>
                    </a:lnTo>
                    <a:lnTo>
                      <a:pt x="171" y="476"/>
                    </a:lnTo>
                    <a:lnTo>
                      <a:pt x="149" y="467"/>
                    </a:lnTo>
                    <a:lnTo>
                      <a:pt x="128" y="458"/>
                    </a:lnTo>
                    <a:lnTo>
                      <a:pt x="108" y="446"/>
                    </a:lnTo>
                    <a:lnTo>
                      <a:pt x="88" y="430"/>
                    </a:lnTo>
                    <a:lnTo>
                      <a:pt x="71" y="415"/>
                    </a:lnTo>
                    <a:lnTo>
                      <a:pt x="56" y="398"/>
                    </a:lnTo>
                    <a:lnTo>
                      <a:pt x="43" y="380"/>
                    </a:lnTo>
                    <a:lnTo>
                      <a:pt x="30" y="359"/>
                    </a:lnTo>
                    <a:lnTo>
                      <a:pt x="20" y="337"/>
                    </a:lnTo>
                    <a:lnTo>
                      <a:pt x="10" y="316"/>
                    </a:lnTo>
                    <a:lnTo>
                      <a:pt x="6" y="291"/>
                    </a:lnTo>
                    <a:lnTo>
                      <a:pt x="1" y="269"/>
                    </a:lnTo>
                    <a:lnTo>
                      <a:pt x="0" y="243"/>
                    </a:lnTo>
                    <a:lnTo>
                      <a:pt x="0" y="243"/>
                    </a:lnTo>
                    <a:lnTo>
                      <a:pt x="1" y="218"/>
                    </a:lnTo>
                    <a:lnTo>
                      <a:pt x="6" y="194"/>
                    </a:lnTo>
                    <a:lnTo>
                      <a:pt x="10" y="171"/>
                    </a:lnTo>
                    <a:lnTo>
                      <a:pt x="20" y="148"/>
                    </a:lnTo>
                    <a:lnTo>
                      <a:pt x="30" y="127"/>
                    </a:lnTo>
                    <a:lnTo>
                      <a:pt x="43" y="107"/>
                    </a:lnTo>
                    <a:lnTo>
                      <a:pt x="56" y="89"/>
                    </a:lnTo>
                    <a:lnTo>
                      <a:pt x="71" y="70"/>
                    </a:lnTo>
                    <a:lnTo>
                      <a:pt x="88" y="55"/>
                    </a:lnTo>
                    <a:lnTo>
                      <a:pt x="108" y="41"/>
                    </a:lnTo>
                    <a:lnTo>
                      <a:pt x="128" y="29"/>
                    </a:lnTo>
                    <a:lnTo>
                      <a:pt x="149" y="18"/>
                    </a:lnTo>
                    <a:lnTo>
                      <a:pt x="171" y="11"/>
                    </a:lnTo>
                    <a:lnTo>
                      <a:pt x="195" y="5"/>
                    </a:lnTo>
                    <a:lnTo>
                      <a:pt x="219" y="2"/>
                    </a:lnTo>
                    <a:lnTo>
                      <a:pt x="244" y="0"/>
                    </a:lnTo>
                    <a:lnTo>
                      <a:pt x="244" y="0"/>
                    </a:lnTo>
                    <a:lnTo>
                      <a:pt x="268" y="2"/>
                    </a:lnTo>
                    <a:lnTo>
                      <a:pt x="293" y="5"/>
                    </a:lnTo>
                    <a:lnTo>
                      <a:pt x="316" y="11"/>
                    </a:lnTo>
                    <a:lnTo>
                      <a:pt x="338" y="18"/>
                    </a:lnTo>
                    <a:lnTo>
                      <a:pt x="360" y="29"/>
                    </a:lnTo>
                    <a:lnTo>
                      <a:pt x="380" y="41"/>
                    </a:lnTo>
                    <a:lnTo>
                      <a:pt x="398" y="55"/>
                    </a:lnTo>
                    <a:lnTo>
                      <a:pt x="416" y="70"/>
                    </a:lnTo>
                    <a:lnTo>
                      <a:pt x="431" y="89"/>
                    </a:lnTo>
                    <a:lnTo>
                      <a:pt x="445" y="107"/>
                    </a:lnTo>
                    <a:lnTo>
                      <a:pt x="457" y="127"/>
                    </a:lnTo>
                    <a:lnTo>
                      <a:pt x="468" y="148"/>
                    </a:lnTo>
                    <a:lnTo>
                      <a:pt x="476" y="171"/>
                    </a:lnTo>
                    <a:lnTo>
                      <a:pt x="482" y="194"/>
                    </a:lnTo>
                    <a:lnTo>
                      <a:pt x="486" y="218"/>
                    </a:lnTo>
                    <a:lnTo>
                      <a:pt x="486" y="243"/>
                    </a:lnTo>
                    <a:lnTo>
                      <a:pt x="486" y="243"/>
                    </a:lnTo>
                    <a:close/>
                  </a:path>
                </a:pathLst>
              </a:custGeom>
              <a:solidFill>
                <a:srgbClr val="ED7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solidFill>
                    <a:srgbClr val="ED7D31"/>
                  </a:solidFill>
                  <a:latin typeface="Calibri" panose="020F0502020204030204" pitchFamily="34" charset="0"/>
                </a:endParaRPr>
              </a:p>
            </p:txBody>
          </p:sp>
          <p:sp>
            <p:nvSpPr>
              <p:cNvPr id="38" name="Freeform 8"/>
              <p:cNvSpPr>
                <a:spLocks/>
              </p:cNvSpPr>
              <p:nvPr/>
            </p:nvSpPr>
            <p:spPr bwMode="auto">
              <a:xfrm>
                <a:off x="2221667" y="4748406"/>
                <a:ext cx="203005" cy="363731"/>
              </a:xfrm>
              <a:custGeom>
                <a:avLst/>
                <a:gdLst>
                  <a:gd name="T0" fmla="*/ 1084 w 1162"/>
                  <a:gd name="T1" fmla="*/ 273 h 2083"/>
                  <a:gd name="T2" fmla="*/ 996 w 1162"/>
                  <a:gd name="T3" fmla="*/ 157 h 2083"/>
                  <a:gd name="T4" fmla="*/ 890 w 1162"/>
                  <a:gd name="T5" fmla="*/ 79 h 2083"/>
                  <a:gd name="T6" fmla="*/ 741 w 1162"/>
                  <a:gd name="T7" fmla="*/ 21 h 2083"/>
                  <a:gd name="T8" fmla="*/ 581 w 1162"/>
                  <a:gd name="T9" fmla="*/ 0 h 2083"/>
                  <a:gd name="T10" fmla="*/ 459 w 1162"/>
                  <a:gd name="T11" fmla="*/ 12 h 2083"/>
                  <a:gd name="T12" fmla="*/ 293 w 1162"/>
                  <a:gd name="T13" fmla="*/ 67 h 2083"/>
                  <a:gd name="T14" fmla="*/ 186 w 1162"/>
                  <a:gd name="T15" fmla="*/ 139 h 2083"/>
                  <a:gd name="T16" fmla="*/ 93 w 1162"/>
                  <a:gd name="T17" fmla="*/ 246 h 2083"/>
                  <a:gd name="T18" fmla="*/ 38 w 1162"/>
                  <a:gd name="T19" fmla="*/ 365 h 2083"/>
                  <a:gd name="T20" fmla="*/ 3 w 1162"/>
                  <a:gd name="T21" fmla="*/ 568 h 2083"/>
                  <a:gd name="T22" fmla="*/ 0 w 1162"/>
                  <a:gd name="T23" fmla="*/ 739 h 2083"/>
                  <a:gd name="T24" fmla="*/ 18 w 1162"/>
                  <a:gd name="T25" fmla="*/ 873 h 2083"/>
                  <a:gd name="T26" fmla="*/ 45 w 1162"/>
                  <a:gd name="T27" fmla="*/ 923 h 2083"/>
                  <a:gd name="T28" fmla="*/ 87 w 1162"/>
                  <a:gd name="T29" fmla="*/ 940 h 2083"/>
                  <a:gd name="T30" fmla="*/ 137 w 1162"/>
                  <a:gd name="T31" fmla="*/ 931 h 2083"/>
                  <a:gd name="T32" fmla="*/ 171 w 1162"/>
                  <a:gd name="T33" fmla="*/ 896 h 2083"/>
                  <a:gd name="T34" fmla="*/ 184 w 1162"/>
                  <a:gd name="T35" fmla="*/ 821 h 2083"/>
                  <a:gd name="T36" fmla="*/ 189 w 1162"/>
                  <a:gd name="T37" fmla="*/ 591 h 2083"/>
                  <a:gd name="T38" fmla="*/ 224 w 1162"/>
                  <a:gd name="T39" fmla="*/ 414 h 2083"/>
                  <a:gd name="T40" fmla="*/ 261 w 1162"/>
                  <a:gd name="T41" fmla="*/ 357 h 2083"/>
                  <a:gd name="T42" fmla="*/ 291 w 1162"/>
                  <a:gd name="T43" fmla="*/ 340 h 2083"/>
                  <a:gd name="T44" fmla="*/ 312 w 1162"/>
                  <a:gd name="T45" fmla="*/ 353 h 2083"/>
                  <a:gd name="T46" fmla="*/ 322 w 1162"/>
                  <a:gd name="T47" fmla="*/ 400 h 2083"/>
                  <a:gd name="T48" fmla="*/ 320 w 1162"/>
                  <a:gd name="T49" fmla="*/ 1985 h 2083"/>
                  <a:gd name="T50" fmla="*/ 332 w 1162"/>
                  <a:gd name="T51" fmla="*/ 2033 h 2083"/>
                  <a:gd name="T52" fmla="*/ 380 w 1162"/>
                  <a:gd name="T53" fmla="*/ 2075 h 2083"/>
                  <a:gd name="T54" fmla="*/ 418 w 1162"/>
                  <a:gd name="T55" fmla="*/ 2083 h 2083"/>
                  <a:gd name="T56" fmla="*/ 463 w 1162"/>
                  <a:gd name="T57" fmla="*/ 2071 h 2083"/>
                  <a:gd name="T58" fmla="*/ 506 w 1162"/>
                  <a:gd name="T59" fmla="*/ 2023 h 2083"/>
                  <a:gd name="T60" fmla="*/ 515 w 1162"/>
                  <a:gd name="T61" fmla="*/ 1985 h 2083"/>
                  <a:gd name="T62" fmla="*/ 521 w 1162"/>
                  <a:gd name="T63" fmla="*/ 1068 h 2083"/>
                  <a:gd name="T64" fmla="*/ 561 w 1162"/>
                  <a:gd name="T65" fmla="*/ 1039 h 2083"/>
                  <a:gd name="T66" fmla="*/ 601 w 1162"/>
                  <a:gd name="T67" fmla="*/ 1039 h 2083"/>
                  <a:gd name="T68" fmla="*/ 640 w 1162"/>
                  <a:gd name="T69" fmla="*/ 1068 h 2083"/>
                  <a:gd name="T70" fmla="*/ 646 w 1162"/>
                  <a:gd name="T71" fmla="*/ 1985 h 2083"/>
                  <a:gd name="T72" fmla="*/ 654 w 1162"/>
                  <a:gd name="T73" fmla="*/ 2023 h 2083"/>
                  <a:gd name="T74" fmla="*/ 698 w 1162"/>
                  <a:gd name="T75" fmla="*/ 2071 h 2083"/>
                  <a:gd name="T76" fmla="*/ 744 w 1162"/>
                  <a:gd name="T77" fmla="*/ 2083 h 2083"/>
                  <a:gd name="T78" fmla="*/ 782 w 1162"/>
                  <a:gd name="T79" fmla="*/ 2075 h 2083"/>
                  <a:gd name="T80" fmla="*/ 829 w 1162"/>
                  <a:gd name="T81" fmla="*/ 2033 h 2083"/>
                  <a:gd name="T82" fmla="*/ 842 w 1162"/>
                  <a:gd name="T83" fmla="*/ 1985 h 2083"/>
                  <a:gd name="T84" fmla="*/ 840 w 1162"/>
                  <a:gd name="T85" fmla="*/ 400 h 2083"/>
                  <a:gd name="T86" fmla="*/ 848 w 1162"/>
                  <a:gd name="T87" fmla="*/ 353 h 2083"/>
                  <a:gd name="T88" fmla="*/ 871 w 1162"/>
                  <a:gd name="T89" fmla="*/ 340 h 2083"/>
                  <a:gd name="T90" fmla="*/ 900 w 1162"/>
                  <a:gd name="T91" fmla="*/ 357 h 2083"/>
                  <a:gd name="T92" fmla="*/ 938 w 1162"/>
                  <a:gd name="T93" fmla="*/ 414 h 2083"/>
                  <a:gd name="T94" fmla="*/ 971 w 1162"/>
                  <a:gd name="T95" fmla="*/ 591 h 2083"/>
                  <a:gd name="T96" fmla="*/ 976 w 1162"/>
                  <a:gd name="T97" fmla="*/ 821 h 2083"/>
                  <a:gd name="T98" fmla="*/ 991 w 1162"/>
                  <a:gd name="T99" fmla="*/ 896 h 2083"/>
                  <a:gd name="T100" fmla="*/ 1025 w 1162"/>
                  <a:gd name="T101" fmla="*/ 931 h 2083"/>
                  <a:gd name="T102" fmla="*/ 1075 w 1162"/>
                  <a:gd name="T103" fmla="*/ 940 h 2083"/>
                  <a:gd name="T104" fmla="*/ 1116 w 1162"/>
                  <a:gd name="T105" fmla="*/ 923 h 2083"/>
                  <a:gd name="T106" fmla="*/ 1144 w 1162"/>
                  <a:gd name="T107" fmla="*/ 873 h 2083"/>
                  <a:gd name="T108" fmla="*/ 1162 w 1162"/>
                  <a:gd name="T109" fmla="*/ 739 h 2083"/>
                  <a:gd name="T110" fmla="*/ 1159 w 1162"/>
                  <a:gd name="T111" fmla="*/ 568 h 2083"/>
                  <a:gd name="T112" fmla="*/ 1124 w 1162"/>
                  <a:gd name="T113" fmla="*/ 365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62" h="2083">
                    <a:moveTo>
                      <a:pt x="1124" y="365"/>
                    </a:moveTo>
                    <a:lnTo>
                      <a:pt x="1124" y="365"/>
                    </a:lnTo>
                    <a:lnTo>
                      <a:pt x="1112" y="333"/>
                    </a:lnTo>
                    <a:lnTo>
                      <a:pt x="1099" y="302"/>
                    </a:lnTo>
                    <a:lnTo>
                      <a:pt x="1084" y="273"/>
                    </a:lnTo>
                    <a:lnTo>
                      <a:pt x="1069" y="246"/>
                    </a:lnTo>
                    <a:lnTo>
                      <a:pt x="1052" y="221"/>
                    </a:lnTo>
                    <a:lnTo>
                      <a:pt x="1034" y="198"/>
                    </a:lnTo>
                    <a:lnTo>
                      <a:pt x="1016" y="177"/>
                    </a:lnTo>
                    <a:lnTo>
                      <a:pt x="996" y="157"/>
                    </a:lnTo>
                    <a:lnTo>
                      <a:pt x="976" y="139"/>
                    </a:lnTo>
                    <a:lnTo>
                      <a:pt x="955" y="122"/>
                    </a:lnTo>
                    <a:lnTo>
                      <a:pt x="933" y="107"/>
                    </a:lnTo>
                    <a:lnTo>
                      <a:pt x="912" y="92"/>
                    </a:lnTo>
                    <a:lnTo>
                      <a:pt x="890" y="79"/>
                    </a:lnTo>
                    <a:lnTo>
                      <a:pt x="869" y="67"/>
                    </a:lnTo>
                    <a:lnTo>
                      <a:pt x="846" y="56"/>
                    </a:lnTo>
                    <a:lnTo>
                      <a:pt x="825" y="47"/>
                    </a:lnTo>
                    <a:lnTo>
                      <a:pt x="782" y="32"/>
                    </a:lnTo>
                    <a:lnTo>
                      <a:pt x="741" y="21"/>
                    </a:lnTo>
                    <a:lnTo>
                      <a:pt x="703" y="12"/>
                    </a:lnTo>
                    <a:lnTo>
                      <a:pt x="668" y="6"/>
                    </a:lnTo>
                    <a:lnTo>
                      <a:pt x="637" y="3"/>
                    </a:lnTo>
                    <a:lnTo>
                      <a:pt x="613" y="0"/>
                    </a:lnTo>
                    <a:lnTo>
                      <a:pt x="581" y="0"/>
                    </a:lnTo>
                    <a:lnTo>
                      <a:pt x="581" y="0"/>
                    </a:lnTo>
                    <a:lnTo>
                      <a:pt x="549" y="0"/>
                    </a:lnTo>
                    <a:lnTo>
                      <a:pt x="524" y="3"/>
                    </a:lnTo>
                    <a:lnTo>
                      <a:pt x="494" y="6"/>
                    </a:lnTo>
                    <a:lnTo>
                      <a:pt x="459" y="12"/>
                    </a:lnTo>
                    <a:lnTo>
                      <a:pt x="419" y="21"/>
                    </a:lnTo>
                    <a:lnTo>
                      <a:pt x="380" y="32"/>
                    </a:lnTo>
                    <a:lnTo>
                      <a:pt x="337" y="47"/>
                    </a:lnTo>
                    <a:lnTo>
                      <a:pt x="314" y="56"/>
                    </a:lnTo>
                    <a:lnTo>
                      <a:pt x="293" y="67"/>
                    </a:lnTo>
                    <a:lnTo>
                      <a:pt x="271" y="79"/>
                    </a:lnTo>
                    <a:lnTo>
                      <a:pt x="248" y="92"/>
                    </a:lnTo>
                    <a:lnTo>
                      <a:pt x="227" y="107"/>
                    </a:lnTo>
                    <a:lnTo>
                      <a:pt x="206" y="122"/>
                    </a:lnTo>
                    <a:lnTo>
                      <a:pt x="186" y="139"/>
                    </a:lnTo>
                    <a:lnTo>
                      <a:pt x="166" y="157"/>
                    </a:lnTo>
                    <a:lnTo>
                      <a:pt x="146" y="177"/>
                    </a:lnTo>
                    <a:lnTo>
                      <a:pt x="128" y="198"/>
                    </a:lnTo>
                    <a:lnTo>
                      <a:pt x="110" y="221"/>
                    </a:lnTo>
                    <a:lnTo>
                      <a:pt x="93" y="246"/>
                    </a:lnTo>
                    <a:lnTo>
                      <a:pt x="77" y="273"/>
                    </a:lnTo>
                    <a:lnTo>
                      <a:pt x="62" y="302"/>
                    </a:lnTo>
                    <a:lnTo>
                      <a:pt x="50" y="333"/>
                    </a:lnTo>
                    <a:lnTo>
                      <a:pt x="38" y="365"/>
                    </a:lnTo>
                    <a:lnTo>
                      <a:pt x="38" y="365"/>
                    </a:lnTo>
                    <a:lnTo>
                      <a:pt x="30" y="389"/>
                    </a:lnTo>
                    <a:lnTo>
                      <a:pt x="24" y="418"/>
                    </a:lnTo>
                    <a:lnTo>
                      <a:pt x="16" y="458"/>
                    </a:lnTo>
                    <a:lnTo>
                      <a:pt x="9" y="508"/>
                    </a:lnTo>
                    <a:lnTo>
                      <a:pt x="3" y="568"/>
                    </a:lnTo>
                    <a:lnTo>
                      <a:pt x="0" y="635"/>
                    </a:lnTo>
                    <a:lnTo>
                      <a:pt x="0" y="671"/>
                    </a:lnTo>
                    <a:lnTo>
                      <a:pt x="0" y="711"/>
                    </a:lnTo>
                    <a:lnTo>
                      <a:pt x="0" y="711"/>
                    </a:lnTo>
                    <a:lnTo>
                      <a:pt x="0" y="739"/>
                    </a:lnTo>
                    <a:lnTo>
                      <a:pt x="1" y="768"/>
                    </a:lnTo>
                    <a:lnTo>
                      <a:pt x="4" y="803"/>
                    </a:lnTo>
                    <a:lnTo>
                      <a:pt x="9" y="839"/>
                    </a:lnTo>
                    <a:lnTo>
                      <a:pt x="13" y="856"/>
                    </a:lnTo>
                    <a:lnTo>
                      <a:pt x="18" y="873"/>
                    </a:lnTo>
                    <a:lnTo>
                      <a:pt x="23" y="888"/>
                    </a:lnTo>
                    <a:lnTo>
                      <a:pt x="30" y="902"/>
                    </a:lnTo>
                    <a:lnTo>
                      <a:pt x="38" y="914"/>
                    </a:lnTo>
                    <a:lnTo>
                      <a:pt x="45" y="923"/>
                    </a:lnTo>
                    <a:lnTo>
                      <a:pt x="45" y="923"/>
                    </a:lnTo>
                    <a:lnTo>
                      <a:pt x="50" y="926"/>
                    </a:lnTo>
                    <a:lnTo>
                      <a:pt x="56" y="931"/>
                    </a:lnTo>
                    <a:lnTo>
                      <a:pt x="64" y="934"/>
                    </a:lnTo>
                    <a:lnTo>
                      <a:pt x="74" y="939"/>
                    </a:lnTo>
                    <a:lnTo>
                      <a:pt x="87" y="940"/>
                    </a:lnTo>
                    <a:lnTo>
                      <a:pt x="102" y="940"/>
                    </a:lnTo>
                    <a:lnTo>
                      <a:pt x="119" y="937"/>
                    </a:lnTo>
                    <a:lnTo>
                      <a:pt x="119" y="937"/>
                    </a:lnTo>
                    <a:lnTo>
                      <a:pt x="128" y="934"/>
                    </a:lnTo>
                    <a:lnTo>
                      <a:pt x="137" y="931"/>
                    </a:lnTo>
                    <a:lnTo>
                      <a:pt x="145" y="926"/>
                    </a:lnTo>
                    <a:lnTo>
                      <a:pt x="151" y="922"/>
                    </a:lnTo>
                    <a:lnTo>
                      <a:pt x="157" y="916"/>
                    </a:lnTo>
                    <a:lnTo>
                      <a:pt x="161" y="910"/>
                    </a:lnTo>
                    <a:lnTo>
                      <a:pt x="171" y="896"/>
                    </a:lnTo>
                    <a:lnTo>
                      <a:pt x="177" y="879"/>
                    </a:lnTo>
                    <a:lnTo>
                      <a:pt x="180" y="861"/>
                    </a:lnTo>
                    <a:lnTo>
                      <a:pt x="183" y="842"/>
                    </a:lnTo>
                    <a:lnTo>
                      <a:pt x="184" y="821"/>
                    </a:lnTo>
                    <a:lnTo>
                      <a:pt x="184" y="821"/>
                    </a:lnTo>
                    <a:lnTo>
                      <a:pt x="184" y="787"/>
                    </a:lnTo>
                    <a:lnTo>
                      <a:pt x="184" y="734"/>
                    </a:lnTo>
                    <a:lnTo>
                      <a:pt x="186" y="665"/>
                    </a:lnTo>
                    <a:lnTo>
                      <a:pt x="187" y="629"/>
                    </a:lnTo>
                    <a:lnTo>
                      <a:pt x="189" y="591"/>
                    </a:lnTo>
                    <a:lnTo>
                      <a:pt x="193" y="552"/>
                    </a:lnTo>
                    <a:lnTo>
                      <a:pt x="198" y="514"/>
                    </a:lnTo>
                    <a:lnTo>
                      <a:pt x="204" y="479"/>
                    </a:lnTo>
                    <a:lnTo>
                      <a:pt x="213" y="446"/>
                    </a:lnTo>
                    <a:lnTo>
                      <a:pt x="224" y="414"/>
                    </a:lnTo>
                    <a:lnTo>
                      <a:pt x="230" y="400"/>
                    </a:lnTo>
                    <a:lnTo>
                      <a:pt x="236" y="388"/>
                    </a:lnTo>
                    <a:lnTo>
                      <a:pt x="244" y="375"/>
                    </a:lnTo>
                    <a:lnTo>
                      <a:pt x="253" y="366"/>
                    </a:lnTo>
                    <a:lnTo>
                      <a:pt x="261" y="357"/>
                    </a:lnTo>
                    <a:lnTo>
                      <a:pt x="271" y="349"/>
                    </a:lnTo>
                    <a:lnTo>
                      <a:pt x="271" y="349"/>
                    </a:lnTo>
                    <a:lnTo>
                      <a:pt x="279" y="345"/>
                    </a:lnTo>
                    <a:lnTo>
                      <a:pt x="286" y="340"/>
                    </a:lnTo>
                    <a:lnTo>
                      <a:pt x="291" y="340"/>
                    </a:lnTo>
                    <a:lnTo>
                      <a:pt x="296" y="340"/>
                    </a:lnTo>
                    <a:lnTo>
                      <a:pt x="300" y="340"/>
                    </a:lnTo>
                    <a:lnTo>
                      <a:pt x="305" y="343"/>
                    </a:lnTo>
                    <a:lnTo>
                      <a:pt x="309" y="346"/>
                    </a:lnTo>
                    <a:lnTo>
                      <a:pt x="312" y="353"/>
                    </a:lnTo>
                    <a:lnTo>
                      <a:pt x="317" y="360"/>
                    </a:lnTo>
                    <a:lnTo>
                      <a:pt x="318" y="371"/>
                    </a:lnTo>
                    <a:lnTo>
                      <a:pt x="320" y="385"/>
                    </a:lnTo>
                    <a:lnTo>
                      <a:pt x="322" y="400"/>
                    </a:lnTo>
                    <a:lnTo>
                      <a:pt x="322" y="400"/>
                    </a:lnTo>
                    <a:lnTo>
                      <a:pt x="320" y="1985"/>
                    </a:lnTo>
                    <a:lnTo>
                      <a:pt x="320" y="1985"/>
                    </a:lnTo>
                    <a:lnTo>
                      <a:pt x="320" y="1985"/>
                    </a:lnTo>
                    <a:lnTo>
                      <a:pt x="320" y="1985"/>
                    </a:lnTo>
                    <a:lnTo>
                      <a:pt x="320" y="1985"/>
                    </a:lnTo>
                    <a:lnTo>
                      <a:pt x="320" y="1996"/>
                    </a:lnTo>
                    <a:lnTo>
                      <a:pt x="322" y="2005"/>
                    </a:lnTo>
                    <a:lnTo>
                      <a:pt x="325" y="2014"/>
                    </a:lnTo>
                    <a:lnTo>
                      <a:pt x="328" y="2023"/>
                    </a:lnTo>
                    <a:lnTo>
                      <a:pt x="332" y="2033"/>
                    </a:lnTo>
                    <a:lnTo>
                      <a:pt x="337" y="2040"/>
                    </a:lnTo>
                    <a:lnTo>
                      <a:pt x="349" y="2054"/>
                    </a:lnTo>
                    <a:lnTo>
                      <a:pt x="363" y="2066"/>
                    </a:lnTo>
                    <a:lnTo>
                      <a:pt x="370" y="2071"/>
                    </a:lnTo>
                    <a:lnTo>
                      <a:pt x="380" y="2075"/>
                    </a:lnTo>
                    <a:lnTo>
                      <a:pt x="389" y="2078"/>
                    </a:lnTo>
                    <a:lnTo>
                      <a:pt x="398" y="2081"/>
                    </a:lnTo>
                    <a:lnTo>
                      <a:pt x="407" y="2083"/>
                    </a:lnTo>
                    <a:lnTo>
                      <a:pt x="418" y="2083"/>
                    </a:lnTo>
                    <a:lnTo>
                      <a:pt x="418" y="2083"/>
                    </a:lnTo>
                    <a:lnTo>
                      <a:pt x="427" y="2083"/>
                    </a:lnTo>
                    <a:lnTo>
                      <a:pt x="437" y="2081"/>
                    </a:lnTo>
                    <a:lnTo>
                      <a:pt x="447" y="2078"/>
                    </a:lnTo>
                    <a:lnTo>
                      <a:pt x="456" y="2075"/>
                    </a:lnTo>
                    <a:lnTo>
                      <a:pt x="463" y="2071"/>
                    </a:lnTo>
                    <a:lnTo>
                      <a:pt x="471" y="2066"/>
                    </a:lnTo>
                    <a:lnTo>
                      <a:pt x="486" y="2054"/>
                    </a:lnTo>
                    <a:lnTo>
                      <a:pt x="498" y="2040"/>
                    </a:lnTo>
                    <a:lnTo>
                      <a:pt x="503" y="2033"/>
                    </a:lnTo>
                    <a:lnTo>
                      <a:pt x="506" y="2023"/>
                    </a:lnTo>
                    <a:lnTo>
                      <a:pt x="511" y="2014"/>
                    </a:lnTo>
                    <a:lnTo>
                      <a:pt x="512" y="2005"/>
                    </a:lnTo>
                    <a:lnTo>
                      <a:pt x="514" y="1996"/>
                    </a:lnTo>
                    <a:lnTo>
                      <a:pt x="515" y="1985"/>
                    </a:lnTo>
                    <a:lnTo>
                      <a:pt x="515" y="1985"/>
                    </a:lnTo>
                    <a:lnTo>
                      <a:pt x="514" y="1984"/>
                    </a:lnTo>
                    <a:lnTo>
                      <a:pt x="517" y="1083"/>
                    </a:lnTo>
                    <a:lnTo>
                      <a:pt x="517" y="1083"/>
                    </a:lnTo>
                    <a:lnTo>
                      <a:pt x="518" y="1076"/>
                    </a:lnTo>
                    <a:lnTo>
                      <a:pt x="521" y="1068"/>
                    </a:lnTo>
                    <a:lnTo>
                      <a:pt x="526" y="1061"/>
                    </a:lnTo>
                    <a:lnTo>
                      <a:pt x="535" y="1053"/>
                    </a:lnTo>
                    <a:lnTo>
                      <a:pt x="546" y="1045"/>
                    </a:lnTo>
                    <a:lnTo>
                      <a:pt x="553" y="1042"/>
                    </a:lnTo>
                    <a:lnTo>
                      <a:pt x="561" y="1039"/>
                    </a:lnTo>
                    <a:lnTo>
                      <a:pt x="570" y="1038"/>
                    </a:lnTo>
                    <a:lnTo>
                      <a:pt x="581" y="1036"/>
                    </a:lnTo>
                    <a:lnTo>
                      <a:pt x="581" y="1036"/>
                    </a:lnTo>
                    <a:lnTo>
                      <a:pt x="592" y="1038"/>
                    </a:lnTo>
                    <a:lnTo>
                      <a:pt x="601" y="1039"/>
                    </a:lnTo>
                    <a:lnTo>
                      <a:pt x="608" y="1042"/>
                    </a:lnTo>
                    <a:lnTo>
                      <a:pt x="616" y="1045"/>
                    </a:lnTo>
                    <a:lnTo>
                      <a:pt x="627" y="1053"/>
                    </a:lnTo>
                    <a:lnTo>
                      <a:pt x="634" y="1061"/>
                    </a:lnTo>
                    <a:lnTo>
                      <a:pt x="640" y="1068"/>
                    </a:lnTo>
                    <a:lnTo>
                      <a:pt x="643" y="1076"/>
                    </a:lnTo>
                    <a:lnTo>
                      <a:pt x="645" y="1083"/>
                    </a:lnTo>
                    <a:lnTo>
                      <a:pt x="646" y="1984"/>
                    </a:lnTo>
                    <a:lnTo>
                      <a:pt x="646" y="1984"/>
                    </a:lnTo>
                    <a:lnTo>
                      <a:pt x="646" y="1985"/>
                    </a:lnTo>
                    <a:lnTo>
                      <a:pt x="646" y="1985"/>
                    </a:lnTo>
                    <a:lnTo>
                      <a:pt x="648" y="1996"/>
                    </a:lnTo>
                    <a:lnTo>
                      <a:pt x="649" y="2005"/>
                    </a:lnTo>
                    <a:lnTo>
                      <a:pt x="651" y="2014"/>
                    </a:lnTo>
                    <a:lnTo>
                      <a:pt x="654" y="2023"/>
                    </a:lnTo>
                    <a:lnTo>
                      <a:pt x="659" y="2033"/>
                    </a:lnTo>
                    <a:lnTo>
                      <a:pt x="663" y="2040"/>
                    </a:lnTo>
                    <a:lnTo>
                      <a:pt x="675" y="2054"/>
                    </a:lnTo>
                    <a:lnTo>
                      <a:pt x="689" y="2066"/>
                    </a:lnTo>
                    <a:lnTo>
                      <a:pt x="698" y="2071"/>
                    </a:lnTo>
                    <a:lnTo>
                      <a:pt x="706" y="2075"/>
                    </a:lnTo>
                    <a:lnTo>
                      <a:pt x="715" y="2078"/>
                    </a:lnTo>
                    <a:lnTo>
                      <a:pt x="724" y="2081"/>
                    </a:lnTo>
                    <a:lnTo>
                      <a:pt x="735" y="2083"/>
                    </a:lnTo>
                    <a:lnTo>
                      <a:pt x="744" y="2083"/>
                    </a:lnTo>
                    <a:lnTo>
                      <a:pt x="744" y="2083"/>
                    </a:lnTo>
                    <a:lnTo>
                      <a:pt x="755" y="2083"/>
                    </a:lnTo>
                    <a:lnTo>
                      <a:pt x="764" y="2081"/>
                    </a:lnTo>
                    <a:lnTo>
                      <a:pt x="773" y="2078"/>
                    </a:lnTo>
                    <a:lnTo>
                      <a:pt x="782" y="2075"/>
                    </a:lnTo>
                    <a:lnTo>
                      <a:pt x="791" y="2071"/>
                    </a:lnTo>
                    <a:lnTo>
                      <a:pt x="799" y="2066"/>
                    </a:lnTo>
                    <a:lnTo>
                      <a:pt x="813" y="2054"/>
                    </a:lnTo>
                    <a:lnTo>
                      <a:pt x="825" y="2040"/>
                    </a:lnTo>
                    <a:lnTo>
                      <a:pt x="829" y="2033"/>
                    </a:lnTo>
                    <a:lnTo>
                      <a:pt x="834" y="2023"/>
                    </a:lnTo>
                    <a:lnTo>
                      <a:pt x="837" y="2014"/>
                    </a:lnTo>
                    <a:lnTo>
                      <a:pt x="840" y="2005"/>
                    </a:lnTo>
                    <a:lnTo>
                      <a:pt x="842" y="1996"/>
                    </a:lnTo>
                    <a:lnTo>
                      <a:pt x="842" y="1985"/>
                    </a:lnTo>
                    <a:lnTo>
                      <a:pt x="842" y="1985"/>
                    </a:lnTo>
                    <a:lnTo>
                      <a:pt x="842" y="1985"/>
                    </a:lnTo>
                    <a:lnTo>
                      <a:pt x="842" y="1985"/>
                    </a:lnTo>
                    <a:lnTo>
                      <a:pt x="842" y="1985"/>
                    </a:lnTo>
                    <a:lnTo>
                      <a:pt x="840" y="400"/>
                    </a:lnTo>
                    <a:lnTo>
                      <a:pt x="840" y="400"/>
                    </a:lnTo>
                    <a:lnTo>
                      <a:pt x="842" y="385"/>
                    </a:lnTo>
                    <a:lnTo>
                      <a:pt x="843" y="371"/>
                    </a:lnTo>
                    <a:lnTo>
                      <a:pt x="845" y="360"/>
                    </a:lnTo>
                    <a:lnTo>
                      <a:pt x="848" y="353"/>
                    </a:lnTo>
                    <a:lnTo>
                      <a:pt x="852" y="346"/>
                    </a:lnTo>
                    <a:lnTo>
                      <a:pt x="857" y="343"/>
                    </a:lnTo>
                    <a:lnTo>
                      <a:pt x="862" y="340"/>
                    </a:lnTo>
                    <a:lnTo>
                      <a:pt x="866" y="340"/>
                    </a:lnTo>
                    <a:lnTo>
                      <a:pt x="871" y="340"/>
                    </a:lnTo>
                    <a:lnTo>
                      <a:pt x="875" y="340"/>
                    </a:lnTo>
                    <a:lnTo>
                      <a:pt x="883" y="345"/>
                    </a:lnTo>
                    <a:lnTo>
                      <a:pt x="890" y="349"/>
                    </a:lnTo>
                    <a:lnTo>
                      <a:pt x="890" y="349"/>
                    </a:lnTo>
                    <a:lnTo>
                      <a:pt x="900" y="357"/>
                    </a:lnTo>
                    <a:lnTo>
                      <a:pt x="909" y="366"/>
                    </a:lnTo>
                    <a:lnTo>
                      <a:pt x="916" y="375"/>
                    </a:lnTo>
                    <a:lnTo>
                      <a:pt x="924" y="388"/>
                    </a:lnTo>
                    <a:lnTo>
                      <a:pt x="932" y="400"/>
                    </a:lnTo>
                    <a:lnTo>
                      <a:pt x="938" y="414"/>
                    </a:lnTo>
                    <a:lnTo>
                      <a:pt x="948" y="446"/>
                    </a:lnTo>
                    <a:lnTo>
                      <a:pt x="956" y="479"/>
                    </a:lnTo>
                    <a:lnTo>
                      <a:pt x="964" y="514"/>
                    </a:lnTo>
                    <a:lnTo>
                      <a:pt x="968" y="552"/>
                    </a:lnTo>
                    <a:lnTo>
                      <a:pt x="971" y="591"/>
                    </a:lnTo>
                    <a:lnTo>
                      <a:pt x="974" y="629"/>
                    </a:lnTo>
                    <a:lnTo>
                      <a:pt x="976" y="665"/>
                    </a:lnTo>
                    <a:lnTo>
                      <a:pt x="977" y="734"/>
                    </a:lnTo>
                    <a:lnTo>
                      <a:pt x="976" y="787"/>
                    </a:lnTo>
                    <a:lnTo>
                      <a:pt x="976" y="821"/>
                    </a:lnTo>
                    <a:lnTo>
                      <a:pt x="976" y="821"/>
                    </a:lnTo>
                    <a:lnTo>
                      <a:pt x="977" y="842"/>
                    </a:lnTo>
                    <a:lnTo>
                      <a:pt x="980" y="861"/>
                    </a:lnTo>
                    <a:lnTo>
                      <a:pt x="985" y="879"/>
                    </a:lnTo>
                    <a:lnTo>
                      <a:pt x="991" y="896"/>
                    </a:lnTo>
                    <a:lnTo>
                      <a:pt x="1000" y="910"/>
                    </a:lnTo>
                    <a:lnTo>
                      <a:pt x="1005" y="916"/>
                    </a:lnTo>
                    <a:lnTo>
                      <a:pt x="1011" y="922"/>
                    </a:lnTo>
                    <a:lnTo>
                      <a:pt x="1017" y="926"/>
                    </a:lnTo>
                    <a:lnTo>
                      <a:pt x="1025" y="931"/>
                    </a:lnTo>
                    <a:lnTo>
                      <a:pt x="1032" y="934"/>
                    </a:lnTo>
                    <a:lnTo>
                      <a:pt x="1041" y="937"/>
                    </a:lnTo>
                    <a:lnTo>
                      <a:pt x="1041" y="937"/>
                    </a:lnTo>
                    <a:lnTo>
                      <a:pt x="1060" y="940"/>
                    </a:lnTo>
                    <a:lnTo>
                      <a:pt x="1075" y="940"/>
                    </a:lnTo>
                    <a:lnTo>
                      <a:pt x="1087" y="939"/>
                    </a:lnTo>
                    <a:lnTo>
                      <a:pt x="1098" y="934"/>
                    </a:lnTo>
                    <a:lnTo>
                      <a:pt x="1106" y="931"/>
                    </a:lnTo>
                    <a:lnTo>
                      <a:pt x="1112" y="926"/>
                    </a:lnTo>
                    <a:lnTo>
                      <a:pt x="1116" y="923"/>
                    </a:lnTo>
                    <a:lnTo>
                      <a:pt x="1116" y="923"/>
                    </a:lnTo>
                    <a:lnTo>
                      <a:pt x="1124" y="914"/>
                    </a:lnTo>
                    <a:lnTo>
                      <a:pt x="1131" y="902"/>
                    </a:lnTo>
                    <a:lnTo>
                      <a:pt x="1138" y="888"/>
                    </a:lnTo>
                    <a:lnTo>
                      <a:pt x="1144" y="873"/>
                    </a:lnTo>
                    <a:lnTo>
                      <a:pt x="1148" y="856"/>
                    </a:lnTo>
                    <a:lnTo>
                      <a:pt x="1151" y="839"/>
                    </a:lnTo>
                    <a:lnTo>
                      <a:pt x="1157" y="803"/>
                    </a:lnTo>
                    <a:lnTo>
                      <a:pt x="1160" y="768"/>
                    </a:lnTo>
                    <a:lnTo>
                      <a:pt x="1162" y="739"/>
                    </a:lnTo>
                    <a:lnTo>
                      <a:pt x="1162" y="711"/>
                    </a:lnTo>
                    <a:lnTo>
                      <a:pt x="1162" y="711"/>
                    </a:lnTo>
                    <a:lnTo>
                      <a:pt x="1162" y="671"/>
                    </a:lnTo>
                    <a:lnTo>
                      <a:pt x="1162" y="635"/>
                    </a:lnTo>
                    <a:lnTo>
                      <a:pt x="1159" y="568"/>
                    </a:lnTo>
                    <a:lnTo>
                      <a:pt x="1153" y="508"/>
                    </a:lnTo>
                    <a:lnTo>
                      <a:pt x="1145" y="458"/>
                    </a:lnTo>
                    <a:lnTo>
                      <a:pt x="1138" y="418"/>
                    </a:lnTo>
                    <a:lnTo>
                      <a:pt x="1130" y="389"/>
                    </a:lnTo>
                    <a:lnTo>
                      <a:pt x="1124" y="365"/>
                    </a:lnTo>
                    <a:lnTo>
                      <a:pt x="1124" y="365"/>
                    </a:lnTo>
                    <a:close/>
                  </a:path>
                </a:pathLst>
              </a:custGeom>
              <a:solidFill>
                <a:srgbClr val="ED7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350">
                  <a:solidFill>
                    <a:srgbClr val="ED7D31"/>
                  </a:solidFill>
                  <a:latin typeface="Calibri" panose="020F0502020204030204" pitchFamily="34" charset="0"/>
                </a:endParaRPr>
              </a:p>
            </p:txBody>
          </p:sp>
        </p:grpSp>
      </p:grpSp>
      <p:grpSp>
        <p:nvGrpSpPr>
          <p:cNvPr id="46" name="组合 45"/>
          <p:cNvGrpSpPr/>
          <p:nvPr/>
        </p:nvGrpSpPr>
        <p:grpSpPr>
          <a:xfrm>
            <a:off x="5076055" y="2701720"/>
            <a:ext cx="1944217" cy="432048"/>
            <a:chOff x="5076055" y="2701720"/>
            <a:chExt cx="1944217" cy="432048"/>
          </a:xfrm>
        </p:grpSpPr>
        <p:sp>
          <p:nvSpPr>
            <p:cNvPr id="23" name="五边形 22"/>
            <p:cNvSpPr/>
            <p:nvPr/>
          </p:nvSpPr>
          <p:spPr>
            <a:xfrm>
              <a:off x="5076055" y="2701720"/>
              <a:ext cx="1944217" cy="432048"/>
            </a:xfrm>
            <a:prstGeom prst="homePlate">
              <a:avLst/>
            </a:prstGeom>
            <a:solidFill>
              <a:srgbClr val="ED7D3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dirty="0" smtClean="0">
                  <a:latin typeface="微软雅黑" panose="020B0503020204020204" pitchFamily="34" charset="-122"/>
                  <a:ea typeface="微软雅黑" panose="020B0503020204020204" pitchFamily="34" charset="-122"/>
                </a:rPr>
                <a:t>裁定宣誓无效</a:t>
              </a:r>
              <a:endParaRPr lang="zh-CN" altLang="en-US" sz="1600" dirty="0">
                <a:latin typeface="微软雅黑" panose="020B0503020204020204" pitchFamily="34" charset="-122"/>
                <a:ea typeface="微软雅黑" panose="020B0503020204020204" pitchFamily="34" charset="-122"/>
              </a:endParaRPr>
            </a:p>
          </p:txBody>
        </p:sp>
        <p:pic>
          <p:nvPicPr>
            <p:cNvPr id="43" name="图片 42"/>
            <p:cNvPicPr>
              <a:picLocks noChangeAspect="1"/>
            </p:cNvPicPr>
            <p:nvPr/>
          </p:nvPicPr>
          <p:blipFill rotWithShape="1">
            <a:blip r:embed="rId6" cstate="print">
              <a:clrChange>
                <a:clrFrom>
                  <a:srgbClr val="F8D000"/>
                </a:clrFrom>
                <a:clrTo>
                  <a:srgbClr val="F8D000">
                    <a:alpha val="0"/>
                  </a:srgbClr>
                </a:clrTo>
              </a:clrChange>
              <a:biLevel thresh="25000"/>
              <a:extLst>
                <a:ext uri="{28A0092B-C50C-407E-A947-70E740481C1C}">
                  <a14:useLocalDpi xmlns:a14="http://schemas.microsoft.com/office/drawing/2010/main" val="0"/>
                </a:ext>
              </a:extLst>
            </a:blip>
            <a:srcRect l="16150" t="17240" r="13329" b="24801"/>
            <a:stretch/>
          </p:blipFill>
          <p:spPr>
            <a:xfrm>
              <a:off x="5148064" y="2743982"/>
              <a:ext cx="360040" cy="331237"/>
            </a:xfrm>
            <a:prstGeom prst="rect">
              <a:avLst/>
            </a:prstGeom>
          </p:spPr>
        </p:pic>
      </p:grpSp>
      <p:grpSp>
        <p:nvGrpSpPr>
          <p:cNvPr id="45" name="组合 44"/>
          <p:cNvGrpSpPr/>
          <p:nvPr/>
        </p:nvGrpSpPr>
        <p:grpSpPr>
          <a:xfrm>
            <a:off x="5077055" y="3275071"/>
            <a:ext cx="1943218" cy="432048"/>
            <a:chOff x="5077055" y="3275071"/>
            <a:chExt cx="1943218" cy="432048"/>
          </a:xfrm>
        </p:grpSpPr>
        <p:sp>
          <p:nvSpPr>
            <p:cNvPr id="25" name="五边形 24"/>
            <p:cNvSpPr/>
            <p:nvPr/>
          </p:nvSpPr>
          <p:spPr>
            <a:xfrm>
              <a:off x="5077055" y="3275071"/>
              <a:ext cx="1943218" cy="432048"/>
            </a:xfrm>
            <a:prstGeom prst="homePlate">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dirty="0" smtClean="0">
                  <a:latin typeface="微软雅黑" panose="020B0503020204020204" pitchFamily="34" charset="-122"/>
                  <a:ea typeface="微软雅黑" panose="020B0503020204020204" pitchFamily="34" charset="-122"/>
                </a:rPr>
                <a:t>允许重新宣誓</a:t>
              </a:r>
              <a:endParaRPr lang="zh-CN" altLang="en-US" sz="1600" dirty="0">
                <a:latin typeface="微软雅黑" panose="020B0503020204020204" pitchFamily="34" charset="-122"/>
                <a:ea typeface="微软雅黑" panose="020B0503020204020204" pitchFamily="34" charset="-122"/>
              </a:endParaRPr>
            </a:p>
          </p:txBody>
        </p:sp>
        <p:pic>
          <p:nvPicPr>
            <p:cNvPr id="44" name="图片 43"/>
            <p:cNvPicPr>
              <a:picLocks noChangeAspect="1"/>
            </p:cNvPicPr>
            <p:nvPr/>
          </p:nvPicPr>
          <p:blipFill rotWithShape="1">
            <a:blip r:embed="rId6" cstate="print">
              <a:clrChange>
                <a:clrFrom>
                  <a:srgbClr val="F8D000"/>
                </a:clrFrom>
                <a:clrTo>
                  <a:srgbClr val="F8D000">
                    <a:alpha val="0"/>
                  </a:srgbClr>
                </a:clrTo>
              </a:clrChange>
              <a:biLevel thresh="25000"/>
              <a:extLst>
                <a:ext uri="{28A0092B-C50C-407E-A947-70E740481C1C}">
                  <a14:useLocalDpi xmlns:a14="http://schemas.microsoft.com/office/drawing/2010/main" val="0"/>
                </a:ext>
              </a:extLst>
            </a:blip>
            <a:srcRect l="16150" t="17240" r="13329" b="24801"/>
            <a:stretch/>
          </p:blipFill>
          <p:spPr>
            <a:xfrm>
              <a:off x="5148064" y="3319815"/>
              <a:ext cx="360040" cy="331237"/>
            </a:xfrm>
            <a:prstGeom prst="rect">
              <a:avLst/>
            </a:prstGeom>
          </p:spPr>
        </p:pic>
      </p:grpSp>
      <p:sp>
        <p:nvSpPr>
          <p:cNvPr id="47" name="圆角矩形标注 46"/>
          <p:cNvSpPr/>
          <p:nvPr/>
        </p:nvSpPr>
        <p:spPr>
          <a:xfrm>
            <a:off x="6403178" y="3852232"/>
            <a:ext cx="461112" cy="689013"/>
          </a:xfrm>
          <a:prstGeom prst="wedgeRoundRectCallout">
            <a:avLst>
              <a:gd name="adj1" fmla="val -74380"/>
              <a:gd name="adj2" fmla="val 8671"/>
              <a:gd name="adj3" fmla="val 16667"/>
            </a:avLst>
          </a:prstGeom>
          <a:solidFill>
            <a:schemeClr val="bg1"/>
          </a:solidFill>
          <a:ln w="19050">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333F50"/>
                </a:solidFill>
                <a:latin typeface="微软雅黑" panose="020B0503020204020204" pitchFamily="34" charset="-122"/>
                <a:ea typeface="微软雅黑" panose="020B0503020204020204" pitchFamily="34" charset="-122"/>
              </a:rPr>
              <a:t>反对</a:t>
            </a:r>
          </a:p>
        </p:txBody>
      </p:sp>
      <p:sp>
        <p:nvSpPr>
          <p:cNvPr id="48" name="上箭头 47"/>
          <p:cNvSpPr/>
          <p:nvPr/>
        </p:nvSpPr>
        <p:spPr>
          <a:xfrm>
            <a:off x="6494732" y="3678562"/>
            <a:ext cx="278004" cy="165942"/>
          </a:xfrm>
          <a:prstGeom prst="upArrow">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5100333" y="6004505"/>
            <a:ext cx="3141320" cy="720197"/>
            <a:chOff x="5100333" y="6026313"/>
            <a:chExt cx="3141320" cy="720197"/>
          </a:xfrm>
        </p:grpSpPr>
        <p:sp>
          <p:nvSpPr>
            <p:cNvPr id="49" name="文本框 48"/>
            <p:cNvSpPr txBox="1"/>
            <p:nvPr/>
          </p:nvSpPr>
          <p:spPr>
            <a:xfrm>
              <a:off x="5737425" y="6026313"/>
              <a:ext cx="2504228" cy="720197"/>
            </a:xfrm>
            <a:prstGeom prst="rect">
              <a:avLst/>
            </a:prstGeom>
            <a:noFill/>
          </p:spPr>
          <p:txBody>
            <a:bodyPr wrap="square" rtlCol="0">
              <a:spAutoFit/>
            </a:bodyPr>
            <a:lstStyle/>
            <a:p>
              <a:pPr>
                <a:lnSpc>
                  <a:spcPct val="120000"/>
                </a:lnSpc>
              </a:pPr>
              <a:r>
                <a:rPr lang="zh-CN" altLang="en-US" sz="1600" dirty="0">
                  <a:latin typeface="微软雅黑" panose="020B0503020204020204" pitchFamily="34" charset="-122"/>
                  <a:ea typeface="微软雅黑" panose="020B0503020204020204" pitchFamily="34" charset="-122"/>
                </a:rPr>
                <a:t>严重</a:t>
              </a:r>
              <a:r>
                <a:rPr lang="zh-CN" altLang="en-US" sz="1600" dirty="0" smtClean="0">
                  <a:latin typeface="微软雅黑" panose="020B0503020204020204" pitchFamily="34" charset="-122"/>
                  <a:ea typeface="微软雅黑" panose="020B0503020204020204" pitchFamily="34" charset="-122"/>
                </a:rPr>
                <a:t>影响立法</a:t>
              </a:r>
              <a:r>
                <a:rPr lang="zh-CN" altLang="en-US" sz="1600" dirty="0">
                  <a:latin typeface="微软雅黑" panose="020B0503020204020204" pitchFamily="34" charset="-122"/>
                  <a:ea typeface="微软雅黑" panose="020B0503020204020204" pitchFamily="34" charset="-122"/>
                </a:rPr>
                <a:t>会的正常运转和香港的</a:t>
              </a:r>
              <a:r>
                <a:rPr lang="zh-CN" altLang="en-US" b="1" dirty="0">
                  <a:solidFill>
                    <a:srgbClr val="ED7D31"/>
                  </a:solidFill>
                  <a:latin typeface="微软雅黑" panose="020B0503020204020204" pitchFamily="34" charset="-122"/>
                  <a:ea typeface="微软雅黑" panose="020B0503020204020204" pitchFamily="34" charset="-122"/>
                </a:rPr>
                <a:t>政治稳定</a:t>
              </a:r>
              <a:endParaRPr lang="zh-CN" altLang="en-US" sz="2400" b="1" dirty="0">
                <a:solidFill>
                  <a:srgbClr val="ED7D31"/>
                </a:solidFill>
                <a:latin typeface="微软雅黑" panose="020B0503020204020204" pitchFamily="34" charset="-122"/>
                <a:ea typeface="微软雅黑" panose="020B0503020204020204" pitchFamily="34" charset="-122"/>
              </a:endParaRPr>
            </a:p>
          </p:txBody>
        </p:sp>
        <p:sp>
          <p:nvSpPr>
            <p:cNvPr id="50" name="椭圆 49"/>
            <p:cNvSpPr/>
            <p:nvPr/>
          </p:nvSpPr>
          <p:spPr>
            <a:xfrm>
              <a:off x="5100333" y="6124345"/>
              <a:ext cx="526694" cy="526694"/>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solidFill>
                    <a:schemeClr val="bg1"/>
                  </a:solidFill>
                </a:rPr>
                <a:t>  ！</a:t>
              </a:r>
              <a:endParaRPr lang="zh-CN" altLang="en-US" sz="3200" dirty="0">
                <a:solidFill>
                  <a:schemeClr val="bg1"/>
                </a:solidFill>
              </a:endParaRPr>
            </a:p>
          </p:txBody>
        </p:sp>
      </p:grpSp>
      <p:grpSp>
        <p:nvGrpSpPr>
          <p:cNvPr id="56" name="组合 55"/>
          <p:cNvGrpSpPr/>
          <p:nvPr/>
        </p:nvGrpSpPr>
        <p:grpSpPr>
          <a:xfrm>
            <a:off x="7316988" y="3879119"/>
            <a:ext cx="891635" cy="810426"/>
            <a:chOff x="5667064" y="1467987"/>
            <a:chExt cx="891635" cy="810426"/>
          </a:xfrm>
          <a:effectLst>
            <a:outerShdw blurRad="50800" dist="38100" dir="2700000" algn="tl" rotWithShape="0">
              <a:prstClr val="black">
                <a:alpha val="40000"/>
              </a:prstClr>
            </a:outerShdw>
          </a:effectLst>
        </p:grpSpPr>
        <p:sp>
          <p:nvSpPr>
            <p:cNvPr id="52" name="椭圆 51"/>
            <p:cNvSpPr/>
            <p:nvPr/>
          </p:nvSpPr>
          <p:spPr>
            <a:xfrm>
              <a:off x="5764560" y="1467987"/>
              <a:ext cx="761684" cy="761684"/>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5667064" y="1508972"/>
              <a:ext cx="891635" cy="769441"/>
            </a:xfrm>
            <a:prstGeom prst="rect">
              <a:avLst/>
            </a:prstGeom>
            <a:noFill/>
          </p:spPr>
          <p:txBody>
            <a:bodyPr wrap="square" rtlCol="0">
              <a:spAutoFit/>
            </a:bodyPr>
            <a:lstStyle/>
            <a:p>
              <a:pPr algn="ctr"/>
              <a:r>
                <a:rPr lang="en-US" altLang="zh-CN" sz="4400" b="1" spc="-300" dirty="0" smtClean="0">
                  <a:solidFill>
                    <a:srgbClr val="C00000"/>
                  </a:solidFill>
                  <a:latin typeface="微软雅黑" panose="020B0503020204020204" pitchFamily="34" charset="-122"/>
                  <a:ea typeface="微软雅黑" panose="020B0503020204020204" pitchFamily="34" charset="-122"/>
                </a:rPr>
                <a:t>VS</a:t>
              </a:r>
              <a:endParaRPr lang="zh-CN" altLang="en-US" sz="4400" b="1" spc="-300" dirty="0">
                <a:solidFill>
                  <a:srgbClr val="C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29003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1500"/>
                            </p:stCondLst>
                            <p:childTnLst>
                              <p:par>
                                <p:cTn id="9" presetID="12" presetClass="entr" presetSubtype="8" fill="hold" nodeType="afterEffect">
                                  <p:stCondLst>
                                    <p:cond delay="10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ppt_x</p:attrName>
                                        </p:attrNameLst>
                                      </p:cBhvr>
                                      <p:tavLst>
                                        <p:tav tm="0">
                                          <p:val>
                                            <p:strVal val="#ppt_x-#ppt_w*1.125000"/>
                                          </p:val>
                                        </p:tav>
                                        <p:tav tm="100000">
                                          <p:val>
                                            <p:strVal val="#ppt_x"/>
                                          </p:val>
                                        </p:tav>
                                      </p:tavLst>
                                    </p:anim>
                                    <p:animEffect transition="in" filter="wipe(right)">
                                      <p:cBhvr>
                                        <p:cTn id="12" dur="500"/>
                                        <p:tgtEl>
                                          <p:spTgt spid="3"/>
                                        </p:tgtEl>
                                      </p:cBhvr>
                                    </p:animEffect>
                                  </p:childTnLst>
                                </p:cTn>
                              </p:par>
                            </p:childTnLst>
                          </p:cTn>
                        </p:par>
                        <p:par>
                          <p:cTn id="13" fill="hold">
                            <p:stCondLst>
                              <p:cond delay="3000"/>
                            </p:stCondLst>
                            <p:childTnLst>
                              <p:par>
                                <p:cTn id="14" presetID="22" presetClass="entr" presetSubtype="1" fill="hold" grpId="0" nodeType="afterEffect">
                                  <p:stCondLst>
                                    <p:cond delay="400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childTnLst>
                          </p:cTn>
                        </p:par>
                        <p:par>
                          <p:cTn id="17" fill="hold">
                            <p:stCondLst>
                              <p:cond delay="7500"/>
                            </p:stCondLst>
                            <p:childTnLst>
                              <p:par>
                                <p:cTn id="18" presetID="22" presetClass="entr" presetSubtype="1" fill="hold" grpId="0" nodeType="afterEffect">
                                  <p:stCondLst>
                                    <p:cond delay="4000"/>
                                  </p:stCondLst>
                                  <p:childTnLst>
                                    <p:set>
                                      <p:cBhvr>
                                        <p:cTn id="19" dur="1" fill="hold">
                                          <p:stCondLst>
                                            <p:cond delay="0"/>
                                          </p:stCondLst>
                                        </p:cTn>
                                        <p:tgtEl>
                                          <p:spTgt spid="21"/>
                                        </p:tgtEl>
                                        <p:attrNameLst>
                                          <p:attrName>style.visibility</p:attrName>
                                        </p:attrNameLst>
                                      </p:cBhvr>
                                      <p:to>
                                        <p:strVal val="visible"/>
                                      </p:to>
                                    </p:set>
                                    <p:animEffect transition="in" filter="wipe(up)">
                                      <p:cBhvr>
                                        <p:cTn id="20" dur="500"/>
                                        <p:tgtEl>
                                          <p:spTgt spid="21"/>
                                        </p:tgtEl>
                                      </p:cBhvr>
                                    </p:animEffect>
                                  </p:childTnLst>
                                </p:cTn>
                              </p:par>
                            </p:childTnLst>
                          </p:cTn>
                        </p:par>
                        <p:par>
                          <p:cTn id="21" fill="hold">
                            <p:stCondLst>
                              <p:cond delay="12000"/>
                            </p:stCondLst>
                            <p:childTnLst>
                              <p:par>
                                <p:cTn id="22" presetID="14" presetClass="entr" presetSubtype="10" fill="hold" nodeType="afterEffect">
                                  <p:stCondLst>
                                    <p:cond delay="500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childTnLst>
                          </p:cTn>
                        </p:par>
                        <p:par>
                          <p:cTn id="25" fill="hold">
                            <p:stCondLst>
                              <p:cond delay="17500"/>
                            </p:stCondLst>
                            <p:childTnLst>
                              <p:par>
                                <p:cTn id="26" presetID="12" presetClass="entr" presetSubtype="8" fill="hold" nodeType="afterEffect">
                                  <p:stCondLst>
                                    <p:cond delay="2000"/>
                                  </p:stCondLst>
                                  <p:childTnLst>
                                    <p:set>
                                      <p:cBhvr>
                                        <p:cTn id="27" dur="1" fill="hold">
                                          <p:stCondLst>
                                            <p:cond delay="0"/>
                                          </p:stCondLst>
                                        </p:cTn>
                                        <p:tgtEl>
                                          <p:spTgt spid="46"/>
                                        </p:tgtEl>
                                        <p:attrNameLst>
                                          <p:attrName>style.visibility</p:attrName>
                                        </p:attrNameLst>
                                      </p:cBhvr>
                                      <p:to>
                                        <p:strVal val="visible"/>
                                      </p:to>
                                    </p:set>
                                    <p:anim calcmode="lin" valueType="num">
                                      <p:cBhvr additive="base">
                                        <p:cTn id="28" dur="500"/>
                                        <p:tgtEl>
                                          <p:spTgt spid="46"/>
                                        </p:tgtEl>
                                        <p:attrNameLst>
                                          <p:attrName>ppt_x</p:attrName>
                                        </p:attrNameLst>
                                      </p:cBhvr>
                                      <p:tavLst>
                                        <p:tav tm="0">
                                          <p:val>
                                            <p:strVal val="#ppt_x-#ppt_w*1.125000"/>
                                          </p:val>
                                        </p:tav>
                                        <p:tav tm="100000">
                                          <p:val>
                                            <p:strVal val="#ppt_x"/>
                                          </p:val>
                                        </p:tav>
                                      </p:tavLst>
                                    </p:anim>
                                    <p:animEffect transition="in" filter="wipe(right)">
                                      <p:cBhvr>
                                        <p:cTn id="29" dur="500"/>
                                        <p:tgtEl>
                                          <p:spTgt spid="46"/>
                                        </p:tgtEl>
                                      </p:cBhvr>
                                    </p:animEffect>
                                  </p:childTnLst>
                                </p:cTn>
                              </p:par>
                            </p:childTnLst>
                          </p:cTn>
                        </p:par>
                        <p:par>
                          <p:cTn id="30" fill="hold">
                            <p:stCondLst>
                              <p:cond delay="20000"/>
                            </p:stCondLst>
                            <p:childTnLst>
                              <p:par>
                                <p:cTn id="31" presetID="12" presetClass="entr" presetSubtype="8" fill="hold" nodeType="afterEffect">
                                  <p:stCondLst>
                                    <p:cond delay="2000"/>
                                  </p:stCondLst>
                                  <p:childTnLst>
                                    <p:set>
                                      <p:cBhvr>
                                        <p:cTn id="32" dur="1" fill="hold">
                                          <p:stCondLst>
                                            <p:cond delay="0"/>
                                          </p:stCondLst>
                                        </p:cTn>
                                        <p:tgtEl>
                                          <p:spTgt spid="45"/>
                                        </p:tgtEl>
                                        <p:attrNameLst>
                                          <p:attrName>style.visibility</p:attrName>
                                        </p:attrNameLst>
                                      </p:cBhvr>
                                      <p:to>
                                        <p:strVal val="visible"/>
                                      </p:to>
                                    </p:set>
                                    <p:anim calcmode="lin" valueType="num">
                                      <p:cBhvr additive="base">
                                        <p:cTn id="33" dur="500"/>
                                        <p:tgtEl>
                                          <p:spTgt spid="45"/>
                                        </p:tgtEl>
                                        <p:attrNameLst>
                                          <p:attrName>ppt_x</p:attrName>
                                        </p:attrNameLst>
                                      </p:cBhvr>
                                      <p:tavLst>
                                        <p:tav tm="0">
                                          <p:val>
                                            <p:strVal val="#ppt_x-#ppt_w*1.125000"/>
                                          </p:val>
                                        </p:tav>
                                        <p:tav tm="100000">
                                          <p:val>
                                            <p:strVal val="#ppt_x"/>
                                          </p:val>
                                        </p:tav>
                                      </p:tavLst>
                                    </p:anim>
                                    <p:animEffect transition="in" filter="wipe(right)">
                                      <p:cBhvr>
                                        <p:cTn id="34" dur="500"/>
                                        <p:tgtEl>
                                          <p:spTgt spid="45"/>
                                        </p:tgtEl>
                                      </p:cBhvr>
                                    </p:animEffect>
                                  </p:childTnLst>
                                </p:cTn>
                              </p:par>
                            </p:childTnLst>
                          </p:cTn>
                        </p:par>
                        <p:par>
                          <p:cTn id="35" fill="hold">
                            <p:stCondLst>
                              <p:cond delay="22500"/>
                            </p:stCondLst>
                            <p:childTnLst>
                              <p:par>
                                <p:cTn id="36" presetID="26" presetClass="emph" presetSubtype="0" repeatCount="3000" fill="hold" nodeType="afterEffect">
                                  <p:stCondLst>
                                    <p:cond delay="500"/>
                                  </p:stCondLst>
                                  <p:childTnLst>
                                    <p:animEffect transition="out" filter="fade">
                                      <p:cBhvr>
                                        <p:cTn id="37" dur="500" tmFilter="0, 0; .2, .5; .8, .5; 1, 0"/>
                                        <p:tgtEl>
                                          <p:spTgt spid="45"/>
                                        </p:tgtEl>
                                      </p:cBhvr>
                                    </p:animEffect>
                                    <p:animScale>
                                      <p:cBhvr>
                                        <p:cTn id="38" dur="250" autoRev="1" fill="hold"/>
                                        <p:tgtEl>
                                          <p:spTgt spid="45"/>
                                        </p:tgtEl>
                                      </p:cBhvr>
                                      <p:by x="105000" y="105000"/>
                                    </p:animScale>
                                  </p:childTnLst>
                                </p:cTn>
                              </p:par>
                            </p:childTnLst>
                          </p:cTn>
                        </p:par>
                        <p:par>
                          <p:cTn id="39" fill="hold">
                            <p:stCondLst>
                              <p:cond delay="24500"/>
                            </p:stCondLst>
                            <p:childTnLst>
                              <p:par>
                                <p:cTn id="40" presetID="42" presetClass="entr" presetSubtype="0" fill="hold" nodeType="after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anim calcmode="lin" valueType="num">
                                      <p:cBhvr>
                                        <p:cTn id="43" dur="500" fill="hold"/>
                                        <p:tgtEl>
                                          <p:spTgt spid="33"/>
                                        </p:tgtEl>
                                        <p:attrNameLst>
                                          <p:attrName>ppt_x</p:attrName>
                                        </p:attrNameLst>
                                      </p:cBhvr>
                                      <p:tavLst>
                                        <p:tav tm="0">
                                          <p:val>
                                            <p:strVal val="#ppt_x"/>
                                          </p:val>
                                        </p:tav>
                                        <p:tav tm="100000">
                                          <p:val>
                                            <p:strVal val="#ppt_x"/>
                                          </p:val>
                                        </p:tav>
                                      </p:tavLst>
                                    </p:anim>
                                    <p:anim calcmode="lin" valueType="num">
                                      <p:cBhvr>
                                        <p:cTn id="44" dur="500" fill="hold"/>
                                        <p:tgtEl>
                                          <p:spTgt spid="33"/>
                                        </p:tgtEl>
                                        <p:attrNameLst>
                                          <p:attrName>ppt_y</p:attrName>
                                        </p:attrNameLst>
                                      </p:cBhvr>
                                      <p:tavLst>
                                        <p:tav tm="0">
                                          <p:val>
                                            <p:strVal val="#ppt_y+.1"/>
                                          </p:val>
                                        </p:tav>
                                        <p:tav tm="100000">
                                          <p:val>
                                            <p:strVal val="#ppt_y"/>
                                          </p:val>
                                        </p:tav>
                                      </p:tavLst>
                                    </p:anim>
                                  </p:childTnLst>
                                </p:cTn>
                              </p:par>
                            </p:childTnLst>
                          </p:cTn>
                        </p:par>
                        <p:par>
                          <p:cTn id="45" fill="hold">
                            <p:stCondLst>
                              <p:cond delay="25000"/>
                            </p:stCondLst>
                            <p:childTnLst>
                              <p:par>
                                <p:cTn id="46" presetID="53" presetClass="entr" presetSubtype="16" fill="hold" grpId="0" nodeType="afterEffect">
                                  <p:stCondLst>
                                    <p:cond delay="500"/>
                                  </p:stCondLst>
                                  <p:childTnLst>
                                    <p:set>
                                      <p:cBhvr>
                                        <p:cTn id="47" dur="1" fill="hold">
                                          <p:stCondLst>
                                            <p:cond delay="0"/>
                                          </p:stCondLst>
                                        </p:cTn>
                                        <p:tgtEl>
                                          <p:spTgt spid="47"/>
                                        </p:tgtEl>
                                        <p:attrNameLst>
                                          <p:attrName>style.visibility</p:attrName>
                                        </p:attrNameLst>
                                      </p:cBhvr>
                                      <p:to>
                                        <p:strVal val="visible"/>
                                      </p:to>
                                    </p:set>
                                    <p:anim calcmode="lin" valueType="num">
                                      <p:cBhvr>
                                        <p:cTn id="48" dur="500" fill="hold"/>
                                        <p:tgtEl>
                                          <p:spTgt spid="47"/>
                                        </p:tgtEl>
                                        <p:attrNameLst>
                                          <p:attrName>ppt_w</p:attrName>
                                        </p:attrNameLst>
                                      </p:cBhvr>
                                      <p:tavLst>
                                        <p:tav tm="0">
                                          <p:val>
                                            <p:fltVal val="0"/>
                                          </p:val>
                                        </p:tav>
                                        <p:tav tm="100000">
                                          <p:val>
                                            <p:strVal val="#ppt_w"/>
                                          </p:val>
                                        </p:tav>
                                      </p:tavLst>
                                    </p:anim>
                                    <p:anim calcmode="lin" valueType="num">
                                      <p:cBhvr>
                                        <p:cTn id="49" dur="500" fill="hold"/>
                                        <p:tgtEl>
                                          <p:spTgt spid="47"/>
                                        </p:tgtEl>
                                        <p:attrNameLst>
                                          <p:attrName>ppt_h</p:attrName>
                                        </p:attrNameLst>
                                      </p:cBhvr>
                                      <p:tavLst>
                                        <p:tav tm="0">
                                          <p:val>
                                            <p:fltVal val="0"/>
                                          </p:val>
                                        </p:tav>
                                        <p:tav tm="100000">
                                          <p:val>
                                            <p:strVal val="#ppt_h"/>
                                          </p:val>
                                        </p:tav>
                                      </p:tavLst>
                                    </p:anim>
                                    <p:animEffect transition="in" filter="fade">
                                      <p:cBhvr>
                                        <p:cTn id="50" dur="500"/>
                                        <p:tgtEl>
                                          <p:spTgt spid="47"/>
                                        </p:tgtEl>
                                      </p:cBhvr>
                                    </p:animEffect>
                                  </p:childTnLst>
                                </p:cTn>
                              </p:par>
                            </p:childTnLst>
                          </p:cTn>
                        </p:par>
                        <p:par>
                          <p:cTn id="51" fill="hold">
                            <p:stCondLst>
                              <p:cond delay="26000"/>
                            </p:stCondLst>
                            <p:childTnLst>
                              <p:par>
                                <p:cTn id="52" presetID="26" presetClass="emph" presetSubtype="0" repeatCount="3000" fill="hold" grpId="1" nodeType="afterEffect">
                                  <p:stCondLst>
                                    <p:cond delay="500"/>
                                  </p:stCondLst>
                                  <p:childTnLst>
                                    <p:animEffect transition="out" filter="fade">
                                      <p:cBhvr>
                                        <p:cTn id="53" dur="500" tmFilter="0, 0; .2, .5; .8, .5; 1, 0"/>
                                        <p:tgtEl>
                                          <p:spTgt spid="47"/>
                                        </p:tgtEl>
                                      </p:cBhvr>
                                    </p:animEffect>
                                    <p:animScale>
                                      <p:cBhvr>
                                        <p:cTn id="54" dur="250" autoRev="1" fill="hold"/>
                                        <p:tgtEl>
                                          <p:spTgt spid="47"/>
                                        </p:tgtEl>
                                      </p:cBhvr>
                                      <p:by x="105000" y="105000"/>
                                    </p:animScale>
                                  </p:childTnLst>
                                </p:cTn>
                              </p:par>
                            </p:childTnLst>
                          </p:cTn>
                        </p:par>
                        <p:par>
                          <p:cTn id="55" fill="hold">
                            <p:stCondLst>
                              <p:cond delay="28000"/>
                            </p:stCondLst>
                            <p:childTnLst>
                              <p:par>
                                <p:cTn id="56" presetID="12" presetClass="entr" presetSubtype="4" fill="hold" grpId="0" nodeType="afterEffect">
                                  <p:stCondLst>
                                    <p:cond delay="500"/>
                                  </p:stCondLst>
                                  <p:childTnLst>
                                    <p:set>
                                      <p:cBhvr>
                                        <p:cTn id="57" dur="1" fill="hold">
                                          <p:stCondLst>
                                            <p:cond delay="0"/>
                                          </p:stCondLst>
                                        </p:cTn>
                                        <p:tgtEl>
                                          <p:spTgt spid="48"/>
                                        </p:tgtEl>
                                        <p:attrNameLst>
                                          <p:attrName>style.visibility</p:attrName>
                                        </p:attrNameLst>
                                      </p:cBhvr>
                                      <p:to>
                                        <p:strVal val="visible"/>
                                      </p:to>
                                    </p:set>
                                    <p:anim calcmode="lin" valueType="num">
                                      <p:cBhvr additive="base">
                                        <p:cTn id="58" dur="250"/>
                                        <p:tgtEl>
                                          <p:spTgt spid="48"/>
                                        </p:tgtEl>
                                        <p:attrNameLst>
                                          <p:attrName>ppt_y</p:attrName>
                                        </p:attrNameLst>
                                      </p:cBhvr>
                                      <p:tavLst>
                                        <p:tav tm="0">
                                          <p:val>
                                            <p:strVal val="#ppt_y+#ppt_h*1.125000"/>
                                          </p:val>
                                        </p:tav>
                                        <p:tav tm="100000">
                                          <p:val>
                                            <p:strVal val="#ppt_y"/>
                                          </p:val>
                                        </p:tav>
                                      </p:tavLst>
                                    </p:anim>
                                    <p:animEffect transition="in" filter="wipe(up)">
                                      <p:cBhvr>
                                        <p:cTn id="59" dur="250"/>
                                        <p:tgtEl>
                                          <p:spTgt spid="48"/>
                                        </p:tgtEl>
                                      </p:cBhvr>
                                    </p:animEffect>
                                  </p:childTnLst>
                                </p:cTn>
                              </p:par>
                            </p:childTnLst>
                          </p:cTn>
                        </p:par>
                        <p:par>
                          <p:cTn id="60" fill="hold">
                            <p:stCondLst>
                              <p:cond delay="28750"/>
                            </p:stCondLst>
                            <p:childTnLst>
                              <p:par>
                                <p:cTn id="61" presetID="14" presetClass="entr" presetSubtype="10" fill="hold" nodeType="afterEffect">
                                  <p:stCondLst>
                                    <p:cond delay="4000"/>
                                  </p:stCondLst>
                                  <p:childTnLst>
                                    <p:set>
                                      <p:cBhvr>
                                        <p:cTn id="62" dur="1" fill="hold">
                                          <p:stCondLst>
                                            <p:cond delay="0"/>
                                          </p:stCondLst>
                                        </p:cTn>
                                        <p:tgtEl>
                                          <p:spTgt spid="54"/>
                                        </p:tgtEl>
                                        <p:attrNameLst>
                                          <p:attrName>style.visibility</p:attrName>
                                        </p:attrNameLst>
                                      </p:cBhvr>
                                      <p:to>
                                        <p:strVal val="visible"/>
                                      </p:to>
                                    </p:set>
                                    <p:animEffect transition="in" filter="randombar(horizontal)">
                                      <p:cBhvr>
                                        <p:cTn id="63" dur="500"/>
                                        <p:tgtEl>
                                          <p:spTgt spid="54"/>
                                        </p:tgtEl>
                                      </p:cBhvr>
                                    </p:animEffect>
                                  </p:childTnLst>
                                </p:cTn>
                              </p:par>
                            </p:childTnLst>
                          </p:cTn>
                        </p:par>
                        <p:par>
                          <p:cTn id="64" fill="hold">
                            <p:stCondLst>
                              <p:cond delay="33250"/>
                            </p:stCondLst>
                            <p:childTnLst>
                              <p:par>
                                <p:cTn id="65" presetID="22" presetClass="entr" presetSubtype="1" fill="hold" grpId="0" nodeType="afterEffect">
                                  <p:stCondLst>
                                    <p:cond delay="1000"/>
                                  </p:stCondLst>
                                  <p:childTnLst>
                                    <p:set>
                                      <p:cBhvr>
                                        <p:cTn id="66" dur="1" fill="hold">
                                          <p:stCondLst>
                                            <p:cond delay="0"/>
                                          </p:stCondLst>
                                        </p:cTn>
                                        <p:tgtEl>
                                          <p:spTgt spid="28"/>
                                        </p:tgtEl>
                                        <p:attrNameLst>
                                          <p:attrName>style.visibility</p:attrName>
                                        </p:attrNameLst>
                                      </p:cBhvr>
                                      <p:to>
                                        <p:strVal val="visible"/>
                                      </p:to>
                                    </p:set>
                                    <p:animEffect transition="in" filter="wipe(up)">
                                      <p:cBhvr>
                                        <p:cTn id="67" dur="500"/>
                                        <p:tgtEl>
                                          <p:spTgt spid="28"/>
                                        </p:tgtEl>
                                      </p:cBhvr>
                                    </p:animEffect>
                                  </p:childTnLst>
                                </p:cTn>
                              </p:par>
                            </p:childTnLst>
                          </p:cTn>
                        </p:par>
                        <p:par>
                          <p:cTn id="68" fill="hold">
                            <p:stCondLst>
                              <p:cond delay="34750"/>
                            </p:stCondLst>
                            <p:childTnLst>
                              <p:par>
                                <p:cTn id="69" presetID="53" presetClass="entr" presetSubtype="16" fill="hold" nodeType="afterEffect">
                                  <p:stCondLst>
                                    <p:cond delay="4000"/>
                                  </p:stCondLst>
                                  <p:childTnLst>
                                    <p:set>
                                      <p:cBhvr>
                                        <p:cTn id="70" dur="1" fill="hold">
                                          <p:stCondLst>
                                            <p:cond delay="0"/>
                                          </p:stCondLst>
                                        </p:cTn>
                                        <p:tgtEl>
                                          <p:spTgt spid="56"/>
                                        </p:tgtEl>
                                        <p:attrNameLst>
                                          <p:attrName>style.visibility</p:attrName>
                                        </p:attrNameLst>
                                      </p:cBhvr>
                                      <p:to>
                                        <p:strVal val="visible"/>
                                      </p:to>
                                    </p:set>
                                    <p:anim calcmode="lin" valueType="num">
                                      <p:cBhvr>
                                        <p:cTn id="71" dur="500" fill="hold"/>
                                        <p:tgtEl>
                                          <p:spTgt spid="56"/>
                                        </p:tgtEl>
                                        <p:attrNameLst>
                                          <p:attrName>ppt_w</p:attrName>
                                        </p:attrNameLst>
                                      </p:cBhvr>
                                      <p:tavLst>
                                        <p:tav tm="0">
                                          <p:val>
                                            <p:fltVal val="0"/>
                                          </p:val>
                                        </p:tav>
                                        <p:tav tm="100000">
                                          <p:val>
                                            <p:strVal val="#ppt_w"/>
                                          </p:val>
                                        </p:tav>
                                      </p:tavLst>
                                    </p:anim>
                                    <p:anim calcmode="lin" valueType="num">
                                      <p:cBhvr>
                                        <p:cTn id="72" dur="500" fill="hold"/>
                                        <p:tgtEl>
                                          <p:spTgt spid="56"/>
                                        </p:tgtEl>
                                        <p:attrNameLst>
                                          <p:attrName>ppt_h</p:attrName>
                                        </p:attrNameLst>
                                      </p:cBhvr>
                                      <p:tavLst>
                                        <p:tav tm="0">
                                          <p:val>
                                            <p:fltVal val="0"/>
                                          </p:val>
                                        </p:tav>
                                        <p:tav tm="100000">
                                          <p:val>
                                            <p:strVal val="#ppt_h"/>
                                          </p:val>
                                        </p:tav>
                                      </p:tavLst>
                                    </p:anim>
                                    <p:animEffect transition="in" filter="fade">
                                      <p:cBhvr>
                                        <p:cTn id="73" dur="500"/>
                                        <p:tgtEl>
                                          <p:spTgt spid="56"/>
                                        </p:tgtEl>
                                      </p:cBhvr>
                                    </p:animEffect>
                                  </p:childTnLst>
                                </p:cTn>
                              </p:par>
                            </p:childTnLst>
                          </p:cTn>
                        </p:par>
                        <p:par>
                          <p:cTn id="74" fill="hold">
                            <p:stCondLst>
                              <p:cond delay="39250"/>
                            </p:stCondLst>
                            <p:childTnLst>
                              <p:par>
                                <p:cTn id="75" presetID="26" presetClass="emph" presetSubtype="0" repeatCount="3000" fill="hold" nodeType="afterEffect">
                                  <p:stCondLst>
                                    <p:cond delay="500"/>
                                  </p:stCondLst>
                                  <p:childTnLst>
                                    <p:animEffect transition="out" filter="fade">
                                      <p:cBhvr>
                                        <p:cTn id="76" dur="500" tmFilter="0, 0; .2, .5; .8, .5; 1, 0"/>
                                        <p:tgtEl>
                                          <p:spTgt spid="56"/>
                                        </p:tgtEl>
                                      </p:cBhvr>
                                    </p:animEffect>
                                    <p:animScale>
                                      <p:cBhvr>
                                        <p:cTn id="77" dur="250" autoRev="1" fill="hold"/>
                                        <p:tgtEl>
                                          <p:spTgt spid="56"/>
                                        </p:tgtEl>
                                      </p:cBhvr>
                                      <p:by x="105000" y="105000"/>
                                    </p:animScale>
                                  </p:childTnLst>
                                </p:cTn>
                              </p:par>
                            </p:childTnLst>
                          </p:cTn>
                        </p:par>
                        <p:par>
                          <p:cTn id="78" fill="hold">
                            <p:stCondLst>
                              <p:cond delay="41250"/>
                            </p:stCondLst>
                            <p:childTnLst>
                              <p:par>
                                <p:cTn id="79" presetID="2" presetClass="entr" presetSubtype="2" fill="hold" nodeType="afterEffect">
                                  <p:stCondLst>
                                    <p:cond delay="2000"/>
                                  </p:stCondLst>
                                  <p:childTnLst>
                                    <p:set>
                                      <p:cBhvr>
                                        <p:cTn id="80" dur="1" fill="hold">
                                          <p:stCondLst>
                                            <p:cond delay="0"/>
                                          </p:stCondLst>
                                        </p:cTn>
                                        <p:tgtEl>
                                          <p:spTgt spid="51"/>
                                        </p:tgtEl>
                                        <p:attrNameLst>
                                          <p:attrName>style.visibility</p:attrName>
                                        </p:attrNameLst>
                                      </p:cBhvr>
                                      <p:to>
                                        <p:strVal val="visible"/>
                                      </p:to>
                                    </p:set>
                                    <p:anim calcmode="lin" valueType="num">
                                      <p:cBhvr additive="base">
                                        <p:cTn id="81" dur="500" fill="hold"/>
                                        <p:tgtEl>
                                          <p:spTgt spid="51"/>
                                        </p:tgtEl>
                                        <p:attrNameLst>
                                          <p:attrName>ppt_x</p:attrName>
                                        </p:attrNameLst>
                                      </p:cBhvr>
                                      <p:tavLst>
                                        <p:tav tm="0">
                                          <p:val>
                                            <p:strVal val="1+#ppt_w/2"/>
                                          </p:val>
                                        </p:tav>
                                        <p:tav tm="100000">
                                          <p:val>
                                            <p:strVal val="#ppt_x"/>
                                          </p:val>
                                        </p:tav>
                                      </p:tavLst>
                                    </p:anim>
                                    <p:anim calcmode="lin" valueType="num">
                                      <p:cBhvr additive="base">
                                        <p:cTn id="82" dur="500" fill="hold"/>
                                        <p:tgtEl>
                                          <p:spTgt spid="51"/>
                                        </p:tgtEl>
                                        <p:attrNameLst>
                                          <p:attrName>ppt_y</p:attrName>
                                        </p:attrNameLst>
                                      </p:cBhvr>
                                      <p:tavLst>
                                        <p:tav tm="0">
                                          <p:val>
                                            <p:strVal val="#ppt_y"/>
                                          </p:val>
                                        </p:tav>
                                        <p:tav tm="100000">
                                          <p:val>
                                            <p:strVal val="#ppt_y"/>
                                          </p:val>
                                        </p:tav>
                                      </p:tavLst>
                                    </p:anim>
                                  </p:childTnLst>
                                </p:cTn>
                              </p:par>
                            </p:childTnLst>
                          </p:cTn>
                        </p:par>
                        <p:par>
                          <p:cTn id="83" fill="hold">
                            <p:stCondLst>
                              <p:cond delay="43750"/>
                            </p:stCondLst>
                            <p:childTnLst>
                              <p:par>
                                <p:cTn id="84" presetID="26" presetClass="emph" presetSubtype="0" repeatCount="3000" fill="hold" nodeType="afterEffect">
                                  <p:stCondLst>
                                    <p:cond delay="2000"/>
                                  </p:stCondLst>
                                  <p:childTnLst>
                                    <p:animEffect transition="out" filter="fade">
                                      <p:cBhvr>
                                        <p:cTn id="85" dur="500" tmFilter="0, 0; .2, .5; .8, .5; 1, 0"/>
                                        <p:tgtEl>
                                          <p:spTgt spid="51"/>
                                        </p:tgtEl>
                                      </p:cBhvr>
                                    </p:animEffect>
                                    <p:animScale>
                                      <p:cBhvr>
                                        <p:cTn id="86" dur="250" autoRev="1" fill="hold"/>
                                        <p:tgtEl>
                                          <p:spTgt spid="5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8" grpId="0"/>
      <p:bldP spid="47" grpId="0" animBg="1"/>
      <p:bldP spid="47" grpId="1" animBg="1"/>
      <p:bldP spid="4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en-US" altLang="zh-CN" dirty="0" smtClean="0">
                <a:solidFill>
                  <a:srgbClr val="EB4538"/>
                </a:solidFill>
              </a:rPr>
              <a:t>2   </a:t>
            </a:r>
            <a:r>
              <a:rPr lang="zh-CN" altLang="en-US" dirty="0" smtClean="0"/>
              <a:t>全国人大常委会五次释法</a:t>
            </a:r>
            <a:endParaRPr lang="zh-CN" altLang="en-US" dirty="0">
              <a:solidFill>
                <a:srgbClr val="EB4538"/>
              </a:solidFill>
            </a:endParaRPr>
          </a:p>
        </p:txBody>
      </p:sp>
      <p:sp>
        <p:nvSpPr>
          <p:cNvPr id="6" name="燕尾形 5"/>
          <p:cNvSpPr/>
          <p:nvPr/>
        </p:nvSpPr>
        <p:spPr>
          <a:xfrm>
            <a:off x="35496" y="2060848"/>
            <a:ext cx="1631032" cy="403102"/>
          </a:xfrm>
          <a:prstGeom prst="chevron">
            <a:avLst/>
          </a:prstGeom>
          <a:solidFill>
            <a:srgbClr val="2D3A4B"/>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smtClean="0">
                <a:latin typeface="Microsoft YaHei" charset="-122"/>
                <a:ea typeface="Microsoft YaHei" charset="-122"/>
                <a:cs typeface="Microsoft YaHei" charset="-122"/>
              </a:rPr>
              <a:t>第</a:t>
            </a:r>
            <a:r>
              <a:rPr kumimoji="1" lang="zh-CN" altLang="en-US" sz="1600" dirty="0">
                <a:latin typeface="Microsoft YaHei" charset="-122"/>
                <a:ea typeface="Microsoft YaHei" charset="-122"/>
                <a:cs typeface="Microsoft YaHei" charset="-122"/>
              </a:rPr>
              <a:t>五</a:t>
            </a:r>
            <a:r>
              <a:rPr kumimoji="1" lang="zh-CN" altLang="en-US" sz="1600" dirty="0" smtClean="0">
                <a:latin typeface="Microsoft YaHei" charset="-122"/>
                <a:ea typeface="Microsoft YaHei" charset="-122"/>
                <a:cs typeface="Microsoft YaHei" charset="-122"/>
              </a:rPr>
              <a:t>次释法</a:t>
            </a:r>
            <a:endParaRPr kumimoji="1" lang="zh-CN" altLang="en-US" sz="1600" dirty="0">
              <a:latin typeface="Microsoft YaHei" charset="-122"/>
              <a:ea typeface="Microsoft YaHei" charset="-122"/>
              <a:cs typeface="Microsoft YaHei" charset="-122"/>
            </a:endParaRPr>
          </a:p>
        </p:txBody>
      </p:sp>
      <p:sp>
        <p:nvSpPr>
          <p:cNvPr id="5" name="燕尾形 4"/>
          <p:cNvSpPr/>
          <p:nvPr/>
        </p:nvSpPr>
        <p:spPr>
          <a:xfrm>
            <a:off x="1547664" y="2060848"/>
            <a:ext cx="3672408" cy="403102"/>
          </a:xfrm>
          <a:prstGeom prst="chevron">
            <a:avLst/>
          </a:prstGeom>
          <a:solidFill>
            <a:srgbClr val="ED7D3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a:latin typeface="Microsoft YaHei" charset="-122"/>
                <a:ea typeface="Microsoft YaHei" charset="-122"/>
                <a:cs typeface="Microsoft YaHei" charset="-122"/>
              </a:rPr>
              <a:t>明确公职人员就职宣誓的宪制含义</a:t>
            </a:r>
          </a:p>
        </p:txBody>
      </p:sp>
      <p:grpSp>
        <p:nvGrpSpPr>
          <p:cNvPr id="53" name="组合 52"/>
          <p:cNvGrpSpPr/>
          <p:nvPr/>
        </p:nvGrpSpPr>
        <p:grpSpPr>
          <a:xfrm>
            <a:off x="395536" y="2954244"/>
            <a:ext cx="5616624" cy="2923028"/>
            <a:chOff x="2843808" y="3032340"/>
            <a:chExt cx="5976664" cy="1476780"/>
          </a:xfrm>
        </p:grpSpPr>
        <p:pic>
          <p:nvPicPr>
            <p:cNvPr id="57" name="图片 56"/>
            <p:cNvPicPr>
              <a:picLocks noChangeAspect="1"/>
            </p:cNvPicPr>
            <p:nvPr/>
          </p:nvPicPr>
          <p:blipFill rotWithShape="1">
            <a:blip r:embed="rId2">
              <a:extLst>
                <a:ext uri="{28A0092B-C50C-407E-A947-70E740481C1C}">
                  <a14:useLocalDpi xmlns:a14="http://schemas.microsoft.com/office/drawing/2010/main" val="0"/>
                </a:ext>
              </a:extLst>
            </a:blip>
            <a:srcRect l="42" t="960" r="42" b="960"/>
            <a:stretch/>
          </p:blipFill>
          <p:spPr>
            <a:xfrm>
              <a:off x="2843808" y="3032340"/>
              <a:ext cx="5976664" cy="1476780"/>
            </a:xfrm>
            <a:prstGeom prst="rect">
              <a:avLst/>
            </a:prstGeom>
            <a:ln w="28575">
              <a:solidFill>
                <a:srgbClr val="ED7D31"/>
              </a:solidFill>
            </a:ln>
            <a:effectLst>
              <a:outerShdw blurRad="190500" algn="tl" rotWithShape="0">
                <a:srgbClr val="000000">
                  <a:alpha val="70000"/>
                </a:srgbClr>
              </a:outerShdw>
            </a:effectLst>
          </p:spPr>
        </p:pic>
        <p:sp>
          <p:nvSpPr>
            <p:cNvPr id="58" name="矩形 57"/>
            <p:cNvSpPr/>
            <p:nvPr/>
          </p:nvSpPr>
          <p:spPr>
            <a:xfrm>
              <a:off x="2843808" y="3032340"/>
              <a:ext cx="5976664" cy="147678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Clr>
                  <a:srgbClr val="2E2F39"/>
                </a:buClr>
                <a:buFont typeface="Arial" panose="020B0604020202020204" pitchFamily="34" charset="0"/>
                <a:buChar char="•"/>
              </a:pPr>
              <a:endParaRPr lang="en-US" altLang="zh-CN" sz="400" dirty="0" smtClean="0">
                <a:solidFill>
                  <a:srgbClr val="2E2F39"/>
                </a:solidFill>
                <a:latin typeface="微软雅黑" panose="020B0503020204020204" pitchFamily="34" charset="-122"/>
                <a:ea typeface="微软雅黑" panose="020B0503020204020204" pitchFamily="34" charset="-122"/>
              </a:endParaRPr>
            </a:p>
            <a:p>
              <a:pPr algn="ctr">
                <a:lnSpc>
                  <a:spcPct val="150000"/>
                </a:lnSpc>
                <a:buClr>
                  <a:srgbClr val="2E2F39"/>
                </a:buClr>
              </a:pPr>
              <a:r>
                <a:rPr lang="zh-CN" altLang="zh-CN" sz="1600" dirty="0" smtClean="0">
                  <a:solidFill>
                    <a:srgbClr val="ED7D31"/>
                  </a:solidFill>
                  <a:latin typeface="微软雅黑" panose="020B0503020204020204" pitchFamily="34" charset="-122"/>
                  <a:ea typeface="微软雅黑" panose="020B0503020204020204" pitchFamily="34" charset="-122"/>
                </a:rPr>
                <a:t>关于香港特别行政区基本法第一百零四条的解释</a:t>
              </a:r>
              <a:endParaRPr lang="en-US" altLang="zh-CN" sz="1600" dirty="0" smtClean="0">
                <a:solidFill>
                  <a:srgbClr val="ED7D31"/>
                </a:solidFill>
                <a:latin typeface="微软雅黑" panose="020B0503020204020204" pitchFamily="34" charset="-122"/>
                <a:ea typeface="微软雅黑" panose="020B0503020204020204" pitchFamily="34" charset="-122"/>
              </a:endParaRPr>
            </a:p>
            <a:p>
              <a:pPr marL="342900" indent="-342900">
                <a:lnSpc>
                  <a:spcPct val="150000"/>
                </a:lnSpc>
                <a:buClr>
                  <a:srgbClr val="ED7D31"/>
                </a:buClr>
                <a:buFont typeface="+mj-ea"/>
                <a:buAutoNum type="circleNumDbPlain"/>
              </a:pPr>
              <a:r>
                <a:rPr lang="zh-CN" altLang="en-US" sz="1600" dirty="0">
                  <a:solidFill>
                    <a:srgbClr val="2E2F39"/>
                  </a:solidFill>
                  <a:latin typeface="微软雅黑" panose="020B0503020204020204" pitchFamily="34" charset="-122"/>
                  <a:ea typeface="微软雅黑" panose="020B0503020204020204" pitchFamily="34" charset="-122"/>
                </a:rPr>
                <a:t>拥</a:t>
              </a:r>
              <a:r>
                <a:rPr lang="zh-CN" altLang="en-US" sz="1600" dirty="0" smtClean="0">
                  <a:solidFill>
                    <a:srgbClr val="2E2F39"/>
                  </a:solidFill>
                  <a:latin typeface="微软雅黑" panose="020B0503020204020204" pitchFamily="34" charset="-122"/>
                  <a:ea typeface="微软雅黑" panose="020B0503020204020204" pitchFamily="34" charset="-122"/>
                </a:rPr>
                <a:t>护</a:t>
              </a:r>
              <a:r>
                <a:rPr lang="zh-CN" altLang="en-US" sz="1600" dirty="0">
                  <a:solidFill>
                    <a:srgbClr val="2E2F39"/>
                  </a:solidFill>
                  <a:latin typeface="微软雅黑" panose="020B0503020204020204" pitchFamily="34" charset="-122"/>
                  <a:ea typeface="微软雅黑" panose="020B0503020204020204" pitchFamily="34" charset="-122"/>
                </a:rPr>
                <a:t>基本法和效忠特区政府不仅是誓词内容，亦是担任公职人员包括立法会议员的法定资格和</a:t>
              </a:r>
              <a:r>
                <a:rPr lang="zh-CN" altLang="en-US" sz="1600" dirty="0" smtClean="0">
                  <a:solidFill>
                    <a:srgbClr val="2E2F39"/>
                  </a:solidFill>
                  <a:latin typeface="微软雅黑" panose="020B0503020204020204" pitchFamily="34" charset="-122"/>
                  <a:ea typeface="微软雅黑" panose="020B0503020204020204" pitchFamily="34" charset="-122"/>
                </a:rPr>
                <a:t>条件</a:t>
              </a:r>
              <a:endParaRPr lang="en-US" altLang="zh-CN" sz="1600" dirty="0" smtClean="0">
                <a:solidFill>
                  <a:srgbClr val="2E2F39"/>
                </a:solidFill>
                <a:latin typeface="微软雅黑" panose="020B0503020204020204" pitchFamily="34" charset="-122"/>
                <a:ea typeface="微软雅黑" panose="020B0503020204020204" pitchFamily="34" charset="-122"/>
              </a:endParaRPr>
            </a:p>
            <a:p>
              <a:pPr marL="342900" indent="-342900">
                <a:lnSpc>
                  <a:spcPct val="150000"/>
                </a:lnSpc>
                <a:buClr>
                  <a:srgbClr val="ED7D31"/>
                </a:buClr>
                <a:buFont typeface="+mj-ea"/>
                <a:buAutoNum type="circleNumDbPlain"/>
              </a:pPr>
              <a:r>
                <a:rPr lang="zh-CN" altLang="en-US" sz="1600" dirty="0" smtClean="0">
                  <a:solidFill>
                    <a:srgbClr val="2E2F39"/>
                  </a:solidFill>
                  <a:latin typeface="微软雅黑" panose="020B0503020204020204" pitchFamily="34" charset="-122"/>
                  <a:ea typeface="微软雅黑" panose="020B0503020204020204" pitchFamily="34" charset="-122"/>
                </a:rPr>
                <a:t>宣誓</a:t>
              </a:r>
              <a:r>
                <a:rPr lang="zh-CN" altLang="en-US" sz="1600" dirty="0">
                  <a:solidFill>
                    <a:srgbClr val="2E2F39"/>
                  </a:solidFill>
                  <a:latin typeface="微软雅黑" panose="020B0503020204020204" pitchFamily="34" charset="-122"/>
                  <a:ea typeface="微软雅黑" panose="020B0503020204020204" pitchFamily="34" charset="-122"/>
                </a:rPr>
                <a:t>需要准确、完整、</a:t>
              </a:r>
              <a:r>
                <a:rPr lang="zh-CN" altLang="en-US" sz="1600" dirty="0" smtClean="0">
                  <a:solidFill>
                    <a:srgbClr val="2E2F39"/>
                  </a:solidFill>
                  <a:latin typeface="微软雅黑" panose="020B0503020204020204" pitchFamily="34" charset="-122"/>
                  <a:ea typeface="微软雅黑" panose="020B0503020204020204" pitchFamily="34" charset="-122"/>
                </a:rPr>
                <a:t>庄重</a:t>
              </a:r>
              <a:endParaRPr lang="en-US" altLang="zh-CN" sz="1600" dirty="0">
                <a:solidFill>
                  <a:srgbClr val="2E2F39"/>
                </a:solidFill>
                <a:latin typeface="微软雅黑" panose="020B0503020204020204" pitchFamily="34" charset="-122"/>
                <a:ea typeface="微软雅黑" panose="020B0503020204020204" pitchFamily="34" charset="-122"/>
              </a:endParaRPr>
            </a:p>
            <a:p>
              <a:pPr marL="342900" indent="-342900">
                <a:lnSpc>
                  <a:spcPct val="150000"/>
                </a:lnSpc>
                <a:buClr>
                  <a:srgbClr val="ED7D31"/>
                </a:buClr>
                <a:buFont typeface="+mj-ea"/>
                <a:buAutoNum type="circleNumDbPlain"/>
              </a:pPr>
              <a:r>
                <a:rPr lang="zh-CN" altLang="en-US" sz="1600" dirty="0" smtClean="0">
                  <a:solidFill>
                    <a:srgbClr val="2E2F39"/>
                  </a:solidFill>
                  <a:latin typeface="微软雅黑" panose="020B0503020204020204" pitchFamily="34" charset="-122"/>
                  <a:ea typeface="微软雅黑" panose="020B0503020204020204" pitchFamily="34" charset="-122"/>
                </a:rPr>
                <a:t>不依法</a:t>
              </a:r>
              <a:r>
                <a:rPr lang="zh-CN" altLang="en-US" sz="1600" dirty="0">
                  <a:solidFill>
                    <a:srgbClr val="2E2F39"/>
                  </a:solidFill>
                  <a:latin typeface="微软雅黑" panose="020B0503020204020204" pitchFamily="34" charset="-122"/>
                  <a:ea typeface="微软雅黑" panose="020B0503020204020204" pitchFamily="34" charset="-122"/>
                </a:rPr>
                <a:t>宣誓即丧失议员</a:t>
              </a:r>
              <a:r>
                <a:rPr lang="zh-CN" altLang="en-US" sz="1600" dirty="0" smtClean="0">
                  <a:solidFill>
                    <a:srgbClr val="2E2F39"/>
                  </a:solidFill>
                  <a:latin typeface="微软雅黑" panose="020B0503020204020204" pitchFamily="34" charset="-122"/>
                  <a:ea typeface="微软雅黑" panose="020B0503020204020204" pitchFamily="34" charset="-122"/>
                </a:rPr>
                <a:t>资格</a:t>
              </a:r>
              <a:endParaRPr lang="en-US" altLang="zh-CN" sz="1600" dirty="0">
                <a:solidFill>
                  <a:srgbClr val="2E2F39"/>
                </a:solidFill>
                <a:latin typeface="微软雅黑" panose="020B0503020204020204" pitchFamily="34" charset="-122"/>
                <a:ea typeface="微软雅黑" panose="020B0503020204020204" pitchFamily="34" charset="-122"/>
              </a:endParaRPr>
            </a:p>
            <a:p>
              <a:pPr marL="342900" indent="-342900">
                <a:lnSpc>
                  <a:spcPct val="150000"/>
                </a:lnSpc>
                <a:buClr>
                  <a:srgbClr val="ED7D31"/>
                </a:buClr>
                <a:buFont typeface="+mj-ea"/>
                <a:buAutoNum type="circleNumDbPlain"/>
              </a:pPr>
              <a:r>
                <a:rPr lang="zh-CN" altLang="en-US" sz="1600" dirty="0" smtClean="0">
                  <a:solidFill>
                    <a:srgbClr val="2E2F39"/>
                  </a:solidFill>
                  <a:latin typeface="微软雅黑" panose="020B0503020204020204" pitchFamily="34" charset="-122"/>
                  <a:ea typeface="微软雅黑" panose="020B0503020204020204" pitchFamily="34" charset="-122"/>
                </a:rPr>
                <a:t>监视</a:t>
              </a:r>
              <a:r>
                <a:rPr lang="zh-CN" altLang="en-US" sz="1600" dirty="0">
                  <a:solidFill>
                    <a:srgbClr val="2E2F39"/>
                  </a:solidFill>
                  <a:latin typeface="微软雅黑" panose="020B0503020204020204" pitchFamily="34" charset="-122"/>
                  <a:ea typeface="微软雅黑" panose="020B0503020204020204" pitchFamily="34" charset="-122"/>
                </a:rPr>
                <a:t>人裁定宣誓无效不得安排重新</a:t>
              </a:r>
              <a:r>
                <a:rPr lang="zh-CN" altLang="en-US" sz="1600" dirty="0" smtClean="0">
                  <a:solidFill>
                    <a:srgbClr val="2E2F39"/>
                  </a:solidFill>
                  <a:latin typeface="微软雅黑" panose="020B0503020204020204" pitchFamily="34" charset="-122"/>
                  <a:ea typeface="微软雅黑" panose="020B0503020204020204" pitchFamily="34" charset="-122"/>
                </a:rPr>
                <a:t>宣誓</a:t>
              </a:r>
              <a:endParaRPr lang="en-US" altLang="zh-CN" sz="1600" dirty="0">
                <a:solidFill>
                  <a:srgbClr val="2E2F39"/>
                </a:solidFill>
                <a:latin typeface="微软雅黑" panose="020B0503020204020204" pitchFamily="34" charset="-122"/>
                <a:ea typeface="微软雅黑" panose="020B0503020204020204" pitchFamily="34" charset="-122"/>
              </a:endParaRPr>
            </a:p>
            <a:p>
              <a:pPr marL="342900" indent="-342900">
                <a:lnSpc>
                  <a:spcPct val="150000"/>
                </a:lnSpc>
                <a:buClr>
                  <a:srgbClr val="ED7D31"/>
                </a:buClr>
                <a:buFont typeface="+mj-ea"/>
                <a:buAutoNum type="circleNumDbPlain"/>
              </a:pPr>
              <a:r>
                <a:rPr lang="zh-CN" altLang="en-US" sz="1600" dirty="0" smtClean="0">
                  <a:solidFill>
                    <a:srgbClr val="2E2F39"/>
                  </a:solidFill>
                  <a:latin typeface="微软雅黑" panose="020B0503020204020204" pitchFamily="34" charset="-122"/>
                  <a:ea typeface="微软雅黑" panose="020B0503020204020204" pitchFamily="34" charset="-122"/>
                </a:rPr>
                <a:t>宣誓</a:t>
              </a:r>
              <a:r>
                <a:rPr lang="zh-CN" altLang="en-US" sz="1600" dirty="0">
                  <a:solidFill>
                    <a:srgbClr val="2E2F39"/>
                  </a:solidFill>
                  <a:latin typeface="微软雅黑" panose="020B0503020204020204" pitchFamily="34" charset="-122"/>
                  <a:ea typeface="微软雅黑" panose="020B0503020204020204" pitchFamily="34" charset="-122"/>
                </a:rPr>
                <a:t>具有法律</a:t>
              </a:r>
              <a:r>
                <a:rPr lang="zh-CN" altLang="en-US" sz="1600" dirty="0" smtClean="0">
                  <a:solidFill>
                    <a:srgbClr val="2E2F39"/>
                  </a:solidFill>
                  <a:latin typeface="微软雅黑" panose="020B0503020204020204" pitchFamily="34" charset="-122"/>
                  <a:ea typeface="微软雅黑" panose="020B0503020204020204" pitchFamily="34" charset="-122"/>
                </a:rPr>
                <a:t>约束力</a:t>
              </a:r>
              <a:endParaRPr lang="zh-CN" altLang="en-US" sz="1600" dirty="0">
                <a:solidFill>
                  <a:srgbClr val="ED7D31"/>
                </a:solidFill>
                <a:latin typeface="微软雅黑" panose="020B0503020204020204" pitchFamily="34" charset="-122"/>
                <a:ea typeface="微软雅黑" panose="020B0503020204020204" pitchFamily="34" charset="-122"/>
              </a:endParaRPr>
            </a:p>
          </p:txBody>
        </p:sp>
      </p:grpSp>
      <p:sp>
        <p:nvSpPr>
          <p:cNvPr id="59" name="文本框 58"/>
          <p:cNvSpPr txBox="1"/>
          <p:nvPr/>
        </p:nvSpPr>
        <p:spPr>
          <a:xfrm>
            <a:off x="538033" y="2720975"/>
            <a:ext cx="1692188" cy="403102"/>
          </a:xfrm>
          <a:prstGeom prst="rect">
            <a:avLst/>
          </a:prstGeom>
          <a:solidFill>
            <a:srgbClr val="ED7D3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defPPr>
              <a:defRPr lang="ko-KR"/>
            </a:defPPr>
            <a:lvl1pPr algn="ctr">
              <a:defRPr kumimoji="1" sz="1600">
                <a:solidFill>
                  <a:schemeClr val="lt1"/>
                </a:solidFill>
                <a:latin typeface="Microsoft YaHei" charset="-122"/>
                <a:ea typeface="Microsoft YaHei" charset="-122"/>
                <a:cs typeface="Microsoft YaHei"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全国人大常委会</a:t>
            </a:r>
          </a:p>
        </p:txBody>
      </p:sp>
      <p:grpSp>
        <p:nvGrpSpPr>
          <p:cNvPr id="11" name="组合 10"/>
          <p:cNvGrpSpPr/>
          <p:nvPr/>
        </p:nvGrpSpPr>
        <p:grpSpPr>
          <a:xfrm>
            <a:off x="6297220" y="4293422"/>
            <a:ext cx="2595259" cy="1602556"/>
            <a:chOff x="6297221" y="4316023"/>
            <a:chExt cx="2919249" cy="1802618"/>
          </a:xfrm>
        </p:grpSpPr>
        <p:pic>
          <p:nvPicPr>
            <p:cNvPr id="60" name="图片 59"/>
            <p:cNvPicPr>
              <a:picLocks noChangeAspect="1"/>
            </p:cNvPicPr>
            <p:nvPr/>
          </p:nvPicPr>
          <p:blipFill rotWithShape="1">
            <a:blip r:embed="rId3">
              <a:extLst>
                <a:ext uri="{28A0092B-C50C-407E-A947-70E740481C1C}">
                  <a14:useLocalDpi xmlns:a14="http://schemas.microsoft.com/office/drawing/2010/main" val="0"/>
                </a:ext>
              </a:extLst>
            </a:blip>
            <a:srcRect l="11099" t="23647" r="56937" b="2564"/>
            <a:stretch/>
          </p:blipFill>
          <p:spPr>
            <a:xfrm>
              <a:off x="6297221" y="4316023"/>
              <a:ext cx="1479089" cy="1797585"/>
            </a:xfrm>
            <a:prstGeom prst="rect">
              <a:avLst/>
            </a:prstGeom>
            <a:effectLst>
              <a:outerShdw blurRad="50800" dist="38100" dir="2700000" algn="tl" rotWithShape="0">
                <a:prstClr val="black">
                  <a:alpha val="40000"/>
                </a:prstClr>
              </a:outerShdw>
            </a:effectLst>
          </p:spPr>
        </p:pic>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51513" t="4121" r="10737" b="8312"/>
            <a:stretch/>
          </p:blipFill>
          <p:spPr>
            <a:xfrm>
              <a:off x="7776310" y="4316023"/>
              <a:ext cx="1440160" cy="1802618"/>
            </a:xfrm>
            <a:prstGeom prst="rect">
              <a:avLst/>
            </a:prstGeom>
            <a:effectLst>
              <a:outerShdw blurRad="50800" dist="38100" dir="2700000" algn="tl" rotWithShape="0">
                <a:prstClr val="black">
                  <a:alpha val="40000"/>
                </a:prstClr>
              </a:outerShdw>
            </a:effectLst>
          </p:spPr>
        </p:pic>
      </p:grpSp>
      <p:pic>
        <p:nvPicPr>
          <p:cNvPr id="61" name="图片 60"/>
          <p:cNvPicPr>
            <a:picLocks noChangeAspect="1"/>
          </p:cNvPicPr>
          <p:nvPr/>
        </p:nvPicPr>
        <p:blipFill rotWithShape="1">
          <a:blip r:embed="rId4" cstate="print">
            <a:extLst>
              <a:ext uri="{28A0092B-C50C-407E-A947-70E740481C1C}">
                <a14:useLocalDpi xmlns:a14="http://schemas.microsoft.com/office/drawing/2010/main" val="0"/>
              </a:ext>
            </a:extLst>
          </a:blip>
          <a:srcRect r="17166" b="20154"/>
          <a:stretch/>
        </p:blipFill>
        <p:spPr>
          <a:xfrm>
            <a:off x="6297221" y="2954244"/>
            <a:ext cx="2595259" cy="1079144"/>
          </a:xfrm>
          <a:prstGeom prst="rect">
            <a:avLst/>
          </a:prstGeom>
          <a:effectLst>
            <a:outerShdw blurRad="50800" dist="38100" dir="2700000" algn="tl" rotWithShape="0">
              <a:prstClr val="black">
                <a:alpha val="40000"/>
              </a:prstClr>
            </a:outerShdw>
          </a:effectLst>
        </p:spPr>
      </p:pic>
      <p:sp>
        <p:nvSpPr>
          <p:cNvPr id="12" name="下箭头 11"/>
          <p:cNvSpPr/>
          <p:nvPr/>
        </p:nvSpPr>
        <p:spPr>
          <a:xfrm>
            <a:off x="6676050" y="3940840"/>
            <a:ext cx="1872208" cy="432048"/>
          </a:xfrm>
          <a:prstGeom prst="downArrow">
            <a:avLst>
              <a:gd name="adj1" fmla="val 79201"/>
              <a:gd name="adj2" fmla="val 36024"/>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取消议员资格</a:t>
            </a:r>
            <a:endParaRPr lang="zh-CN" altLang="en-US" sz="1600" dirty="0">
              <a:latin typeface="微软雅黑" panose="020B0503020204020204" pitchFamily="34" charset="-122"/>
              <a:ea typeface="微软雅黑" panose="020B0503020204020204" pitchFamily="34" charset="-122"/>
            </a:endParaRPr>
          </a:p>
        </p:txBody>
      </p:sp>
      <p:grpSp>
        <p:nvGrpSpPr>
          <p:cNvPr id="62" name="组合 61"/>
          <p:cNvGrpSpPr/>
          <p:nvPr/>
        </p:nvGrpSpPr>
        <p:grpSpPr>
          <a:xfrm>
            <a:off x="395537" y="6156748"/>
            <a:ext cx="8496942" cy="360040"/>
            <a:chOff x="2353012" y="6185733"/>
            <a:chExt cx="8496942" cy="360040"/>
          </a:xfrm>
        </p:grpSpPr>
        <p:sp>
          <p:nvSpPr>
            <p:cNvPr id="63" name="矩形 62"/>
            <p:cNvSpPr/>
            <p:nvPr/>
          </p:nvSpPr>
          <p:spPr>
            <a:xfrm>
              <a:off x="2353012" y="6185733"/>
              <a:ext cx="715804" cy="36004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意义</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4" name="矩形 63"/>
            <p:cNvSpPr/>
            <p:nvPr/>
          </p:nvSpPr>
          <p:spPr>
            <a:xfrm>
              <a:off x="3068816" y="6185733"/>
              <a:ext cx="7781138" cy="360040"/>
            </a:xfrm>
            <a:prstGeom prst="rect">
              <a:avLst/>
            </a:prstGeom>
            <a:solidFill>
              <a:srgbClr val="ED7D3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1187624" y="6156012"/>
            <a:ext cx="2396450" cy="369332"/>
            <a:chOff x="6297220" y="4633901"/>
            <a:chExt cx="2396450" cy="369332"/>
          </a:xfrm>
        </p:grpSpPr>
        <p:sp>
          <p:nvSpPr>
            <p:cNvPr id="13" name="椭圆 12"/>
            <p:cNvSpPr/>
            <p:nvPr/>
          </p:nvSpPr>
          <p:spPr>
            <a:xfrm>
              <a:off x="6297220" y="4664619"/>
              <a:ext cx="291004" cy="292138"/>
            </a:xfrm>
            <a:prstGeom prst="ellipse">
              <a:avLst/>
            </a:prstGeom>
            <a:solidFill>
              <a:srgbClr val="333F50"/>
            </a:solidFill>
            <a:ln>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297220" y="4633901"/>
              <a:ext cx="2396450"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 </a:t>
              </a:r>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打击</a:t>
              </a:r>
              <a:r>
                <a:rPr lang="zh-CN" altLang="en-US" dirty="0">
                  <a:solidFill>
                    <a:schemeClr val="bg1"/>
                  </a:solidFill>
                  <a:latin typeface="微软雅黑" panose="020B0503020204020204" pitchFamily="34" charset="-122"/>
                  <a:ea typeface="微软雅黑" panose="020B0503020204020204" pitchFamily="34" charset="-122"/>
                </a:rPr>
                <a:t>“港独”分子</a:t>
              </a:r>
              <a:endParaRPr lang="zh-CN" altLang="en-US" dirty="0"/>
            </a:p>
          </p:txBody>
        </p:sp>
      </p:grpSp>
      <p:grpSp>
        <p:nvGrpSpPr>
          <p:cNvPr id="65" name="组合 64"/>
          <p:cNvGrpSpPr/>
          <p:nvPr/>
        </p:nvGrpSpPr>
        <p:grpSpPr>
          <a:xfrm>
            <a:off x="3634238" y="6156012"/>
            <a:ext cx="3514808" cy="369332"/>
            <a:chOff x="6297219" y="4633901"/>
            <a:chExt cx="3514808" cy="369332"/>
          </a:xfrm>
        </p:grpSpPr>
        <p:sp>
          <p:nvSpPr>
            <p:cNvPr id="66" name="椭圆 65"/>
            <p:cNvSpPr/>
            <p:nvPr/>
          </p:nvSpPr>
          <p:spPr>
            <a:xfrm>
              <a:off x="6297220" y="4664619"/>
              <a:ext cx="291004" cy="292138"/>
            </a:xfrm>
            <a:prstGeom prst="ellipse">
              <a:avLst/>
            </a:prstGeom>
            <a:solidFill>
              <a:srgbClr val="333F50"/>
            </a:solidFill>
            <a:ln>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p:nvSpPr>
          <p:spPr>
            <a:xfrm>
              <a:off x="6297219" y="4633901"/>
              <a:ext cx="3514808" cy="369332"/>
            </a:xfrm>
            <a:prstGeom prst="rect">
              <a:avLst/>
            </a:prstGeom>
            <a:noFill/>
          </p:spPr>
          <p:txBody>
            <a:bodyPr wrap="squar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2  </a:t>
              </a:r>
              <a:r>
                <a:rPr lang="zh-CN" altLang="en-US" dirty="0" smtClean="0">
                  <a:solidFill>
                    <a:schemeClr val="bg1"/>
                  </a:solidFill>
                  <a:latin typeface="微软雅黑" panose="020B0503020204020204" pitchFamily="34" charset="-122"/>
                  <a:ea typeface="微软雅黑" panose="020B0503020204020204" pitchFamily="34" charset="-122"/>
                </a:rPr>
                <a:t>为</a:t>
              </a:r>
              <a:r>
                <a:rPr lang="zh-CN" altLang="en-US" dirty="0">
                  <a:solidFill>
                    <a:schemeClr val="bg1"/>
                  </a:solidFill>
                  <a:latin typeface="微软雅黑" panose="020B0503020204020204" pitchFamily="34" charset="-122"/>
                  <a:ea typeface="微软雅黑" panose="020B0503020204020204" pitchFamily="34" charset="-122"/>
                </a:rPr>
                <a:t>惩治“港独”提供法律基础</a:t>
              </a:r>
              <a:r>
                <a:rPr lang="en-US" altLang="zh-CN" dirty="0">
                  <a:solidFill>
                    <a:schemeClr val="bg1"/>
                  </a:solidFill>
                  <a:latin typeface="微软雅黑" panose="020B0503020204020204" pitchFamily="34" charset="-122"/>
                  <a:ea typeface="微软雅黑" panose="020B0503020204020204" pitchFamily="34" charset="-122"/>
                </a:rPr>
                <a:t> </a:t>
              </a:r>
              <a:endParaRPr lang="zh-CN" altLang="en-US" dirty="0"/>
            </a:p>
          </p:txBody>
        </p:sp>
      </p:grpSp>
      <p:grpSp>
        <p:nvGrpSpPr>
          <p:cNvPr id="68" name="组合 67"/>
          <p:cNvGrpSpPr/>
          <p:nvPr/>
        </p:nvGrpSpPr>
        <p:grpSpPr>
          <a:xfrm>
            <a:off x="7080292" y="6156012"/>
            <a:ext cx="1901421" cy="369332"/>
            <a:chOff x="6297219" y="4633901"/>
            <a:chExt cx="1901421" cy="369332"/>
          </a:xfrm>
        </p:grpSpPr>
        <p:sp>
          <p:nvSpPr>
            <p:cNvPr id="69" name="椭圆 68"/>
            <p:cNvSpPr/>
            <p:nvPr/>
          </p:nvSpPr>
          <p:spPr>
            <a:xfrm>
              <a:off x="6297220" y="4664619"/>
              <a:ext cx="291004" cy="292138"/>
            </a:xfrm>
            <a:prstGeom prst="ellipse">
              <a:avLst/>
            </a:prstGeom>
            <a:solidFill>
              <a:srgbClr val="333F50"/>
            </a:solidFill>
            <a:ln>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6297219" y="4633901"/>
              <a:ext cx="1901421" cy="369332"/>
            </a:xfrm>
            <a:prstGeom prst="rect">
              <a:avLst/>
            </a:prstGeom>
            <a:noFill/>
          </p:spPr>
          <p:txBody>
            <a:bodyPr wrap="squar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3  </a:t>
              </a:r>
              <a:r>
                <a:rPr lang="zh-CN" altLang="en-US" dirty="0">
                  <a:solidFill>
                    <a:schemeClr val="bg1"/>
                  </a:solidFill>
                  <a:latin typeface="微软雅黑" panose="020B0503020204020204" pitchFamily="34" charset="-122"/>
                  <a:ea typeface="微软雅黑" panose="020B0503020204020204" pitchFamily="34" charset="-122"/>
                </a:rPr>
                <a:t>稳定香港局势</a:t>
              </a:r>
              <a:endParaRPr lang="zh-CN" altLang="en-US" dirty="0"/>
            </a:p>
          </p:txBody>
        </p:sp>
      </p:grpSp>
    </p:spTree>
    <p:extLst>
      <p:ext uri="{BB962C8B-B14F-4D97-AF65-F5344CB8AC3E}">
        <p14:creationId xmlns:p14="http://schemas.microsoft.com/office/powerpoint/2010/main" val="613569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1000"/>
                                  </p:stCondLst>
                                  <p:childTnLst>
                                    <p:set>
                                      <p:cBhvr>
                                        <p:cTn id="6" dur="1" fill="hold">
                                          <p:stCondLst>
                                            <p:cond delay="0"/>
                                          </p:stCondLst>
                                        </p:cTn>
                                        <p:tgtEl>
                                          <p:spTgt spid="59"/>
                                        </p:tgtEl>
                                        <p:attrNameLst>
                                          <p:attrName>style.visibility</p:attrName>
                                        </p:attrNameLst>
                                      </p:cBhvr>
                                      <p:to>
                                        <p:strVal val="visible"/>
                                      </p:to>
                                    </p:set>
                                    <p:anim calcmode="lin" valueType="num">
                                      <p:cBhvr>
                                        <p:cTn id="7" dur="500" fill="hold"/>
                                        <p:tgtEl>
                                          <p:spTgt spid="59"/>
                                        </p:tgtEl>
                                        <p:attrNameLst>
                                          <p:attrName>ppt_w</p:attrName>
                                        </p:attrNameLst>
                                      </p:cBhvr>
                                      <p:tavLst>
                                        <p:tav tm="0">
                                          <p:val>
                                            <p:fltVal val="0"/>
                                          </p:val>
                                        </p:tav>
                                        <p:tav tm="100000">
                                          <p:val>
                                            <p:strVal val="#ppt_w"/>
                                          </p:val>
                                        </p:tav>
                                      </p:tavLst>
                                    </p:anim>
                                    <p:anim calcmode="lin" valueType="num">
                                      <p:cBhvr>
                                        <p:cTn id="8" dur="500" fill="hold"/>
                                        <p:tgtEl>
                                          <p:spTgt spid="59"/>
                                        </p:tgtEl>
                                        <p:attrNameLst>
                                          <p:attrName>ppt_h</p:attrName>
                                        </p:attrNameLst>
                                      </p:cBhvr>
                                      <p:tavLst>
                                        <p:tav tm="0">
                                          <p:val>
                                            <p:fltVal val="0"/>
                                          </p:val>
                                        </p:tav>
                                        <p:tav tm="100000">
                                          <p:val>
                                            <p:strVal val="#ppt_h"/>
                                          </p:val>
                                        </p:tav>
                                      </p:tavLst>
                                    </p:anim>
                                    <p:animEffect transition="in" filter="fade">
                                      <p:cBhvr>
                                        <p:cTn id="9" dur="500"/>
                                        <p:tgtEl>
                                          <p:spTgt spid="59"/>
                                        </p:tgtEl>
                                      </p:cBhvr>
                                    </p:animEffect>
                                  </p:childTnLst>
                                </p:cTn>
                              </p:par>
                            </p:childTnLst>
                          </p:cTn>
                        </p:par>
                        <p:par>
                          <p:cTn id="10" fill="hold">
                            <p:stCondLst>
                              <p:cond delay="1500"/>
                            </p:stCondLst>
                            <p:childTnLst>
                              <p:par>
                                <p:cTn id="11" presetID="12" presetClass="entr" presetSubtype="1"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p:tgtEl>
                                          <p:spTgt spid="53"/>
                                        </p:tgtEl>
                                        <p:attrNameLst>
                                          <p:attrName>ppt_y</p:attrName>
                                        </p:attrNameLst>
                                      </p:cBhvr>
                                      <p:tavLst>
                                        <p:tav tm="0">
                                          <p:val>
                                            <p:strVal val="#ppt_y-#ppt_h*1.125000"/>
                                          </p:val>
                                        </p:tav>
                                        <p:tav tm="100000">
                                          <p:val>
                                            <p:strVal val="#ppt_y"/>
                                          </p:val>
                                        </p:tav>
                                      </p:tavLst>
                                    </p:anim>
                                    <p:animEffect transition="in" filter="wipe(down)">
                                      <p:cBhvr>
                                        <p:cTn id="14" dur="500"/>
                                        <p:tgtEl>
                                          <p:spTgt spid="53"/>
                                        </p:tgtEl>
                                      </p:cBhvr>
                                    </p:animEffect>
                                  </p:childTnLst>
                                </p:cTn>
                              </p:par>
                            </p:childTnLst>
                          </p:cTn>
                        </p:par>
                        <p:par>
                          <p:cTn id="15" fill="hold">
                            <p:stCondLst>
                              <p:cond delay="2000"/>
                            </p:stCondLst>
                            <p:childTnLst>
                              <p:par>
                                <p:cTn id="16" presetID="10" presetClass="entr" presetSubtype="0" fill="hold" nodeType="afterEffect">
                                  <p:stCondLst>
                                    <p:cond delay="800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childTnLst>
                          </p:cTn>
                        </p:par>
                        <p:par>
                          <p:cTn id="19" fill="hold">
                            <p:stCondLst>
                              <p:cond delay="10500"/>
                            </p:stCondLst>
                            <p:childTnLst>
                              <p:par>
                                <p:cTn id="20" presetID="14" presetClass="entr" presetSubtype="10" fill="hold" nodeType="after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par>
                          <p:cTn id="23" fill="hold">
                            <p:stCondLst>
                              <p:cond delay="12000"/>
                            </p:stCondLst>
                            <p:childTnLst>
                              <p:par>
                                <p:cTn id="24" presetID="12" presetClass="entr" presetSubtype="1" fill="hold" grpId="0" nodeType="afterEffect">
                                  <p:stCondLst>
                                    <p:cond delay="10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p:tgtEl>
                                          <p:spTgt spid="12"/>
                                        </p:tgtEl>
                                        <p:attrNameLst>
                                          <p:attrName>ppt_y</p:attrName>
                                        </p:attrNameLst>
                                      </p:cBhvr>
                                      <p:tavLst>
                                        <p:tav tm="0">
                                          <p:val>
                                            <p:strVal val="#ppt_y-#ppt_h*1.125000"/>
                                          </p:val>
                                        </p:tav>
                                        <p:tav tm="100000">
                                          <p:val>
                                            <p:strVal val="#ppt_y"/>
                                          </p:val>
                                        </p:tav>
                                      </p:tavLst>
                                    </p:anim>
                                    <p:animEffect transition="in" filter="wipe(down)">
                                      <p:cBhvr>
                                        <p:cTn id="27" dur="500"/>
                                        <p:tgtEl>
                                          <p:spTgt spid="12"/>
                                        </p:tgtEl>
                                      </p:cBhvr>
                                    </p:animEffect>
                                  </p:childTnLst>
                                </p:cTn>
                              </p:par>
                            </p:childTnLst>
                          </p:cTn>
                        </p:par>
                        <p:par>
                          <p:cTn id="28" fill="hold">
                            <p:stCondLst>
                              <p:cond delay="13500"/>
                            </p:stCondLst>
                            <p:childTnLst>
                              <p:par>
                                <p:cTn id="29" presetID="16" presetClass="entr" presetSubtype="42" fill="hold" nodeType="afterEffect">
                                  <p:stCondLst>
                                    <p:cond delay="4000"/>
                                  </p:stCondLst>
                                  <p:childTnLst>
                                    <p:set>
                                      <p:cBhvr>
                                        <p:cTn id="30" dur="1" fill="hold">
                                          <p:stCondLst>
                                            <p:cond delay="0"/>
                                          </p:stCondLst>
                                        </p:cTn>
                                        <p:tgtEl>
                                          <p:spTgt spid="62"/>
                                        </p:tgtEl>
                                        <p:attrNameLst>
                                          <p:attrName>style.visibility</p:attrName>
                                        </p:attrNameLst>
                                      </p:cBhvr>
                                      <p:to>
                                        <p:strVal val="visible"/>
                                      </p:to>
                                    </p:set>
                                    <p:animEffect transition="in" filter="barn(outHorizontal)">
                                      <p:cBhvr>
                                        <p:cTn id="31" dur="500"/>
                                        <p:tgtEl>
                                          <p:spTgt spid="62"/>
                                        </p:tgtEl>
                                      </p:cBhvr>
                                    </p:animEffect>
                                  </p:childTnLst>
                                </p:cTn>
                              </p:par>
                            </p:childTnLst>
                          </p:cTn>
                        </p:par>
                        <p:par>
                          <p:cTn id="32" fill="hold">
                            <p:stCondLst>
                              <p:cond delay="18000"/>
                            </p:stCondLst>
                            <p:childTnLst>
                              <p:par>
                                <p:cTn id="33" presetID="47" presetClass="entr" presetSubtype="0" fill="hold" nodeType="afterEffect">
                                  <p:stCondLst>
                                    <p:cond delay="100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250"/>
                                        <p:tgtEl>
                                          <p:spTgt spid="15"/>
                                        </p:tgtEl>
                                      </p:cBhvr>
                                    </p:animEffect>
                                    <p:anim calcmode="lin" valueType="num">
                                      <p:cBhvr>
                                        <p:cTn id="36" dur="250" fill="hold"/>
                                        <p:tgtEl>
                                          <p:spTgt spid="15"/>
                                        </p:tgtEl>
                                        <p:attrNameLst>
                                          <p:attrName>ppt_x</p:attrName>
                                        </p:attrNameLst>
                                      </p:cBhvr>
                                      <p:tavLst>
                                        <p:tav tm="0">
                                          <p:val>
                                            <p:strVal val="#ppt_x"/>
                                          </p:val>
                                        </p:tav>
                                        <p:tav tm="100000">
                                          <p:val>
                                            <p:strVal val="#ppt_x"/>
                                          </p:val>
                                        </p:tav>
                                      </p:tavLst>
                                    </p:anim>
                                    <p:anim calcmode="lin" valueType="num">
                                      <p:cBhvr>
                                        <p:cTn id="37" dur="250" fill="hold"/>
                                        <p:tgtEl>
                                          <p:spTgt spid="15"/>
                                        </p:tgtEl>
                                        <p:attrNameLst>
                                          <p:attrName>ppt_y</p:attrName>
                                        </p:attrNameLst>
                                      </p:cBhvr>
                                      <p:tavLst>
                                        <p:tav tm="0">
                                          <p:val>
                                            <p:strVal val="#ppt_y-.1"/>
                                          </p:val>
                                        </p:tav>
                                        <p:tav tm="100000">
                                          <p:val>
                                            <p:strVal val="#ppt_y"/>
                                          </p:val>
                                        </p:tav>
                                      </p:tavLst>
                                    </p:anim>
                                  </p:childTnLst>
                                </p:cTn>
                              </p:par>
                            </p:childTnLst>
                          </p:cTn>
                        </p:par>
                        <p:par>
                          <p:cTn id="38" fill="hold">
                            <p:stCondLst>
                              <p:cond delay="19250"/>
                            </p:stCondLst>
                            <p:childTnLst>
                              <p:par>
                                <p:cTn id="39" presetID="26" presetClass="emph" presetSubtype="0" fill="hold" nodeType="afterEffect">
                                  <p:stCondLst>
                                    <p:cond delay="500"/>
                                  </p:stCondLst>
                                  <p:childTnLst>
                                    <p:animEffect transition="out" filter="fade">
                                      <p:cBhvr>
                                        <p:cTn id="40" dur="500" tmFilter="0, 0; .2, .5; .8, .5; 1, 0"/>
                                        <p:tgtEl>
                                          <p:spTgt spid="15"/>
                                        </p:tgtEl>
                                      </p:cBhvr>
                                    </p:animEffect>
                                    <p:animScale>
                                      <p:cBhvr>
                                        <p:cTn id="41" dur="250" autoRev="1" fill="hold"/>
                                        <p:tgtEl>
                                          <p:spTgt spid="15"/>
                                        </p:tgtEl>
                                      </p:cBhvr>
                                      <p:by x="105000" y="105000"/>
                                    </p:animScale>
                                  </p:childTnLst>
                                </p:cTn>
                              </p:par>
                            </p:childTnLst>
                          </p:cTn>
                        </p:par>
                        <p:par>
                          <p:cTn id="42" fill="hold">
                            <p:stCondLst>
                              <p:cond delay="20250"/>
                            </p:stCondLst>
                            <p:childTnLst>
                              <p:par>
                                <p:cTn id="43" presetID="47" presetClass="entr" presetSubtype="0" fill="hold" nodeType="afterEffect">
                                  <p:stCondLst>
                                    <p:cond delay="300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250"/>
                                        <p:tgtEl>
                                          <p:spTgt spid="65"/>
                                        </p:tgtEl>
                                      </p:cBhvr>
                                    </p:animEffect>
                                    <p:anim calcmode="lin" valueType="num">
                                      <p:cBhvr>
                                        <p:cTn id="46" dur="250" fill="hold"/>
                                        <p:tgtEl>
                                          <p:spTgt spid="65"/>
                                        </p:tgtEl>
                                        <p:attrNameLst>
                                          <p:attrName>ppt_x</p:attrName>
                                        </p:attrNameLst>
                                      </p:cBhvr>
                                      <p:tavLst>
                                        <p:tav tm="0">
                                          <p:val>
                                            <p:strVal val="#ppt_x"/>
                                          </p:val>
                                        </p:tav>
                                        <p:tav tm="100000">
                                          <p:val>
                                            <p:strVal val="#ppt_x"/>
                                          </p:val>
                                        </p:tav>
                                      </p:tavLst>
                                    </p:anim>
                                    <p:anim calcmode="lin" valueType="num">
                                      <p:cBhvr>
                                        <p:cTn id="47" dur="250" fill="hold"/>
                                        <p:tgtEl>
                                          <p:spTgt spid="65"/>
                                        </p:tgtEl>
                                        <p:attrNameLst>
                                          <p:attrName>ppt_y</p:attrName>
                                        </p:attrNameLst>
                                      </p:cBhvr>
                                      <p:tavLst>
                                        <p:tav tm="0">
                                          <p:val>
                                            <p:strVal val="#ppt_y-.1"/>
                                          </p:val>
                                        </p:tav>
                                        <p:tav tm="100000">
                                          <p:val>
                                            <p:strVal val="#ppt_y"/>
                                          </p:val>
                                        </p:tav>
                                      </p:tavLst>
                                    </p:anim>
                                  </p:childTnLst>
                                </p:cTn>
                              </p:par>
                            </p:childTnLst>
                          </p:cTn>
                        </p:par>
                        <p:par>
                          <p:cTn id="48" fill="hold">
                            <p:stCondLst>
                              <p:cond delay="23500"/>
                            </p:stCondLst>
                            <p:childTnLst>
                              <p:par>
                                <p:cTn id="49" presetID="26" presetClass="emph" presetSubtype="0" fill="hold" nodeType="afterEffect">
                                  <p:stCondLst>
                                    <p:cond delay="500"/>
                                  </p:stCondLst>
                                  <p:childTnLst>
                                    <p:animEffect transition="out" filter="fade">
                                      <p:cBhvr>
                                        <p:cTn id="50" dur="500" tmFilter="0, 0; .2, .5; .8, .5; 1, 0"/>
                                        <p:tgtEl>
                                          <p:spTgt spid="65"/>
                                        </p:tgtEl>
                                      </p:cBhvr>
                                    </p:animEffect>
                                    <p:animScale>
                                      <p:cBhvr>
                                        <p:cTn id="51" dur="250" autoRev="1" fill="hold"/>
                                        <p:tgtEl>
                                          <p:spTgt spid="65"/>
                                        </p:tgtEl>
                                      </p:cBhvr>
                                      <p:by x="105000" y="105000"/>
                                    </p:animScale>
                                  </p:childTnLst>
                                </p:cTn>
                              </p:par>
                            </p:childTnLst>
                          </p:cTn>
                        </p:par>
                        <p:par>
                          <p:cTn id="52" fill="hold">
                            <p:stCondLst>
                              <p:cond delay="24500"/>
                            </p:stCondLst>
                            <p:childTnLst>
                              <p:par>
                                <p:cTn id="53" presetID="47" presetClass="entr" presetSubtype="0" fill="hold" nodeType="afterEffect">
                                  <p:stCondLst>
                                    <p:cond delay="300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250"/>
                                        <p:tgtEl>
                                          <p:spTgt spid="68"/>
                                        </p:tgtEl>
                                      </p:cBhvr>
                                    </p:animEffect>
                                    <p:anim calcmode="lin" valueType="num">
                                      <p:cBhvr>
                                        <p:cTn id="56" dur="250" fill="hold"/>
                                        <p:tgtEl>
                                          <p:spTgt spid="68"/>
                                        </p:tgtEl>
                                        <p:attrNameLst>
                                          <p:attrName>ppt_x</p:attrName>
                                        </p:attrNameLst>
                                      </p:cBhvr>
                                      <p:tavLst>
                                        <p:tav tm="0">
                                          <p:val>
                                            <p:strVal val="#ppt_x"/>
                                          </p:val>
                                        </p:tav>
                                        <p:tav tm="100000">
                                          <p:val>
                                            <p:strVal val="#ppt_x"/>
                                          </p:val>
                                        </p:tav>
                                      </p:tavLst>
                                    </p:anim>
                                    <p:anim calcmode="lin" valueType="num">
                                      <p:cBhvr>
                                        <p:cTn id="57" dur="250" fill="hold"/>
                                        <p:tgtEl>
                                          <p:spTgt spid="68"/>
                                        </p:tgtEl>
                                        <p:attrNameLst>
                                          <p:attrName>ppt_y</p:attrName>
                                        </p:attrNameLst>
                                      </p:cBhvr>
                                      <p:tavLst>
                                        <p:tav tm="0">
                                          <p:val>
                                            <p:strVal val="#ppt_y-.1"/>
                                          </p:val>
                                        </p:tav>
                                        <p:tav tm="100000">
                                          <p:val>
                                            <p:strVal val="#ppt_y"/>
                                          </p:val>
                                        </p:tav>
                                      </p:tavLst>
                                    </p:anim>
                                  </p:childTnLst>
                                </p:cTn>
                              </p:par>
                            </p:childTnLst>
                          </p:cTn>
                        </p:par>
                        <p:par>
                          <p:cTn id="58" fill="hold">
                            <p:stCondLst>
                              <p:cond delay="27750"/>
                            </p:stCondLst>
                            <p:childTnLst>
                              <p:par>
                                <p:cTn id="59" presetID="26" presetClass="emph" presetSubtype="0" fill="hold" nodeType="afterEffect">
                                  <p:stCondLst>
                                    <p:cond delay="500"/>
                                  </p:stCondLst>
                                  <p:childTnLst>
                                    <p:animEffect transition="out" filter="fade">
                                      <p:cBhvr>
                                        <p:cTn id="60" dur="500" tmFilter="0, 0; .2, .5; .8, .5; 1, 0"/>
                                        <p:tgtEl>
                                          <p:spTgt spid="68"/>
                                        </p:tgtEl>
                                      </p:cBhvr>
                                    </p:animEffect>
                                    <p:animScale>
                                      <p:cBhvr>
                                        <p:cTn id="61" dur="250" autoRev="1" fill="hold"/>
                                        <p:tgtEl>
                                          <p:spTgt spid="6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en-US" altLang="zh-CN" dirty="0" smtClean="0">
                <a:solidFill>
                  <a:srgbClr val="EB4538"/>
                </a:solidFill>
              </a:rPr>
              <a:t>2   </a:t>
            </a:r>
            <a:r>
              <a:rPr lang="zh-CN" altLang="en-US" dirty="0" smtClean="0"/>
              <a:t>全国人大常委会五次释法</a:t>
            </a:r>
            <a:endParaRPr lang="zh-CN" altLang="en-US" dirty="0">
              <a:solidFill>
                <a:srgbClr val="EB4538"/>
              </a:solidFill>
            </a:endParaRPr>
          </a:p>
        </p:txBody>
      </p:sp>
      <p:grpSp>
        <p:nvGrpSpPr>
          <p:cNvPr id="26" name="组合 25"/>
          <p:cNvGrpSpPr/>
          <p:nvPr/>
        </p:nvGrpSpPr>
        <p:grpSpPr>
          <a:xfrm>
            <a:off x="323528" y="2060848"/>
            <a:ext cx="4421363" cy="409386"/>
            <a:chOff x="2353012" y="6185733"/>
            <a:chExt cx="3888429" cy="360040"/>
          </a:xfrm>
        </p:grpSpPr>
        <p:sp>
          <p:nvSpPr>
            <p:cNvPr id="27" name="矩形 26"/>
            <p:cNvSpPr/>
            <p:nvPr/>
          </p:nvSpPr>
          <p:spPr>
            <a:xfrm>
              <a:off x="2353012" y="6185733"/>
              <a:ext cx="1008112" cy="36004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第</a:t>
              </a:r>
              <a:r>
                <a:rPr lang="en-US" altLang="zh-CN" sz="1600" dirty="0" smtClean="0">
                  <a:solidFill>
                    <a:schemeClr val="bg1"/>
                  </a:solidFill>
                  <a:latin typeface="微软雅黑" panose="020B0503020204020204" pitchFamily="34" charset="-122"/>
                  <a:ea typeface="微软雅黑" panose="020B0503020204020204" pitchFamily="34" charset="-122"/>
                </a:rPr>
                <a:t>1</a:t>
              </a:r>
              <a:r>
                <a:rPr lang="zh-CN" altLang="en-US" sz="1600" dirty="0" smtClean="0">
                  <a:solidFill>
                    <a:schemeClr val="bg1"/>
                  </a:solidFill>
                  <a:latin typeface="微软雅黑" panose="020B0503020204020204" pitchFamily="34" charset="-122"/>
                  <a:ea typeface="微软雅黑" panose="020B0503020204020204" pitchFamily="34" charset="-122"/>
                </a:rPr>
                <a:t>次释法</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3361124" y="6185733"/>
              <a:ext cx="2880317" cy="360040"/>
            </a:xfrm>
            <a:prstGeom prst="rect">
              <a:avLst/>
            </a:prstGeom>
            <a:solidFill>
              <a:srgbClr val="ED7D3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bg1"/>
                  </a:solidFill>
                  <a:latin typeface="微软雅黑" panose="020B0503020204020204" pitchFamily="34" charset="-122"/>
                  <a:ea typeface="微软雅黑" panose="020B0503020204020204" pitchFamily="34" charset="-122"/>
                </a:rPr>
                <a:t>解决港人在内地子女居港权</a:t>
              </a:r>
              <a:r>
                <a:rPr lang="zh-CN" altLang="en-US" sz="1600" dirty="0" smtClean="0">
                  <a:solidFill>
                    <a:schemeClr val="bg1"/>
                  </a:solidFill>
                  <a:latin typeface="微软雅黑" panose="020B0503020204020204" pitchFamily="34" charset="-122"/>
                  <a:ea typeface="微软雅黑" panose="020B0503020204020204" pitchFamily="34" charset="-122"/>
                </a:rPr>
                <a:t>争议</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323528" y="2593049"/>
            <a:ext cx="4421363" cy="409386"/>
            <a:chOff x="2353012" y="6185733"/>
            <a:chExt cx="3888429" cy="360040"/>
          </a:xfrm>
        </p:grpSpPr>
        <p:sp>
          <p:nvSpPr>
            <p:cNvPr id="30" name="矩形 29"/>
            <p:cNvSpPr/>
            <p:nvPr/>
          </p:nvSpPr>
          <p:spPr>
            <a:xfrm>
              <a:off x="2353012" y="6185733"/>
              <a:ext cx="1008112" cy="36004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第</a:t>
              </a:r>
              <a:r>
                <a:rPr lang="en-US" altLang="zh-CN" sz="1600" dirty="0" smtClean="0">
                  <a:solidFill>
                    <a:schemeClr val="bg1"/>
                  </a:solidFill>
                  <a:latin typeface="微软雅黑" panose="020B0503020204020204" pitchFamily="34" charset="-122"/>
                  <a:ea typeface="微软雅黑" panose="020B0503020204020204" pitchFamily="34" charset="-122"/>
                </a:rPr>
                <a:t>2</a:t>
              </a:r>
              <a:r>
                <a:rPr lang="zh-CN" altLang="en-US" sz="1600" dirty="0" smtClean="0">
                  <a:solidFill>
                    <a:schemeClr val="bg1"/>
                  </a:solidFill>
                  <a:latin typeface="微软雅黑" panose="020B0503020204020204" pitchFamily="34" charset="-122"/>
                  <a:ea typeface="微软雅黑" panose="020B0503020204020204" pitchFamily="34" charset="-122"/>
                </a:rPr>
                <a:t>次释法</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1" name="矩形 30"/>
            <p:cNvSpPr/>
            <p:nvPr/>
          </p:nvSpPr>
          <p:spPr>
            <a:xfrm>
              <a:off x="3361124" y="6185733"/>
              <a:ext cx="2880317" cy="360040"/>
            </a:xfrm>
            <a:prstGeom prst="rect">
              <a:avLst/>
            </a:prstGeom>
            <a:solidFill>
              <a:srgbClr val="ED7D3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bg1"/>
                  </a:solidFill>
                  <a:latin typeface="微软雅黑" panose="020B0503020204020204" pitchFamily="34" charset="-122"/>
                  <a:ea typeface="微软雅黑" panose="020B0503020204020204" pitchFamily="34" charset="-122"/>
                </a:rPr>
                <a:t>厘清香港政制发展程序</a:t>
              </a:r>
            </a:p>
          </p:txBody>
        </p:sp>
      </p:grpSp>
      <p:grpSp>
        <p:nvGrpSpPr>
          <p:cNvPr id="32" name="组合 31"/>
          <p:cNvGrpSpPr/>
          <p:nvPr/>
        </p:nvGrpSpPr>
        <p:grpSpPr>
          <a:xfrm>
            <a:off x="323528" y="3125251"/>
            <a:ext cx="4421363" cy="409386"/>
            <a:chOff x="2353012" y="6185733"/>
            <a:chExt cx="3888429" cy="360040"/>
          </a:xfrm>
        </p:grpSpPr>
        <p:sp>
          <p:nvSpPr>
            <p:cNvPr id="33" name="矩形 32"/>
            <p:cNvSpPr/>
            <p:nvPr/>
          </p:nvSpPr>
          <p:spPr>
            <a:xfrm>
              <a:off x="2353012" y="6185733"/>
              <a:ext cx="1008112" cy="36004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第</a:t>
              </a:r>
              <a:r>
                <a:rPr lang="en-US" altLang="zh-CN" sz="1600" dirty="0" smtClean="0">
                  <a:solidFill>
                    <a:schemeClr val="bg1"/>
                  </a:solidFill>
                  <a:latin typeface="微软雅黑" panose="020B0503020204020204" pitchFamily="34" charset="-122"/>
                  <a:ea typeface="微软雅黑" panose="020B0503020204020204" pitchFamily="34" charset="-122"/>
                </a:rPr>
                <a:t>3</a:t>
              </a:r>
              <a:r>
                <a:rPr lang="zh-CN" altLang="en-US" sz="1600" dirty="0" smtClean="0">
                  <a:solidFill>
                    <a:schemeClr val="bg1"/>
                  </a:solidFill>
                  <a:latin typeface="微软雅黑" panose="020B0503020204020204" pitchFamily="34" charset="-122"/>
                  <a:ea typeface="微软雅黑" panose="020B0503020204020204" pitchFamily="34" charset="-122"/>
                </a:rPr>
                <a:t>次释法</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4" name="矩形 33"/>
            <p:cNvSpPr/>
            <p:nvPr/>
          </p:nvSpPr>
          <p:spPr>
            <a:xfrm>
              <a:off x="3361124" y="6185733"/>
              <a:ext cx="2880317" cy="360040"/>
            </a:xfrm>
            <a:prstGeom prst="rect">
              <a:avLst/>
            </a:prstGeom>
            <a:solidFill>
              <a:srgbClr val="ED7D3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bg1"/>
                  </a:solidFill>
                  <a:latin typeface="微软雅黑" panose="020B0503020204020204" pitchFamily="34" charset="-122"/>
                  <a:ea typeface="微软雅黑" panose="020B0503020204020204" pitchFamily="34" charset="-122"/>
                </a:rPr>
                <a:t>明确行政长官剩余任期</a:t>
              </a:r>
            </a:p>
          </p:txBody>
        </p:sp>
      </p:grpSp>
      <p:grpSp>
        <p:nvGrpSpPr>
          <p:cNvPr id="35" name="组合 34"/>
          <p:cNvGrpSpPr/>
          <p:nvPr/>
        </p:nvGrpSpPr>
        <p:grpSpPr>
          <a:xfrm>
            <a:off x="323528" y="3683727"/>
            <a:ext cx="4421366" cy="409386"/>
            <a:chOff x="2353012" y="6185733"/>
            <a:chExt cx="3888432" cy="360040"/>
          </a:xfrm>
        </p:grpSpPr>
        <p:sp>
          <p:nvSpPr>
            <p:cNvPr id="36" name="矩形 35"/>
            <p:cNvSpPr/>
            <p:nvPr/>
          </p:nvSpPr>
          <p:spPr>
            <a:xfrm>
              <a:off x="2353012" y="6185733"/>
              <a:ext cx="1008112" cy="36004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第</a:t>
              </a:r>
              <a:r>
                <a:rPr lang="en-US" altLang="zh-CN" sz="1600" dirty="0" smtClean="0">
                  <a:solidFill>
                    <a:schemeClr val="bg1"/>
                  </a:solidFill>
                  <a:latin typeface="微软雅黑" panose="020B0503020204020204" pitchFamily="34" charset="-122"/>
                  <a:ea typeface="微软雅黑" panose="020B0503020204020204" pitchFamily="34" charset="-122"/>
                </a:rPr>
                <a:t>4</a:t>
              </a:r>
              <a:r>
                <a:rPr lang="zh-CN" altLang="en-US" sz="1600" dirty="0" smtClean="0">
                  <a:solidFill>
                    <a:schemeClr val="bg1"/>
                  </a:solidFill>
                  <a:latin typeface="微软雅黑" panose="020B0503020204020204" pitchFamily="34" charset="-122"/>
                  <a:ea typeface="微软雅黑" panose="020B0503020204020204" pitchFamily="34" charset="-122"/>
                </a:rPr>
                <a:t>次释法</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7" name="矩形 36"/>
            <p:cNvSpPr/>
            <p:nvPr/>
          </p:nvSpPr>
          <p:spPr>
            <a:xfrm>
              <a:off x="3361124" y="6185733"/>
              <a:ext cx="2880320" cy="360040"/>
            </a:xfrm>
            <a:prstGeom prst="rect">
              <a:avLst/>
            </a:prstGeom>
            <a:solidFill>
              <a:srgbClr val="ED7D3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bg1"/>
                  </a:solidFill>
                  <a:latin typeface="微软雅黑" panose="020B0503020204020204" pitchFamily="34" charset="-122"/>
                  <a:ea typeface="微软雅黑" panose="020B0503020204020204" pitchFamily="34" charset="-122"/>
                </a:rPr>
                <a:t>明确香港在对外事务上的权限范围</a:t>
              </a:r>
            </a:p>
          </p:txBody>
        </p:sp>
      </p:grpSp>
      <p:grpSp>
        <p:nvGrpSpPr>
          <p:cNvPr id="38" name="组合 37"/>
          <p:cNvGrpSpPr/>
          <p:nvPr/>
        </p:nvGrpSpPr>
        <p:grpSpPr>
          <a:xfrm>
            <a:off x="323528" y="4243750"/>
            <a:ext cx="4421364" cy="409386"/>
            <a:chOff x="2353012" y="6185733"/>
            <a:chExt cx="3888430" cy="360040"/>
          </a:xfrm>
        </p:grpSpPr>
        <p:sp>
          <p:nvSpPr>
            <p:cNvPr id="39" name="矩形 38"/>
            <p:cNvSpPr/>
            <p:nvPr/>
          </p:nvSpPr>
          <p:spPr>
            <a:xfrm>
              <a:off x="2353012" y="6185733"/>
              <a:ext cx="1008112" cy="36004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第</a:t>
              </a:r>
              <a:r>
                <a:rPr lang="en-US" altLang="zh-CN" sz="1600" dirty="0" smtClean="0">
                  <a:solidFill>
                    <a:schemeClr val="bg1"/>
                  </a:solidFill>
                  <a:latin typeface="微软雅黑" panose="020B0503020204020204" pitchFamily="34" charset="-122"/>
                  <a:ea typeface="微软雅黑" panose="020B0503020204020204" pitchFamily="34" charset="-122"/>
                </a:rPr>
                <a:t>5</a:t>
              </a:r>
              <a:r>
                <a:rPr lang="zh-CN" altLang="en-US" sz="1600" dirty="0" smtClean="0">
                  <a:solidFill>
                    <a:schemeClr val="bg1"/>
                  </a:solidFill>
                  <a:latin typeface="微软雅黑" panose="020B0503020204020204" pitchFamily="34" charset="-122"/>
                  <a:ea typeface="微软雅黑" panose="020B0503020204020204" pitchFamily="34" charset="-122"/>
                </a:rPr>
                <a:t>次释法</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3361124" y="6185733"/>
              <a:ext cx="2880318" cy="360040"/>
            </a:xfrm>
            <a:prstGeom prst="rect">
              <a:avLst/>
            </a:prstGeom>
            <a:solidFill>
              <a:srgbClr val="ED7D3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bg1"/>
                  </a:solidFill>
                  <a:latin typeface="微软雅黑" panose="020B0503020204020204" pitchFamily="34" charset="-122"/>
                  <a:ea typeface="微软雅黑" panose="020B0503020204020204" pitchFamily="34" charset="-122"/>
                </a:rPr>
                <a:t>明确公职人员就职宣誓的宪制含义</a:t>
              </a:r>
            </a:p>
          </p:txBody>
        </p:sp>
      </p:grpSp>
      <p:sp>
        <p:nvSpPr>
          <p:cNvPr id="3" name="椭圆 2"/>
          <p:cNvSpPr/>
          <p:nvPr/>
        </p:nvSpPr>
        <p:spPr>
          <a:xfrm>
            <a:off x="5194413" y="2183663"/>
            <a:ext cx="1295205" cy="1228157"/>
          </a:xfrm>
          <a:prstGeom prst="ellipse">
            <a:avLst/>
          </a:prstGeom>
          <a:solidFill>
            <a:srgbClr val="FD5A27"/>
          </a:solidFill>
          <a:ln>
            <a:noFill/>
          </a:ln>
          <a:effectLst>
            <a:outerShdw blurRad="127000" dist="1270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香港有实际需要</a:t>
            </a:r>
            <a:endParaRPr lang="zh-CN" altLang="en-US" dirty="0">
              <a:latin typeface="微软雅黑" panose="020B0503020204020204" pitchFamily="34" charset="-122"/>
              <a:ea typeface="微软雅黑" panose="020B0503020204020204" pitchFamily="34" charset="-122"/>
            </a:endParaRPr>
          </a:p>
        </p:txBody>
      </p:sp>
      <p:sp>
        <p:nvSpPr>
          <p:cNvPr id="72" name="椭圆 71"/>
          <p:cNvSpPr/>
          <p:nvPr/>
        </p:nvSpPr>
        <p:spPr>
          <a:xfrm>
            <a:off x="5536620" y="3183271"/>
            <a:ext cx="1501292" cy="1422544"/>
          </a:xfrm>
          <a:prstGeom prst="ellipse">
            <a:avLst/>
          </a:prstGeom>
          <a:solidFill>
            <a:srgbClr val="2D3A4B"/>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本地</a:t>
            </a:r>
            <a:r>
              <a:rPr lang="zh-CN" altLang="en-US" dirty="0">
                <a:latin typeface="微软雅黑" panose="020B0503020204020204" pitchFamily="34" charset="-122"/>
                <a:ea typeface="微软雅黑" panose="020B0503020204020204" pitchFamily="34" charset="-122"/>
              </a:rPr>
              <a:t>无法通过自身解决问题</a:t>
            </a:r>
          </a:p>
        </p:txBody>
      </p:sp>
      <p:sp>
        <p:nvSpPr>
          <p:cNvPr id="73" name="椭圆 72"/>
          <p:cNvSpPr/>
          <p:nvPr/>
        </p:nvSpPr>
        <p:spPr>
          <a:xfrm>
            <a:off x="6279653" y="1556916"/>
            <a:ext cx="1611049" cy="1537783"/>
          </a:xfrm>
          <a:prstGeom prst="ellipse">
            <a:avLst/>
          </a:prstGeom>
          <a:solidFill>
            <a:srgbClr val="2D3A4B"/>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出现基本法认知</a:t>
            </a:r>
            <a:r>
              <a:rPr lang="zh-CN" altLang="en-US" dirty="0">
                <a:latin typeface="微软雅黑" panose="020B0503020204020204" pitchFamily="34" charset="-122"/>
                <a:ea typeface="微软雅黑" panose="020B0503020204020204" pitchFamily="34" charset="-122"/>
              </a:rPr>
              <a:t>上的重大</a:t>
            </a:r>
            <a:r>
              <a:rPr lang="zh-CN" altLang="en-US" dirty="0" smtClean="0">
                <a:latin typeface="微软雅黑" panose="020B0503020204020204" pitchFamily="34" charset="-122"/>
                <a:ea typeface="微软雅黑" panose="020B0503020204020204" pitchFamily="34" charset="-122"/>
              </a:rPr>
              <a:t>分歧</a:t>
            </a:r>
            <a:endParaRPr lang="zh-CN" altLang="en-US" dirty="0">
              <a:latin typeface="微软雅黑" panose="020B0503020204020204" pitchFamily="34" charset="-122"/>
              <a:ea typeface="微软雅黑" panose="020B0503020204020204" pitchFamily="34" charset="-122"/>
            </a:endParaRPr>
          </a:p>
        </p:txBody>
      </p:sp>
      <p:sp>
        <p:nvSpPr>
          <p:cNvPr id="74" name="椭圆 73"/>
          <p:cNvSpPr/>
          <p:nvPr/>
        </p:nvSpPr>
        <p:spPr>
          <a:xfrm>
            <a:off x="6820958" y="3156212"/>
            <a:ext cx="1728192" cy="1650802"/>
          </a:xfrm>
          <a:prstGeom prst="ellipse">
            <a:avLst/>
          </a:prstGeom>
          <a:solidFill>
            <a:srgbClr val="FD5A27"/>
          </a:solidFill>
          <a:ln>
            <a:noFill/>
          </a:ln>
          <a:effectLst>
            <a:outerShdw blurRad="127000" dist="1270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必须</a:t>
            </a:r>
            <a:r>
              <a:rPr lang="zh-CN" altLang="en-US" sz="2000" dirty="0">
                <a:latin typeface="微软雅黑" panose="020B0503020204020204" pitchFamily="34" charset="-122"/>
                <a:ea typeface="微软雅黑" panose="020B0503020204020204" pitchFamily="34" charset="-122"/>
              </a:rPr>
              <a:t>通过人大释法才能解决纷争</a:t>
            </a:r>
          </a:p>
        </p:txBody>
      </p:sp>
      <p:grpSp>
        <p:nvGrpSpPr>
          <p:cNvPr id="19" name="组合 18"/>
          <p:cNvGrpSpPr/>
          <p:nvPr/>
        </p:nvGrpSpPr>
        <p:grpSpPr>
          <a:xfrm>
            <a:off x="701624" y="3907532"/>
            <a:ext cx="1638455" cy="2875284"/>
            <a:chOff x="4402590" y="3822667"/>
            <a:chExt cx="1638455" cy="2875284"/>
          </a:xfrm>
        </p:grpSpPr>
        <p:grpSp>
          <p:nvGrpSpPr>
            <p:cNvPr id="75" name="组合 74"/>
            <p:cNvGrpSpPr/>
            <p:nvPr/>
          </p:nvGrpSpPr>
          <p:grpSpPr>
            <a:xfrm>
              <a:off x="4489721" y="3822667"/>
              <a:ext cx="1352294" cy="2875284"/>
              <a:chOff x="411163" y="515938"/>
              <a:chExt cx="1131888" cy="2406651"/>
            </a:xfrm>
          </p:grpSpPr>
          <p:sp>
            <p:nvSpPr>
              <p:cNvPr id="76" name="Freeform 209"/>
              <p:cNvSpPr>
                <a:spLocks/>
              </p:cNvSpPr>
              <p:nvPr/>
            </p:nvSpPr>
            <p:spPr bwMode="auto">
              <a:xfrm>
                <a:off x="1214438" y="2092326"/>
                <a:ext cx="152400" cy="288925"/>
              </a:xfrm>
              <a:custGeom>
                <a:avLst/>
                <a:gdLst>
                  <a:gd name="T0" fmla="*/ 48 w 66"/>
                  <a:gd name="T1" fmla="*/ 0 h 125"/>
                  <a:gd name="T2" fmla="*/ 40 w 66"/>
                  <a:gd name="T3" fmla="*/ 100 h 125"/>
                  <a:gd name="T4" fmla="*/ 5 w 66"/>
                  <a:gd name="T5" fmla="*/ 121 h 125"/>
                  <a:gd name="T6" fmla="*/ 13 w 66"/>
                  <a:gd name="T7" fmla="*/ 90 h 125"/>
                  <a:gd name="T8" fmla="*/ 13 w 66"/>
                  <a:gd name="T9" fmla="*/ 26 h 125"/>
                  <a:gd name="T10" fmla="*/ 48 w 66"/>
                  <a:gd name="T11" fmla="*/ 0 h 125"/>
                </a:gdLst>
                <a:ahLst/>
                <a:cxnLst>
                  <a:cxn ang="0">
                    <a:pos x="T0" y="T1"/>
                  </a:cxn>
                  <a:cxn ang="0">
                    <a:pos x="T2" y="T3"/>
                  </a:cxn>
                  <a:cxn ang="0">
                    <a:pos x="T4" y="T5"/>
                  </a:cxn>
                  <a:cxn ang="0">
                    <a:pos x="T6" y="T7"/>
                  </a:cxn>
                  <a:cxn ang="0">
                    <a:pos x="T8" y="T9"/>
                  </a:cxn>
                  <a:cxn ang="0">
                    <a:pos x="T10" y="T11"/>
                  </a:cxn>
                </a:cxnLst>
                <a:rect l="0" t="0" r="r" b="b"/>
                <a:pathLst>
                  <a:path w="66" h="125">
                    <a:moveTo>
                      <a:pt x="48" y="0"/>
                    </a:moveTo>
                    <a:cubicBezTo>
                      <a:pt x="48" y="0"/>
                      <a:pt x="66" y="69"/>
                      <a:pt x="40" y="100"/>
                    </a:cubicBezTo>
                    <a:cubicBezTo>
                      <a:pt x="19" y="125"/>
                      <a:pt x="11" y="124"/>
                      <a:pt x="5" y="121"/>
                    </a:cubicBezTo>
                    <a:cubicBezTo>
                      <a:pt x="0" y="117"/>
                      <a:pt x="10" y="98"/>
                      <a:pt x="13" y="90"/>
                    </a:cubicBezTo>
                    <a:cubicBezTo>
                      <a:pt x="17" y="81"/>
                      <a:pt x="17" y="42"/>
                      <a:pt x="13" y="26"/>
                    </a:cubicBezTo>
                    <a:lnTo>
                      <a:pt x="48" y="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10"/>
              <p:cNvSpPr>
                <a:spLocks/>
              </p:cNvSpPr>
              <p:nvPr/>
            </p:nvSpPr>
            <p:spPr bwMode="auto">
              <a:xfrm>
                <a:off x="1220788" y="2138363"/>
                <a:ext cx="76200" cy="155575"/>
              </a:xfrm>
              <a:custGeom>
                <a:avLst/>
                <a:gdLst>
                  <a:gd name="T0" fmla="*/ 24 w 33"/>
                  <a:gd name="T1" fmla="*/ 0 h 67"/>
                  <a:gd name="T2" fmla="*/ 24 w 33"/>
                  <a:gd name="T3" fmla="*/ 62 h 67"/>
                  <a:gd name="T4" fmla="*/ 5 w 33"/>
                  <a:gd name="T5" fmla="*/ 4 h 67"/>
                  <a:gd name="T6" fmla="*/ 24 w 33"/>
                  <a:gd name="T7" fmla="*/ 0 h 67"/>
                </a:gdLst>
                <a:ahLst/>
                <a:cxnLst>
                  <a:cxn ang="0">
                    <a:pos x="T0" y="T1"/>
                  </a:cxn>
                  <a:cxn ang="0">
                    <a:pos x="T2" y="T3"/>
                  </a:cxn>
                  <a:cxn ang="0">
                    <a:pos x="T4" y="T5"/>
                  </a:cxn>
                  <a:cxn ang="0">
                    <a:pos x="T6" y="T7"/>
                  </a:cxn>
                </a:cxnLst>
                <a:rect l="0" t="0" r="r" b="b"/>
                <a:pathLst>
                  <a:path w="33" h="67">
                    <a:moveTo>
                      <a:pt x="24" y="0"/>
                    </a:moveTo>
                    <a:cubicBezTo>
                      <a:pt x="24" y="0"/>
                      <a:pt x="33" y="57"/>
                      <a:pt x="24" y="62"/>
                    </a:cubicBezTo>
                    <a:cubicBezTo>
                      <a:pt x="14" y="67"/>
                      <a:pt x="0" y="43"/>
                      <a:pt x="5" y="4"/>
                    </a:cubicBezTo>
                    <a:lnTo>
                      <a:pt x="24" y="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Rectangle 211"/>
              <p:cNvSpPr>
                <a:spLocks noChangeArrowheads="1"/>
              </p:cNvSpPr>
              <p:nvPr/>
            </p:nvSpPr>
            <p:spPr bwMode="auto">
              <a:xfrm>
                <a:off x="825501" y="1547813"/>
                <a:ext cx="323850" cy="63023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12"/>
              <p:cNvSpPr>
                <a:spLocks/>
              </p:cNvSpPr>
              <p:nvPr/>
            </p:nvSpPr>
            <p:spPr bwMode="auto">
              <a:xfrm>
                <a:off x="727076" y="2127251"/>
                <a:ext cx="534988" cy="749300"/>
              </a:xfrm>
              <a:custGeom>
                <a:avLst/>
                <a:gdLst>
                  <a:gd name="T0" fmla="*/ 11 w 232"/>
                  <a:gd name="T1" fmla="*/ 12 h 324"/>
                  <a:gd name="T2" fmla="*/ 218 w 232"/>
                  <a:gd name="T3" fmla="*/ 12 h 324"/>
                  <a:gd name="T4" fmla="*/ 232 w 232"/>
                  <a:gd name="T5" fmla="*/ 308 h 324"/>
                  <a:gd name="T6" fmla="*/ 153 w 232"/>
                  <a:gd name="T7" fmla="*/ 320 h 324"/>
                  <a:gd name="T8" fmla="*/ 136 w 232"/>
                  <a:gd name="T9" fmla="*/ 252 h 324"/>
                  <a:gd name="T10" fmla="*/ 121 w 232"/>
                  <a:gd name="T11" fmla="*/ 104 h 324"/>
                  <a:gd name="T12" fmla="*/ 96 w 232"/>
                  <a:gd name="T13" fmla="*/ 312 h 324"/>
                  <a:gd name="T14" fmla="*/ 0 w 232"/>
                  <a:gd name="T15" fmla="*/ 310 h 324"/>
                  <a:gd name="T16" fmla="*/ 11 w 232"/>
                  <a:gd name="T17" fmla="*/ 1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324">
                    <a:moveTo>
                      <a:pt x="11" y="12"/>
                    </a:moveTo>
                    <a:cubicBezTo>
                      <a:pt x="11" y="12"/>
                      <a:pt x="166" y="0"/>
                      <a:pt x="218" y="12"/>
                    </a:cubicBezTo>
                    <a:cubicBezTo>
                      <a:pt x="218" y="12"/>
                      <a:pt x="209" y="275"/>
                      <a:pt x="232" y="308"/>
                    </a:cubicBezTo>
                    <a:cubicBezTo>
                      <a:pt x="153" y="320"/>
                      <a:pt x="153" y="320"/>
                      <a:pt x="153" y="320"/>
                    </a:cubicBezTo>
                    <a:cubicBezTo>
                      <a:pt x="153" y="320"/>
                      <a:pt x="142" y="324"/>
                      <a:pt x="136" y="252"/>
                    </a:cubicBezTo>
                    <a:cubicBezTo>
                      <a:pt x="121" y="104"/>
                      <a:pt x="121" y="104"/>
                      <a:pt x="121" y="104"/>
                    </a:cubicBezTo>
                    <a:cubicBezTo>
                      <a:pt x="121" y="104"/>
                      <a:pt x="98" y="238"/>
                      <a:pt x="96" y="312"/>
                    </a:cubicBezTo>
                    <a:cubicBezTo>
                      <a:pt x="0" y="310"/>
                      <a:pt x="0" y="310"/>
                      <a:pt x="0" y="310"/>
                    </a:cubicBezTo>
                    <a:cubicBezTo>
                      <a:pt x="0" y="310"/>
                      <a:pt x="8" y="45"/>
                      <a:pt x="11" y="12"/>
                    </a:cubicBezTo>
                    <a:close/>
                  </a:path>
                </a:pathLst>
              </a:cu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13"/>
              <p:cNvSpPr>
                <a:spLocks/>
              </p:cNvSpPr>
              <p:nvPr/>
            </p:nvSpPr>
            <p:spPr bwMode="auto">
              <a:xfrm>
                <a:off x="1058863" y="2736851"/>
                <a:ext cx="284163" cy="161925"/>
              </a:xfrm>
              <a:custGeom>
                <a:avLst/>
                <a:gdLst>
                  <a:gd name="T0" fmla="*/ 7 w 123"/>
                  <a:gd name="T1" fmla="*/ 49 h 70"/>
                  <a:gd name="T2" fmla="*/ 82 w 123"/>
                  <a:gd name="T3" fmla="*/ 15 h 70"/>
                  <a:gd name="T4" fmla="*/ 98 w 123"/>
                  <a:gd name="T5" fmla="*/ 25 h 70"/>
                  <a:gd name="T6" fmla="*/ 78 w 123"/>
                  <a:gd name="T7" fmla="*/ 65 h 70"/>
                  <a:gd name="T8" fmla="*/ 7 w 123"/>
                  <a:gd name="T9" fmla="*/ 49 h 70"/>
                </a:gdLst>
                <a:ahLst/>
                <a:cxnLst>
                  <a:cxn ang="0">
                    <a:pos x="T0" y="T1"/>
                  </a:cxn>
                  <a:cxn ang="0">
                    <a:pos x="T2" y="T3"/>
                  </a:cxn>
                  <a:cxn ang="0">
                    <a:pos x="T4" y="T5"/>
                  </a:cxn>
                  <a:cxn ang="0">
                    <a:pos x="T6" y="T7"/>
                  </a:cxn>
                  <a:cxn ang="0">
                    <a:pos x="T8" y="T9"/>
                  </a:cxn>
                </a:cxnLst>
                <a:rect l="0" t="0" r="r" b="b"/>
                <a:pathLst>
                  <a:path w="123" h="70">
                    <a:moveTo>
                      <a:pt x="7" y="49"/>
                    </a:moveTo>
                    <a:cubicBezTo>
                      <a:pt x="7" y="49"/>
                      <a:pt x="17" y="0"/>
                      <a:pt x="82" y="15"/>
                    </a:cubicBezTo>
                    <a:cubicBezTo>
                      <a:pt x="82" y="15"/>
                      <a:pt x="90" y="17"/>
                      <a:pt x="98" y="25"/>
                    </a:cubicBezTo>
                    <a:cubicBezTo>
                      <a:pt x="112" y="39"/>
                      <a:pt x="123" y="64"/>
                      <a:pt x="78" y="65"/>
                    </a:cubicBezTo>
                    <a:cubicBezTo>
                      <a:pt x="78" y="65"/>
                      <a:pt x="0" y="70"/>
                      <a:pt x="7" y="49"/>
                    </a:cubicBezTo>
                    <a:close/>
                  </a:path>
                </a:pathLst>
              </a:custGeom>
              <a:solidFill>
                <a:srgbClr val="2D29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14"/>
              <p:cNvSpPr>
                <a:spLocks/>
              </p:cNvSpPr>
              <p:nvPr/>
            </p:nvSpPr>
            <p:spPr bwMode="auto">
              <a:xfrm>
                <a:off x="715963" y="2784476"/>
                <a:ext cx="246063" cy="138113"/>
              </a:xfrm>
              <a:custGeom>
                <a:avLst/>
                <a:gdLst>
                  <a:gd name="T0" fmla="*/ 107 w 107"/>
                  <a:gd name="T1" fmla="*/ 46 h 60"/>
                  <a:gd name="T2" fmla="*/ 54 w 107"/>
                  <a:gd name="T3" fmla="*/ 59 h 60"/>
                  <a:gd name="T4" fmla="*/ 0 w 107"/>
                  <a:gd name="T5" fmla="*/ 46 h 60"/>
                  <a:gd name="T6" fmla="*/ 54 w 107"/>
                  <a:gd name="T7" fmla="*/ 0 h 60"/>
                  <a:gd name="T8" fmla="*/ 107 w 107"/>
                  <a:gd name="T9" fmla="*/ 46 h 60"/>
                </a:gdLst>
                <a:ahLst/>
                <a:cxnLst>
                  <a:cxn ang="0">
                    <a:pos x="T0" y="T1"/>
                  </a:cxn>
                  <a:cxn ang="0">
                    <a:pos x="T2" y="T3"/>
                  </a:cxn>
                  <a:cxn ang="0">
                    <a:pos x="T4" y="T5"/>
                  </a:cxn>
                  <a:cxn ang="0">
                    <a:pos x="T6" y="T7"/>
                  </a:cxn>
                  <a:cxn ang="0">
                    <a:pos x="T8" y="T9"/>
                  </a:cxn>
                </a:cxnLst>
                <a:rect l="0" t="0" r="r" b="b"/>
                <a:pathLst>
                  <a:path w="107" h="60">
                    <a:moveTo>
                      <a:pt x="107" y="46"/>
                    </a:moveTo>
                    <a:cubicBezTo>
                      <a:pt x="107" y="60"/>
                      <a:pt x="83" y="59"/>
                      <a:pt x="54" y="59"/>
                    </a:cubicBezTo>
                    <a:cubicBezTo>
                      <a:pt x="24" y="59"/>
                      <a:pt x="0" y="60"/>
                      <a:pt x="0" y="46"/>
                    </a:cubicBezTo>
                    <a:cubicBezTo>
                      <a:pt x="0" y="20"/>
                      <a:pt x="24" y="0"/>
                      <a:pt x="54" y="0"/>
                    </a:cubicBezTo>
                    <a:cubicBezTo>
                      <a:pt x="83" y="0"/>
                      <a:pt x="107" y="20"/>
                      <a:pt x="107" y="46"/>
                    </a:cubicBezTo>
                    <a:close/>
                  </a:path>
                </a:pathLst>
              </a:custGeom>
              <a:solidFill>
                <a:srgbClr val="2D29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15"/>
              <p:cNvSpPr>
                <a:spLocks/>
              </p:cNvSpPr>
              <p:nvPr/>
            </p:nvSpPr>
            <p:spPr bwMode="auto">
              <a:xfrm>
                <a:off x="874713" y="1619251"/>
                <a:ext cx="219075" cy="511175"/>
              </a:xfrm>
              <a:custGeom>
                <a:avLst/>
                <a:gdLst>
                  <a:gd name="T0" fmla="*/ 55 w 138"/>
                  <a:gd name="T1" fmla="*/ 0 h 322"/>
                  <a:gd name="T2" fmla="*/ 0 w 138"/>
                  <a:gd name="T3" fmla="*/ 230 h 322"/>
                  <a:gd name="T4" fmla="*/ 64 w 138"/>
                  <a:gd name="T5" fmla="*/ 322 h 322"/>
                  <a:gd name="T6" fmla="*/ 138 w 138"/>
                  <a:gd name="T7" fmla="*/ 237 h 322"/>
                  <a:gd name="T8" fmla="*/ 81 w 138"/>
                  <a:gd name="T9" fmla="*/ 0 h 322"/>
                  <a:gd name="T10" fmla="*/ 55 w 138"/>
                  <a:gd name="T11" fmla="*/ 0 h 322"/>
                </a:gdLst>
                <a:ahLst/>
                <a:cxnLst>
                  <a:cxn ang="0">
                    <a:pos x="T0" y="T1"/>
                  </a:cxn>
                  <a:cxn ang="0">
                    <a:pos x="T2" y="T3"/>
                  </a:cxn>
                  <a:cxn ang="0">
                    <a:pos x="T4" y="T5"/>
                  </a:cxn>
                  <a:cxn ang="0">
                    <a:pos x="T6" y="T7"/>
                  </a:cxn>
                  <a:cxn ang="0">
                    <a:pos x="T8" y="T9"/>
                  </a:cxn>
                  <a:cxn ang="0">
                    <a:pos x="T10" y="T11"/>
                  </a:cxn>
                </a:cxnLst>
                <a:rect l="0" t="0" r="r" b="b"/>
                <a:pathLst>
                  <a:path w="138" h="322">
                    <a:moveTo>
                      <a:pt x="55" y="0"/>
                    </a:moveTo>
                    <a:lnTo>
                      <a:pt x="0" y="230"/>
                    </a:lnTo>
                    <a:lnTo>
                      <a:pt x="64" y="322"/>
                    </a:lnTo>
                    <a:lnTo>
                      <a:pt x="138" y="237"/>
                    </a:lnTo>
                    <a:lnTo>
                      <a:pt x="81" y="0"/>
                    </a:lnTo>
                    <a:lnTo>
                      <a:pt x="55" y="0"/>
                    </a:lnTo>
                    <a:close/>
                  </a:path>
                </a:pathLst>
              </a:custGeom>
              <a:solidFill>
                <a:srgbClr val="423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16"/>
              <p:cNvSpPr>
                <a:spLocks/>
              </p:cNvSpPr>
              <p:nvPr/>
            </p:nvSpPr>
            <p:spPr bwMode="auto">
              <a:xfrm>
                <a:off x="941388" y="1570038"/>
                <a:ext cx="82550" cy="66675"/>
              </a:xfrm>
              <a:custGeom>
                <a:avLst/>
                <a:gdLst>
                  <a:gd name="T0" fmla="*/ 26 w 36"/>
                  <a:gd name="T1" fmla="*/ 29 h 29"/>
                  <a:gd name="T2" fmla="*/ 10 w 36"/>
                  <a:gd name="T3" fmla="*/ 29 h 29"/>
                  <a:gd name="T4" fmla="*/ 0 w 36"/>
                  <a:gd name="T5" fmla="*/ 19 h 29"/>
                  <a:gd name="T6" fmla="*/ 0 w 36"/>
                  <a:gd name="T7" fmla="*/ 10 h 29"/>
                  <a:gd name="T8" fmla="*/ 10 w 36"/>
                  <a:gd name="T9" fmla="*/ 0 h 29"/>
                  <a:gd name="T10" fmla="*/ 26 w 36"/>
                  <a:gd name="T11" fmla="*/ 0 h 29"/>
                  <a:gd name="T12" fmla="*/ 36 w 36"/>
                  <a:gd name="T13" fmla="*/ 10 h 29"/>
                  <a:gd name="T14" fmla="*/ 36 w 36"/>
                  <a:gd name="T15" fmla="*/ 19 h 29"/>
                  <a:gd name="T16" fmla="*/ 26 w 36"/>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9">
                    <a:moveTo>
                      <a:pt x="26" y="29"/>
                    </a:moveTo>
                    <a:cubicBezTo>
                      <a:pt x="10" y="29"/>
                      <a:pt x="10" y="29"/>
                      <a:pt x="10" y="29"/>
                    </a:cubicBezTo>
                    <a:cubicBezTo>
                      <a:pt x="5" y="29"/>
                      <a:pt x="0" y="25"/>
                      <a:pt x="0" y="19"/>
                    </a:cubicBezTo>
                    <a:cubicBezTo>
                      <a:pt x="0" y="10"/>
                      <a:pt x="0" y="10"/>
                      <a:pt x="0" y="10"/>
                    </a:cubicBezTo>
                    <a:cubicBezTo>
                      <a:pt x="0" y="5"/>
                      <a:pt x="5" y="0"/>
                      <a:pt x="10" y="0"/>
                    </a:cubicBezTo>
                    <a:cubicBezTo>
                      <a:pt x="26" y="0"/>
                      <a:pt x="26" y="0"/>
                      <a:pt x="26" y="0"/>
                    </a:cubicBezTo>
                    <a:cubicBezTo>
                      <a:pt x="32" y="0"/>
                      <a:pt x="36" y="5"/>
                      <a:pt x="36" y="10"/>
                    </a:cubicBezTo>
                    <a:cubicBezTo>
                      <a:pt x="36" y="19"/>
                      <a:pt x="36" y="19"/>
                      <a:pt x="36" y="19"/>
                    </a:cubicBezTo>
                    <a:cubicBezTo>
                      <a:pt x="36" y="25"/>
                      <a:pt x="32" y="29"/>
                      <a:pt x="26" y="29"/>
                    </a:cubicBezTo>
                    <a:close/>
                  </a:path>
                </a:pathLst>
              </a:custGeom>
              <a:solidFill>
                <a:srgbClr val="382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17"/>
              <p:cNvSpPr>
                <a:spLocks/>
              </p:cNvSpPr>
              <p:nvPr/>
            </p:nvSpPr>
            <p:spPr bwMode="auto">
              <a:xfrm>
                <a:off x="858838" y="1543051"/>
                <a:ext cx="249238" cy="142875"/>
              </a:xfrm>
              <a:custGeom>
                <a:avLst/>
                <a:gdLst>
                  <a:gd name="T0" fmla="*/ 0 w 157"/>
                  <a:gd name="T1" fmla="*/ 4 h 90"/>
                  <a:gd name="T2" fmla="*/ 10 w 157"/>
                  <a:gd name="T3" fmla="*/ 90 h 90"/>
                  <a:gd name="T4" fmla="*/ 78 w 157"/>
                  <a:gd name="T5" fmla="*/ 10 h 90"/>
                  <a:gd name="T6" fmla="*/ 149 w 157"/>
                  <a:gd name="T7" fmla="*/ 87 h 90"/>
                  <a:gd name="T8" fmla="*/ 157 w 157"/>
                  <a:gd name="T9" fmla="*/ 0 h 90"/>
                  <a:gd name="T10" fmla="*/ 0 w 157"/>
                  <a:gd name="T11" fmla="*/ 4 h 90"/>
                </a:gdLst>
                <a:ahLst/>
                <a:cxnLst>
                  <a:cxn ang="0">
                    <a:pos x="T0" y="T1"/>
                  </a:cxn>
                  <a:cxn ang="0">
                    <a:pos x="T2" y="T3"/>
                  </a:cxn>
                  <a:cxn ang="0">
                    <a:pos x="T4" y="T5"/>
                  </a:cxn>
                  <a:cxn ang="0">
                    <a:pos x="T6" y="T7"/>
                  </a:cxn>
                  <a:cxn ang="0">
                    <a:pos x="T8" y="T9"/>
                  </a:cxn>
                  <a:cxn ang="0">
                    <a:pos x="T10" y="T11"/>
                  </a:cxn>
                </a:cxnLst>
                <a:rect l="0" t="0" r="r" b="b"/>
                <a:pathLst>
                  <a:path w="157" h="90">
                    <a:moveTo>
                      <a:pt x="0" y="4"/>
                    </a:moveTo>
                    <a:lnTo>
                      <a:pt x="10" y="90"/>
                    </a:lnTo>
                    <a:lnTo>
                      <a:pt x="78" y="10"/>
                    </a:lnTo>
                    <a:lnTo>
                      <a:pt x="149" y="87"/>
                    </a:lnTo>
                    <a:lnTo>
                      <a:pt x="157" y="0"/>
                    </a:lnTo>
                    <a:lnTo>
                      <a:pt x="0" y="4"/>
                    </a:lnTo>
                    <a:close/>
                  </a:path>
                </a:pathLst>
              </a:custGeom>
              <a:solidFill>
                <a:srgbClr val="E2DC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18"/>
              <p:cNvSpPr>
                <a:spLocks/>
              </p:cNvSpPr>
              <p:nvPr/>
            </p:nvSpPr>
            <p:spPr bwMode="auto">
              <a:xfrm>
                <a:off x="1204913" y="1595438"/>
                <a:ext cx="165100" cy="568325"/>
              </a:xfrm>
              <a:custGeom>
                <a:avLst/>
                <a:gdLst>
                  <a:gd name="T0" fmla="*/ 9 w 72"/>
                  <a:gd name="T1" fmla="*/ 0 h 246"/>
                  <a:gd name="T2" fmla="*/ 72 w 72"/>
                  <a:gd name="T3" fmla="*/ 223 h 246"/>
                  <a:gd name="T4" fmla="*/ 0 w 72"/>
                  <a:gd name="T5" fmla="*/ 244 h 246"/>
                  <a:gd name="T6" fmla="*/ 0 w 72"/>
                  <a:gd name="T7" fmla="*/ 0 h 246"/>
                  <a:gd name="T8" fmla="*/ 9 w 72"/>
                  <a:gd name="T9" fmla="*/ 0 h 246"/>
                </a:gdLst>
                <a:ahLst/>
                <a:cxnLst>
                  <a:cxn ang="0">
                    <a:pos x="T0" y="T1"/>
                  </a:cxn>
                  <a:cxn ang="0">
                    <a:pos x="T2" y="T3"/>
                  </a:cxn>
                  <a:cxn ang="0">
                    <a:pos x="T4" y="T5"/>
                  </a:cxn>
                  <a:cxn ang="0">
                    <a:pos x="T6" y="T7"/>
                  </a:cxn>
                  <a:cxn ang="0">
                    <a:pos x="T8" y="T9"/>
                  </a:cxn>
                </a:cxnLst>
                <a:rect l="0" t="0" r="r" b="b"/>
                <a:pathLst>
                  <a:path w="72" h="246">
                    <a:moveTo>
                      <a:pt x="9" y="0"/>
                    </a:moveTo>
                    <a:cubicBezTo>
                      <a:pt x="9" y="0"/>
                      <a:pt x="60" y="146"/>
                      <a:pt x="72" y="223"/>
                    </a:cubicBezTo>
                    <a:cubicBezTo>
                      <a:pt x="72" y="223"/>
                      <a:pt x="30" y="246"/>
                      <a:pt x="0" y="244"/>
                    </a:cubicBezTo>
                    <a:cubicBezTo>
                      <a:pt x="0" y="0"/>
                      <a:pt x="0" y="0"/>
                      <a:pt x="0" y="0"/>
                    </a:cubicBezTo>
                    <a:lnTo>
                      <a:pt x="9" y="0"/>
                    </a:lnTo>
                    <a:close/>
                  </a:path>
                </a:pathLst>
              </a:cu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19"/>
              <p:cNvSpPr>
                <a:spLocks/>
              </p:cNvSpPr>
              <p:nvPr/>
            </p:nvSpPr>
            <p:spPr bwMode="auto">
              <a:xfrm>
                <a:off x="609601" y="1595438"/>
                <a:ext cx="165100" cy="563563"/>
              </a:xfrm>
              <a:custGeom>
                <a:avLst/>
                <a:gdLst>
                  <a:gd name="T0" fmla="*/ 63 w 72"/>
                  <a:gd name="T1" fmla="*/ 0 h 244"/>
                  <a:gd name="T2" fmla="*/ 0 w 72"/>
                  <a:gd name="T3" fmla="*/ 135 h 244"/>
                  <a:gd name="T4" fmla="*/ 72 w 72"/>
                  <a:gd name="T5" fmla="*/ 244 h 244"/>
                  <a:gd name="T6" fmla="*/ 72 w 72"/>
                  <a:gd name="T7" fmla="*/ 0 h 244"/>
                  <a:gd name="T8" fmla="*/ 63 w 72"/>
                  <a:gd name="T9" fmla="*/ 0 h 244"/>
                </a:gdLst>
                <a:ahLst/>
                <a:cxnLst>
                  <a:cxn ang="0">
                    <a:pos x="T0" y="T1"/>
                  </a:cxn>
                  <a:cxn ang="0">
                    <a:pos x="T2" y="T3"/>
                  </a:cxn>
                  <a:cxn ang="0">
                    <a:pos x="T4" y="T5"/>
                  </a:cxn>
                  <a:cxn ang="0">
                    <a:pos x="T6" y="T7"/>
                  </a:cxn>
                  <a:cxn ang="0">
                    <a:pos x="T8" y="T9"/>
                  </a:cxn>
                </a:cxnLst>
                <a:rect l="0" t="0" r="r" b="b"/>
                <a:pathLst>
                  <a:path w="72" h="244">
                    <a:moveTo>
                      <a:pt x="63" y="0"/>
                    </a:moveTo>
                    <a:cubicBezTo>
                      <a:pt x="63" y="0"/>
                      <a:pt x="12" y="58"/>
                      <a:pt x="0" y="135"/>
                    </a:cubicBezTo>
                    <a:cubicBezTo>
                      <a:pt x="0" y="135"/>
                      <a:pt x="15" y="215"/>
                      <a:pt x="72" y="244"/>
                    </a:cubicBezTo>
                    <a:cubicBezTo>
                      <a:pt x="72" y="0"/>
                      <a:pt x="72" y="0"/>
                      <a:pt x="72" y="0"/>
                    </a:cubicBezTo>
                    <a:lnTo>
                      <a:pt x="63" y="0"/>
                    </a:lnTo>
                    <a:close/>
                  </a:path>
                </a:pathLst>
              </a:cu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20"/>
              <p:cNvSpPr>
                <a:spLocks/>
              </p:cNvSpPr>
              <p:nvPr/>
            </p:nvSpPr>
            <p:spPr bwMode="auto">
              <a:xfrm>
                <a:off x="738188" y="1539876"/>
                <a:ext cx="279400" cy="750888"/>
              </a:xfrm>
              <a:custGeom>
                <a:avLst/>
                <a:gdLst>
                  <a:gd name="T0" fmla="*/ 51 w 121"/>
                  <a:gd name="T1" fmla="*/ 3 h 325"/>
                  <a:gd name="T2" fmla="*/ 8 w 121"/>
                  <a:gd name="T3" fmla="*/ 19 h 325"/>
                  <a:gd name="T4" fmla="*/ 3 w 121"/>
                  <a:gd name="T5" fmla="*/ 272 h 325"/>
                  <a:gd name="T6" fmla="*/ 2 w 121"/>
                  <a:gd name="T7" fmla="*/ 305 h 325"/>
                  <a:gd name="T8" fmla="*/ 94 w 121"/>
                  <a:gd name="T9" fmla="*/ 300 h 325"/>
                  <a:gd name="T10" fmla="*/ 109 w 121"/>
                  <a:gd name="T11" fmla="*/ 157 h 325"/>
                  <a:gd name="T12" fmla="*/ 109 w 121"/>
                  <a:gd name="T13" fmla="*/ 72 h 325"/>
                  <a:gd name="T14" fmla="*/ 55 w 121"/>
                  <a:gd name="T15" fmla="*/ 6 h 325"/>
                  <a:gd name="T16" fmla="*/ 51 w 121"/>
                  <a:gd name="T17" fmla="*/ 3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325">
                    <a:moveTo>
                      <a:pt x="51" y="3"/>
                    </a:moveTo>
                    <a:cubicBezTo>
                      <a:pt x="51" y="3"/>
                      <a:pt x="16" y="0"/>
                      <a:pt x="8" y="19"/>
                    </a:cubicBezTo>
                    <a:cubicBezTo>
                      <a:pt x="0" y="37"/>
                      <a:pt x="5" y="155"/>
                      <a:pt x="3" y="272"/>
                    </a:cubicBezTo>
                    <a:cubicBezTo>
                      <a:pt x="2" y="305"/>
                      <a:pt x="2" y="305"/>
                      <a:pt x="2" y="305"/>
                    </a:cubicBezTo>
                    <a:cubicBezTo>
                      <a:pt x="2" y="305"/>
                      <a:pt x="67" y="325"/>
                      <a:pt x="94" y="300"/>
                    </a:cubicBezTo>
                    <a:cubicBezTo>
                      <a:pt x="121" y="275"/>
                      <a:pt x="108" y="210"/>
                      <a:pt x="109" y="157"/>
                    </a:cubicBezTo>
                    <a:cubicBezTo>
                      <a:pt x="109" y="105"/>
                      <a:pt x="109" y="72"/>
                      <a:pt x="109" y="72"/>
                    </a:cubicBezTo>
                    <a:cubicBezTo>
                      <a:pt x="55" y="6"/>
                      <a:pt x="55" y="6"/>
                      <a:pt x="55" y="6"/>
                    </a:cubicBezTo>
                    <a:lnTo>
                      <a:pt x="51" y="3"/>
                    </a:lnTo>
                    <a:close/>
                  </a:path>
                </a:pathLst>
              </a:custGeom>
              <a:solidFill>
                <a:srgbClr val="634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21"/>
              <p:cNvSpPr>
                <a:spLocks/>
              </p:cNvSpPr>
              <p:nvPr/>
            </p:nvSpPr>
            <p:spPr bwMode="auto">
              <a:xfrm>
                <a:off x="814388" y="1539876"/>
                <a:ext cx="176213" cy="166688"/>
              </a:xfrm>
              <a:custGeom>
                <a:avLst/>
                <a:gdLst>
                  <a:gd name="T0" fmla="*/ 5 w 76"/>
                  <a:gd name="T1" fmla="*/ 46 h 72"/>
                  <a:gd name="T2" fmla="*/ 19 w 76"/>
                  <a:gd name="T3" fmla="*/ 0 h 72"/>
                  <a:gd name="T4" fmla="*/ 25 w 76"/>
                  <a:gd name="T5" fmla="*/ 9 h 72"/>
                  <a:gd name="T6" fmla="*/ 76 w 76"/>
                  <a:gd name="T7" fmla="*/ 72 h 72"/>
                  <a:gd name="T8" fmla="*/ 5 w 76"/>
                  <a:gd name="T9" fmla="*/ 46 h 72"/>
                </a:gdLst>
                <a:ahLst/>
                <a:cxnLst>
                  <a:cxn ang="0">
                    <a:pos x="T0" y="T1"/>
                  </a:cxn>
                  <a:cxn ang="0">
                    <a:pos x="T2" y="T3"/>
                  </a:cxn>
                  <a:cxn ang="0">
                    <a:pos x="T4" y="T5"/>
                  </a:cxn>
                  <a:cxn ang="0">
                    <a:pos x="T6" y="T7"/>
                  </a:cxn>
                  <a:cxn ang="0">
                    <a:pos x="T8" y="T9"/>
                  </a:cxn>
                </a:cxnLst>
                <a:rect l="0" t="0" r="r" b="b"/>
                <a:pathLst>
                  <a:path w="76" h="72">
                    <a:moveTo>
                      <a:pt x="5" y="46"/>
                    </a:moveTo>
                    <a:cubicBezTo>
                      <a:pt x="0" y="36"/>
                      <a:pt x="19" y="0"/>
                      <a:pt x="19" y="0"/>
                    </a:cubicBezTo>
                    <a:cubicBezTo>
                      <a:pt x="25" y="9"/>
                      <a:pt x="25" y="9"/>
                      <a:pt x="25" y="9"/>
                    </a:cubicBezTo>
                    <a:cubicBezTo>
                      <a:pt x="76" y="72"/>
                      <a:pt x="76" y="72"/>
                      <a:pt x="76" y="72"/>
                    </a:cubicBezTo>
                    <a:cubicBezTo>
                      <a:pt x="76" y="72"/>
                      <a:pt x="10" y="56"/>
                      <a:pt x="5" y="46"/>
                    </a:cubicBezTo>
                    <a:close/>
                  </a:path>
                </a:pathLst>
              </a:custGeom>
              <a:solidFill>
                <a:srgbClr val="705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22"/>
              <p:cNvSpPr>
                <a:spLocks/>
              </p:cNvSpPr>
              <p:nvPr/>
            </p:nvSpPr>
            <p:spPr bwMode="auto">
              <a:xfrm>
                <a:off x="976313" y="1706563"/>
                <a:ext cx="14288" cy="457200"/>
              </a:xfrm>
              <a:custGeom>
                <a:avLst/>
                <a:gdLst>
                  <a:gd name="T0" fmla="*/ 6 w 6"/>
                  <a:gd name="T1" fmla="*/ 0 h 198"/>
                  <a:gd name="T2" fmla="*/ 6 w 6"/>
                  <a:gd name="T3" fmla="*/ 198 h 198"/>
                  <a:gd name="T4" fmla="*/ 1 w 6"/>
                  <a:gd name="T5" fmla="*/ 137 h 198"/>
                  <a:gd name="T6" fmla="*/ 6 w 6"/>
                  <a:gd name="T7" fmla="*/ 0 h 198"/>
                </a:gdLst>
                <a:ahLst/>
                <a:cxnLst>
                  <a:cxn ang="0">
                    <a:pos x="T0" y="T1"/>
                  </a:cxn>
                  <a:cxn ang="0">
                    <a:pos x="T2" y="T3"/>
                  </a:cxn>
                  <a:cxn ang="0">
                    <a:pos x="T4" y="T5"/>
                  </a:cxn>
                  <a:cxn ang="0">
                    <a:pos x="T6" y="T7"/>
                  </a:cxn>
                </a:cxnLst>
                <a:rect l="0" t="0" r="r" b="b"/>
                <a:pathLst>
                  <a:path w="6" h="198">
                    <a:moveTo>
                      <a:pt x="6" y="0"/>
                    </a:moveTo>
                    <a:cubicBezTo>
                      <a:pt x="6" y="198"/>
                      <a:pt x="6" y="198"/>
                      <a:pt x="6" y="198"/>
                    </a:cubicBezTo>
                    <a:cubicBezTo>
                      <a:pt x="6" y="198"/>
                      <a:pt x="0" y="187"/>
                      <a:pt x="1" y="137"/>
                    </a:cubicBezTo>
                    <a:cubicBezTo>
                      <a:pt x="2" y="104"/>
                      <a:pt x="0" y="30"/>
                      <a:pt x="6" y="0"/>
                    </a:cubicBezTo>
                    <a:close/>
                  </a:path>
                </a:pathLst>
              </a:cu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23"/>
              <p:cNvSpPr>
                <a:spLocks/>
              </p:cNvSpPr>
              <p:nvPr/>
            </p:nvSpPr>
            <p:spPr bwMode="auto">
              <a:xfrm>
                <a:off x="962026" y="1539876"/>
                <a:ext cx="279400" cy="750888"/>
              </a:xfrm>
              <a:custGeom>
                <a:avLst/>
                <a:gdLst>
                  <a:gd name="T0" fmla="*/ 70 w 121"/>
                  <a:gd name="T1" fmla="*/ 3 h 325"/>
                  <a:gd name="T2" fmla="*/ 113 w 121"/>
                  <a:gd name="T3" fmla="*/ 19 h 325"/>
                  <a:gd name="T4" fmla="*/ 118 w 121"/>
                  <a:gd name="T5" fmla="*/ 272 h 325"/>
                  <a:gd name="T6" fmla="*/ 119 w 121"/>
                  <a:gd name="T7" fmla="*/ 305 h 325"/>
                  <a:gd name="T8" fmla="*/ 27 w 121"/>
                  <a:gd name="T9" fmla="*/ 300 h 325"/>
                  <a:gd name="T10" fmla="*/ 12 w 121"/>
                  <a:gd name="T11" fmla="*/ 157 h 325"/>
                  <a:gd name="T12" fmla="*/ 11 w 121"/>
                  <a:gd name="T13" fmla="*/ 72 h 325"/>
                  <a:gd name="T14" fmla="*/ 66 w 121"/>
                  <a:gd name="T15" fmla="*/ 6 h 325"/>
                  <a:gd name="T16" fmla="*/ 70 w 121"/>
                  <a:gd name="T17" fmla="*/ 3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325">
                    <a:moveTo>
                      <a:pt x="70" y="3"/>
                    </a:moveTo>
                    <a:cubicBezTo>
                      <a:pt x="70" y="3"/>
                      <a:pt x="105" y="0"/>
                      <a:pt x="113" y="19"/>
                    </a:cubicBezTo>
                    <a:cubicBezTo>
                      <a:pt x="121" y="37"/>
                      <a:pt x="115" y="155"/>
                      <a:pt x="118" y="272"/>
                    </a:cubicBezTo>
                    <a:cubicBezTo>
                      <a:pt x="119" y="305"/>
                      <a:pt x="119" y="305"/>
                      <a:pt x="119" y="305"/>
                    </a:cubicBezTo>
                    <a:cubicBezTo>
                      <a:pt x="119" y="305"/>
                      <a:pt x="53" y="325"/>
                      <a:pt x="27" y="300"/>
                    </a:cubicBezTo>
                    <a:cubicBezTo>
                      <a:pt x="0" y="275"/>
                      <a:pt x="13" y="210"/>
                      <a:pt x="12" y="157"/>
                    </a:cubicBezTo>
                    <a:cubicBezTo>
                      <a:pt x="12" y="105"/>
                      <a:pt x="11" y="72"/>
                      <a:pt x="11" y="72"/>
                    </a:cubicBezTo>
                    <a:cubicBezTo>
                      <a:pt x="66" y="6"/>
                      <a:pt x="66" y="6"/>
                      <a:pt x="66" y="6"/>
                    </a:cubicBezTo>
                    <a:lnTo>
                      <a:pt x="70" y="3"/>
                    </a:lnTo>
                    <a:close/>
                  </a:path>
                </a:pathLst>
              </a:custGeom>
              <a:solidFill>
                <a:srgbClr val="634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24"/>
              <p:cNvSpPr>
                <a:spLocks/>
              </p:cNvSpPr>
              <p:nvPr/>
            </p:nvSpPr>
            <p:spPr bwMode="auto">
              <a:xfrm>
                <a:off x="987426" y="1539876"/>
                <a:ext cx="177800" cy="166688"/>
              </a:xfrm>
              <a:custGeom>
                <a:avLst/>
                <a:gdLst>
                  <a:gd name="T0" fmla="*/ 72 w 77"/>
                  <a:gd name="T1" fmla="*/ 46 h 72"/>
                  <a:gd name="T2" fmla="*/ 58 w 77"/>
                  <a:gd name="T3" fmla="*/ 0 h 72"/>
                  <a:gd name="T4" fmla="*/ 52 w 77"/>
                  <a:gd name="T5" fmla="*/ 9 h 72"/>
                  <a:gd name="T6" fmla="*/ 0 w 77"/>
                  <a:gd name="T7" fmla="*/ 72 h 72"/>
                  <a:gd name="T8" fmla="*/ 72 w 77"/>
                  <a:gd name="T9" fmla="*/ 46 h 72"/>
                </a:gdLst>
                <a:ahLst/>
                <a:cxnLst>
                  <a:cxn ang="0">
                    <a:pos x="T0" y="T1"/>
                  </a:cxn>
                  <a:cxn ang="0">
                    <a:pos x="T2" y="T3"/>
                  </a:cxn>
                  <a:cxn ang="0">
                    <a:pos x="T4" y="T5"/>
                  </a:cxn>
                  <a:cxn ang="0">
                    <a:pos x="T6" y="T7"/>
                  </a:cxn>
                  <a:cxn ang="0">
                    <a:pos x="T8" y="T9"/>
                  </a:cxn>
                </a:cxnLst>
                <a:rect l="0" t="0" r="r" b="b"/>
                <a:pathLst>
                  <a:path w="77" h="72">
                    <a:moveTo>
                      <a:pt x="72" y="46"/>
                    </a:moveTo>
                    <a:cubicBezTo>
                      <a:pt x="77" y="36"/>
                      <a:pt x="58" y="0"/>
                      <a:pt x="58" y="0"/>
                    </a:cubicBezTo>
                    <a:cubicBezTo>
                      <a:pt x="52" y="9"/>
                      <a:pt x="52" y="9"/>
                      <a:pt x="52" y="9"/>
                    </a:cubicBezTo>
                    <a:cubicBezTo>
                      <a:pt x="0" y="72"/>
                      <a:pt x="0" y="72"/>
                      <a:pt x="0" y="72"/>
                    </a:cubicBezTo>
                    <a:cubicBezTo>
                      <a:pt x="0" y="72"/>
                      <a:pt x="67" y="56"/>
                      <a:pt x="72" y="46"/>
                    </a:cubicBezTo>
                    <a:close/>
                  </a:path>
                </a:pathLst>
              </a:custGeom>
              <a:solidFill>
                <a:srgbClr val="705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Oval 225"/>
              <p:cNvSpPr>
                <a:spLocks noChangeArrowheads="1"/>
              </p:cNvSpPr>
              <p:nvPr/>
            </p:nvSpPr>
            <p:spPr bwMode="auto">
              <a:xfrm>
                <a:off x="1003301" y="1773238"/>
                <a:ext cx="49213" cy="46038"/>
              </a:xfrm>
              <a:prstGeom prst="ellipse">
                <a:avLst/>
              </a:pr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Oval 226"/>
              <p:cNvSpPr>
                <a:spLocks noChangeArrowheads="1"/>
              </p:cNvSpPr>
              <p:nvPr/>
            </p:nvSpPr>
            <p:spPr bwMode="auto">
              <a:xfrm>
                <a:off x="1003301" y="1949451"/>
                <a:ext cx="49213" cy="46038"/>
              </a:xfrm>
              <a:prstGeom prst="ellipse">
                <a:avLst/>
              </a:pr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27"/>
              <p:cNvSpPr>
                <a:spLocks/>
              </p:cNvSpPr>
              <p:nvPr/>
            </p:nvSpPr>
            <p:spPr bwMode="auto">
              <a:xfrm>
                <a:off x="447676" y="515938"/>
                <a:ext cx="1042988" cy="628650"/>
              </a:xfrm>
              <a:custGeom>
                <a:avLst/>
                <a:gdLst>
                  <a:gd name="T0" fmla="*/ 11 w 452"/>
                  <a:gd name="T1" fmla="*/ 236 h 272"/>
                  <a:gd name="T2" fmla="*/ 25 w 452"/>
                  <a:gd name="T3" fmla="*/ 93 h 272"/>
                  <a:gd name="T4" fmla="*/ 229 w 452"/>
                  <a:gd name="T5" fmla="*/ 0 h 272"/>
                  <a:gd name="T6" fmla="*/ 430 w 452"/>
                  <a:gd name="T7" fmla="*/ 93 h 272"/>
                  <a:gd name="T8" fmla="*/ 443 w 452"/>
                  <a:gd name="T9" fmla="*/ 233 h 272"/>
                  <a:gd name="T10" fmla="*/ 421 w 452"/>
                  <a:gd name="T11" fmla="*/ 272 h 272"/>
                  <a:gd name="T12" fmla="*/ 23 w 452"/>
                  <a:gd name="T13" fmla="*/ 272 h 272"/>
                  <a:gd name="T14" fmla="*/ 11 w 452"/>
                  <a:gd name="T15" fmla="*/ 236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272">
                    <a:moveTo>
                      <a:pt x="11" y="236"/>
                    </a:moveTo>
                    <a:cubicBezTo>
                      <a:pt x="11" y="236"/>
                      <a:pt x="0" y="141"/>
                      <a:pt x="25" y="93"/>
                    </a:cubicBezTo>
                    <a:cubicBezTo>
                      <a:pt x="50" y="46"/>
                      <a:pt x="110" y="0"/>
                      <a:pt x="229" y="0"/>
                    </a:cubicBezTo>
                    <a:cubicBezTo>
                      <a:pt x="348" y="0"/>
                      <a:pt x="407" y="50"/>
                      <a:pt x="430" y="93"/>
                    </a:cubicBezTo>
                    <a:cubicBezTo>
                      <a:pt x="452" y="136"/>
                      <a:pt x="443" y="233"/>
                      <a:pt x="443" y="233"/>
                    </a:cubicBezTo>
                    <a:cubicBezTo>
                      <a:pt x="421" y="272"/>
                      <a:pt x="421" y="272"/>
                      <a:pt x="421" y="272"/>
                    </a:cubicBezTo>
                    <a:cubicBezTo>
                      <a:pt x="23" y="272"/>
                      <a:pt x="23" y="272"/>
                      <a:pt x="23" y="272"/>
                    </a:cubicBezTo>
                    <a:lnTo>
                      <a:pt x="11" y="236"/>
                    </a:lnTo>
                    <a:close/>
                  </a:path>
                </a:pathLst>
              </a:custGeom>
              <a:solidFill>
                <a:srgbClr val="4C45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28"/>
              <p:cNvSpPr>
                <a:spLocks/>
              </p:cNvSpPr>
              <p:nvPr/>
            </p:nvSpPr>
            <p:spPr bwMode="auto">
              <a:xfrm>
                <a:off x="411163" y="1008063"/>
                <a:ext cx="190500" cy="347663"/>
              </a:xfrm>
              <a:custGeom>
                <a:avLst/>
                <a:gdLst>
                  <a:gd name="T0" fmla="*/ 75 w 83"/>
                  <a:gd name="T1" fmla="*/ 36 h 150"/>
                  <a:gd name="T2" fmla="*/ 22 w 83"/>
                  <a:gd name="T3" fmla="*/ 27 h 150"/>
                  <a:gd name="T4" fmla="*/ 83 w 83"/>
                  <a:gd name="T5" fmla="*/ 150 h 150"/>
                  <a:gd name="T6" fmla="*/ 75 w 83"/>
                  <a:gd name="T7" fmla="*/ 36 h 150"/>
                </a:gdLst>
                <a:ahLst/>
                <a:cxnLst>
                  <a:cxn ang="0">
                    <a:pos x="T0" y="T1"/>
                  </a:cxn>
                  <a:cxn ang="0">
                    <a:pos x="T2" y="T3"/>
                  </a:cxn>
                  <a:cxn ang="0">
                    <a:pos x="T4" y="T5"/>
                  </a:cxn>
                  <a:cxn ang="0">
                    <a:pos x="T6" y="T7"/>
                  </a:cxn>
                </a:cxnLst>
                <a:rect l="0" t="0" r="r" b="b"/>
                <a:pathLst>
                  <a:path w="83" h="150">
                    <a:moveTo>
                      <a:pt x="75" y="36"/>
                    </a:moveTo>
                    <a:cubicBezTo>
                      <a:pt x="75" y="36"/>
                      <a:pt x="44" y="0"/>
                      <a:pt x="22" y="27"/>
                    </a:cubicBezTo>
                    <a:cubicBezTo>
                      <a:pt x="0" y="54"/>
                      <a:pt x="52" y="142"/>
                      <a:pt x="83" y="150"/>
                    </a:cubicBezTo>
                    <a:lnTo>
                      <a:pt x="75" y="36"/>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29"/>
              <p:cNvSpPr>
                <a:spLocks/>
              </p:cNvSpPr>
              <p:nvPr/>
            </p:nvSpPr>
            <p:spPr bwMode="auto">
              <a:xfrm>
                <a:off x="1349376" y="1008063"/>
                <a:ext cx="193675" cy="347663"/>
              </a:xfrm>
              <a:custGeom>
                <a:avLst/>
                <a:gdLst>
                  <a:gd name="T0" fmla="*/ 8 w 84"/>
                  <a:gd name="T1" fmla="*/ 36 h 150"/>
                  <a:gd name="T2" fmla="*/ 61 w 84"/>
                  <a:gd name="T3" fmla="*/ 27 h 150"/>
                  <a:gd name="T4" fmla="*/ 0 w 84"/>
                  <a:gd name="T5" fmla="*/ 150 h 150"/>
                  <a:gd name="T6" fmla="*/ 8 w 84"/>
                  <a:gd name="T7" fmla="*/ 36 h 150"/>
                </a:gdLst>
                <a:ahLst/>
                <a:cxnLst>
                  <a:cxn ang="0">
                    <a:pos x="T0" y="T1"/>
                  </a:cxn>
                  <a:cxn ang="0">
                    <a:pos x="T2" y="T3"/>
                  </a:cxn>
                  <a:cxn ang="0">
                    <a:pos x="T4" y="T5"/>
                  </a:cxn>
                  <a:cxn ang="0">
                    <a:pos x="T6" y="T7"/>
                  </a:cxn>
                </a:cxnLst>
                <a:rect l="0" t="0" r="r" b="b"/>
                <a:pathLst>
                  <a:path w="84" h="150">
                    <a:moveTo>
                      <a:pt x="8" y="36"/>
                    </a:moveTo>
                    <a:cubicBezTo>
                      <a:pt x="8" y="36"/>
                      <a:pt x="39" y="0"/>
                      <a:pt x="61" y="27"/>
                    </a:cubicBezTo>
                    <a:cubicBezTo>
                      <a:pt x="84" y="54"/>
                      <a:pt x="32" y="142"/>
                      <a:pt x="0" y="150"/>
                    </a:cubicBezTo>
                    <a:lnTo>
                      <a:pt x="8" y="36"/>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30"/>
              <p:cNvSpPr>
                <a:spLocks/>
              </p:cNvSpPr>
              <p:nvPr/>
            </p:nvSpPr>
            <p:spPr bwMode="auto">
              <a:xfrm>
                <a:off x="554038" y="819151"/>
                <a:ext cx="841375" cy="750888"/>
              </a:xfrm>
              <a:custGeom>
                <a:avLst/>
                <a:gdLst>
                  <a:gd name="T0" fmla="*/ 359 w 365"/>
                  <a:gd name="T1" fmla="*/ 212 h 325"/>
                  <a:gd name="T2" fmla="*/ 182 w 365"/>
                  <a:gd name="T3" fmla="*/ 325 h 325"/>
                  <a:gd name="T4" fmla="*/ 6 w 365"/>
                  <a:gd name="T5" fmla="*/ 212 h 325"/>
                  <a:gd name="T6" fmla="*/ 6 w 365"/>
                  <a:gd name="T7" fmla="*/ 54 h 325"/>
                  <a:gd name="T8" fmla="*/ 207 w 365"/>
                  <a:gd name="T9" fmla="*/ 5 h 325"/>
                  <a:gd name="T10" fmla="*/ 359 w 365"/>
                  <a:gd name="T11" fmla="*/ 58 h 325"/>
                  <a:gd name="T12" fmla="*/ 359 w 365"/>
                  <a:gd name="T13" fmla="*/ 212 h 325"/>
                </a:gdLst>
                <a:ahLst/>
                <a:cxnLst>
                  <a:cxn ang="0">
                    <a:pos x="T0" y="T1"/>
                  </a:cxn>
                  <a:cxn ang="0">
                    <a:pos x="T2" y="T3"/>
                  </a:cxn>
                  <a:cxn ang="0">
                    <a:pos x="T4" y="T5"/>
                  </a:cxn>
                  <a:cxn ang="0">
                    <a:pos x="T6" y="T7"/>
                  </a:cxn>
                  <a:cxn ang="0">
                    <a:pos x="T8" y="T9"/>
                  </a:cxn>
                  <a:cxn ang="0">
                    <a:pos x="T10" y="T11"/>
                  </a:cxn>
                  <a:cxn ang="0">
                    <a:pos x="T12" y="T13"/>
                  </a:cxn>
                </a:cxnLst>
                <a:rect l="0" t="0" r="r" b="b"/>
                <a:pathLst>
                  <a:path w="365" h="325">
                    <a:moveTo>
                      <a:pt x="359" y="212"/>
                    </a:moveTo>
                    <a:cubicBezTo>
                      <a:pt x="359" y="212"/>
                      <a:pt x="365" y="325"/>
                      <a:pt x="182" y="325"/>
                    </a:cubicBezTo>
                    <a:cubicBezTo>
                      <a:pt x="0" y="325"/>
                      <a:pt x="6" y="212"/>
                      <a:pt x="6" y="212"/>
                    </a:cubicBezTo>
                    <a:cubicBezTo>
                      <a:pt x="6" y="54"/>
                      <a:pt x="6" y="54"/>
                      <a:pt x="6" y="54"/>
                    </a:cubicBezTo>
                    <a:cubicBezTo>
                      <a:pt x="6" y="54"/>
                      <a:pt x="79" y="0"/>
                      <a:pt x="207" y="5"/>
                    </a:cubicBezTo>
                    <a:cubicBezTo>
                      <a:pt x="321" y="9"/>
                      <a:pt x="359" y="58"/>
                      <a:pt x="359" y="58"/>
                    </a:cubicBezTo>
                    <a:lnTo>
                      <a:pt x="359" y="21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Oval 231"/>
              <p:cNvSpPr>
                <a:spLocks noChangeArrowheads="1"/>
              </p:cNvSpPr>
              <p:nvPr/>
            </p:nvSpPr>
            <p:spPr bwMode="auto">
              <a:xfrm>
                <a:off x="698501" y="1108076"/>
                <a:ext cx="119063" cy="120650"/>
              </a:xfrm>
              <a:prstGeom prst="ellipse">
                <a:avLst/>
              </a:pr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32"/>
              <p:cNvSpPr>
                <a:spLocks/>
              </p:cNvSpPr>
              <p:nvPr/>
            </p:nvSpPr>
            <p:spPr bwMode="auto">
              <a:xfrm>
                <a:off x="722313" y="1114426"/>
                <a:ext cx="46038" cy="33338"/>
              </a:xfrm>
              <a:custGeom>
                <a:avLst/>
                <a:gdLst>
                  <a:gd name="T0" fmla="*/ 20 w 20"/>
                  <a:gd name="T1" fmla="*/ 5 h 14"/>
                  <a:gd name="T2" fmla="*/ 11 w 20"/>
                  <a:gd name="T3" fmla="*/ 13 h 14"/>
                  <a:gd name="T4" fmla="*/ 0 w 20"/>
                  <a:gd name="T5" fmla="*/ 9 h 14"/>
                  <a:gd name="T6" fmla="*/ 9 w 20"/>
                  <a:gd name="T7" fmla="*/ 1 h 14"/>
                  <a:gd name="T8" fmla="*/ 20 w 20"/>
                  <a:gd name="T9" fmla="*/ 5 h 14"/>
                </a:gdLst>
                <a:ahLst/>
                <a:cxnLst>
                  <a:cxn ang="0">
                    <a:pos x="T0" y="T1"/>
                  </a:cxn>
                  <a:cxn ang="0">
                    <a:pos x="T2" y="T3"/>
                  </a:cxn>
                  <a:cxn ang="0">
                    <a:pos x="T4" y="T5"/>
                  </a:cxn>
                  <a:cxn ang="0">
                    <a:pos x="T6" y="T7"/>
                  </a:cxn>
                  <a:cxn ang="0">
                    <a:pos x="T8" y="T9"/>
                  </a:cxn>
                </a:cxnLst>
                <a:rect l="0" t="0" r="r" b="b"/>
                <a:pathLst>
                  <a:path w="20" h="14">
                    <a:moveTo>
                      <a:pt x="20" y="5"/>
                    </a:moveTo>
                    <a:cubicBezTo>
                      <a:pt x="20" y="8"/>
                      <a:pt x="16" y="11"/>
                      <a:pt x="11" y="13"/>
                    </a:cubicBezTo>
                    <a:cubicBezTo>
                      <a:pt x="6" y="14"/>
                      <a:pt x="1" y="12"/>
                      <a:pt x="0" y="9"/>
                    </a:cubicBezTo>
                    <a:cubicBezTo>
                      <a:pt x="0" y="6"/>
                      <a:pt x="3" y="2"/>
                      <a:pt x="9" y="1"/>
                    </a:cubicBezTo>
                    <a:cubicBezTo>
                      <a:pt x="14" y="0"/>
                      <a:pt x="19" y="2"/>
                      <a:pt x="20" y="5"/>
                    </a:cubicBezTo>
                    <a:close/>
                  </a:path>
                </a:pathLst>
              </a:custGeom>
              <a:solidFill>
                <a:srgbClr val="E8D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Oval 233"/>
              <p:cNvSpPr>
                <a:spLocks noChangeArrowheads="1"/>
              </p:cNvSpPr>
              <p:nvPr/>
            </p:nvSpPr>
            <p:spPr bwMode="auto">
              <a:xfrm>
                <a:off x="1146176" y="1108076"/>
                <a:ext cx="120650" cy="120650"/>
              </a:xfrm>
              <a:prstGeom prst="ellipse">
                <a:avLst/>
              </a:pr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34"/>
              <p:cNvSpPr>
                <a:spLocks/>
              </p:cNvSpPr>
              <p:nvPr/>
            </p:nvSpPr>
            <p:spPr bwMode="auto">
              <a:xfrm>
                <a:off x="1169988" y="1114426"/>
                <a:ext cx="49213" cy="33338"/>
              </a:xfrm>
              <a:custGeom>
                <a:avLst/>
                <a:gdLst>
                  <a:gd name="T0" fmla="*/ 20 w 21"/>
                  <a:gd name="T1" fmla="*/ 5 h 14"/>
                  <a:gd name="T2" fmla="*/ 12 w 21"/>
                  <a:gd name="T3" fmla="*/ 13 h 14"/>
                  <a:gd name="T4" fmla="*/ 1 w 21"/>
                  <a:gd name="T5" fmla="*/ 9 h 14"/>
                  <a:gd name="T6" fmla="*/ 10 w 21"/>
                  <a:gd name="T7" fmla="*/ 1 h 14"/>
                  <a:gd name="T8" fmla="*/ 20 w 21"/>
                  <a:gd name="T9" fmla="*/ 5 h 14"/>
                </a:gdLst>
                <a:ahLst/>
                <a:cxnLst>
                  <a:cxn ang="0">
                    <a:pos x="T0" y="T1"/>
                  </a:cxn>
                  <a:cxn ang="0">
                    <a:pos x="T2" y="T3"/>
                  </a:cxn>
                  <a:cxn ang="0">
                    <a:pos x="T4" y="T5"/>
                  </a:cxn>
                  <a:cxn ang="0">
                    <a:pos x="T6" y="T7"/>
                  </a:cxn>
                  <a:cxn ang="0">
                    <a:pos x="T8" y="T9"/>
                  </a:cxn>
                </a:cxnLst>
                <a:rect l="0" t="0" r="r" b="b"/>
                <a:pathLst>
                  <a:path w="21" h="14">
                    <a:moveTo>
                      <a:pt x="20" y="5"/>
                    </a:moveTo>
                    <a:cubicBezTo>
                      <a:pt x="21" y="8"/>
                      <a:pt x="17" y="11"/>
                      <a:pt x="12" y="13"/>
                    </a:cubicBezTo>
                    <a:cubicBezTo>
                      <a:pt x="6" y="14"/>
                      <a:pt x="2" y="12"/>
                      <a:pt x="1" y="9"/>
                    </a:cubicBezTo>
                    <a:cubicBezTo>
                      <a:pt x="0" y="6"/>
                      <a:pt x="4" y="2"/>
                      <a:pt x="10" y="1"/>
                    </a:cubicBezTo>
                    <a:cubicBezTo>
                      <a:pt x="15" y="0"/>
                      <a:pt x="20" y="2"/>
                      <a:pt x="20" y="5"/>
                    </a:cubicBezTo>
                    <a:close/>
                  </a:path>
                </a:pathLst>
              </a:custGeom>
              <a:solidFill>
                <a:srgbClr val="E8D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35"/>
              <p:cNvSpPr>
                <a:spLocks/>
              </p:cNvSpPr>
              <p:nvPr/>
            </p:nvSpPr>
            <p:spPr bwMode="auto">
              <a:xfrm>
                <a:off x="676276" y="1022351"/>
                <a:ext cx="158750" cy="69850"/>
              </a:xfrm>
              <a:custGeom>
                <a:avLst/>
                <a:gdLst>
                  <a:gd name="T0" fmla="*/ 61 w 69"/>
                  <a:gd name="T1" fmla="*/ 29 h 30"/>
                  <a:gd name="T2" fmla="*/ 6 w 69"/>
                  <a:gd name="T3" fmla="*/ 22 h 30"/>
                  <a:gd name="T4" fmla="*/ 0 w 69"/>
                  <a:gd name="T5" fmla="*/ 13 h 30"/>
                  <a:gd name="T6" fmla="*/ 1 w 69"/>
                  <a:gd name="T7" fmla="*/ 8 h 30"/>
                  <a:gd name="T8" fmla="*/ 9 w 69"/>
                  <a:gd name="T9" fmla="*/ 1 h 30"/>
                  <a:gd name="T10" fmla="*/ 63 w 69"/>
                  <a:gd name="T11" fmla="*/ 8 h 30"/>
                  <a:gd name="T12" fmla="*/ 69 w 69"/>
                  <a:gd name="T13" fmla="*/ 17 h 30"/>
                  <a:gd name="T14" fmla="*/ 68 w 69"/>
                  <a:gd name="T15" fmla="*/ 22 h 30"/>
                  <a:gd name="T16" fmla="*/ 61 w 69"/>
                  <a:gd name="T1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30">
                    <a:moveTo>
                      <a:pt x="61" y="29"/>
                    </a:moveTo>
                    <a:cubicBezTo>
                      <a:pt x="6" y="22"/>
                      <a:pt x="6" y="22"/>
                      <a:pt x="6" y="22"/>
                    </a:cubicBezTo>
                    <a:cubicBezTo>
                      <a:pt x="2" y="22"/>
                      <a:pt x="0" y="18"/>
                      <a:pt x="0" y="13"/>
                    </a:cubicBezTo>
                    <a:cubicBezTo>
                      <a:pt x="1" y="8"/>
                      <a:pt x="1" y="8"/>
                      <a:pt x="1" y="8"/>
                    </a:cubicBezTo>
                    <a:cubicBezTo>
                      <a:pt x="2" y="4"/>
                      <a:pt x="5" y="0"/>
                      <a:pt x="9" y="1"/>
                    </a:cubicBezTo>
                    <a:cubicBezTo>
                      <a:pt x="63" y="8"/>
                      <a:pt x="63" y="8"/>
                      <a:pt x="63" y="8"/>
                    </a:cubicBezTo>
                    <a:cubicBezTo>
                      <a:pt x="67" y="9"/>
                      <a:pt x="69" y="13"/>
                      <a:pt x="69" y="17"/>
                    </a:cubicBezTo>
                    <a:cubicBezTo>
                      <a:pt x="68" y="22"/>
                      <a:pt x="68" y="22"/>
                      <a:pt x="68" y="22"/>
                    </a:cubicBezTo>
                    <a:cubicBezTo>
                      <a:pt x="68" y="27"/>
                      <a:pt x="64" y="30"/>
                      <a:pt x="61" y="29"/>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36"/>
              <p:cNvSpPr>
                <a:spLocks/>
              </p:cNvSpPr>
              <p:nvPr/>
            </p:nvSpPr>
            <p:spPr bwMode="auto">
              <a:xfrm>
                <a:off x="1130301" y="1022351"/>
                <a:ext cx="161925" cy="69850"/>
              </a:xfrm>
              <a:custGeom>
                <a:avLst/>
                <a:gdLst>
                  <a:gd name="T0" fmla="*/ 9 w 70"/>
                  <a:gd name="T1" fmla="*/ 30 h 30"/>
                  <a:gd name="T2" fmla="*/ 64 w 70"/>
                  <a:gd name="T3" fmla="*/ 22 h 30"/>
                  <a:gd name="T4" fmla="*/ 69 w 70"/>
                  <a:gd name="T5" fmla="*/ 13 h 30"/>
                  <a:gd name="T6" fmla="*/ 68 w 70"/>
                  <a:gd name="T7" fmla="*/ 8 h 30"/>
                  <a:gd name="T8" fmla="*/ 61 w 70"/>
                  <a:gd name="T9" fmla="*/ 0 h 30"/>
                  <a:gd name="T10" fmla="*/ 6 w 70"/>
                  <a:gd name="T11" fmla="*/ 9 h 30"/>
                  <a:gd name="T12" fmla="*/ 1 w 70"/>
                  <a:gd name="T13" fmla="*/ 18 h 30"/>
                  <a:gd name="T14" fmla="*/ 2 w 70"/>
                  <a:gd name="T15" fmla="*/ 23 h 30"/>
                  <a:gd name="T16" fmla="*/ 9 w 70"/>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30">
                    <a:moveTo>
                      <a:pt x="9" y="30"/>
                    </a:moveTo>
                    <a:cubicBezTo>
                      <a:pt x="64" y="22"/>
                      <a:pt x="64" y="22"/>
                      <a:pt x="64" y="22"/>
                    </a:cubicBezTo>
                    <a:cubicBezTo>
                      <a:pt x="67" y="21"/>
                      <a:pt x="70" y="17"/>
                      <a:pt x="69" y="13"/>
                    </a:cubicBezTo>
                    <a:cubicBezTo>
                      <a:pt x="68" y="8"/>
                      <a:pt x="68" y="8"/>
                      <a:pt x="68" y="8"/>
                    </a:cubicBezTo>
                    <a:cubicBezTo>
                      <a:pt x="68" y="3"/>
                      <a:pt x="64" y="0"/>
                      <a:pt x="61" y="0"/>
                    </a:cubicBezTo>
                    <a:cubicBezTo>
                      <a:pt x="6" y="9"/>
                      <a:pt x="6" y="9"/>
                      <a:pt x="6" y="9"/>
                    </a:cubicBezTo>
                    <a:cubicBezTo>
                      <a:pt x="2" y="9"/>
                      <a:pt x="0" y="13"/>
                      <a:pt x="1" y="18"/>
                    </a:cubicBezTo>
                    <a:cubicBezTo>
                      <a:pt x="2" y="23"/>
                      <a:pt x="2" y="23"/>
                      <a:pt x="2" y="23"/>
                    </a:cubicBezTo>
                    <a:cubicBezTo>
                      <a:pt x="2" y="27"/>
                      <a:pt x="6" y="30"/>
                      <a:pt x="9" y="30"/>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37"/>
              <p:cNvSpPr>
                <a:spLocks/>
              </p:cNvSpPr>
              <p:nvPr/>
            </p:nvSpPr>
            <p:spPr bwMode="auto">
              <a:xfrm>
                <a:off x="858838" y="1300163"/>
                <a:ext cx="220663" cy="42863"/>
              </a:xfrm>
              <a:custGeom>
                <a:avLst/>
                <a:gdLst>
                  <a:gd name="T0" fmla="*/ 0 w 96"/>
                  <a:gd name="T1" fmla="*/ 5 h 19"/>
                  <a:gd name="T2" fmla="*/ 47 w 96"/>
                  <a:gd name="T3" fmla="*/ 18 h 19"/>
                  <a:gd name="T4" fmla="*/ 96 w 96"/>
                  <a:gd name="T5" fmla="*/ 0 h 19"/>
                  <a:gd name="T6" fmla="*/ 23 w 96"/>
                  <a:gd name="T7" fmla="*/ 12 h 19"/>
                  <a:gd name="T8" fmla="*/ 0 w 96"/>
                  <a:gd name="T9" fmla="*/ 5 h 19"/>
                </a:gdLst>
                <a:ahLst/>
                <a:cxnLst>
                  <a:cxn ang="0">
                    <a:pos x="T0" y="T1"/>
                  </a:cxn>
                  <a:cxn ang="0">
                    <a:pos x="T2" y="T3"/>
                  </a:cxn>
                  <a:cxn ang="0">
                    <a:pos x="T4" y="T5"/>
                  </a:cxn>
                  <a:cxn ang="0">
                    <a:pos x="T6" y="T7"/>
                  </a:cxn>
                  <a:cxn ang="0">
                    <a:pos x="T8" y="T9"/>
                  </a:cxn>
                </a:cxnLst>
                <a:rect l="0" t="0" r="r" b="b"/>
                <a:pathLst>
                  <a:path w="96" h="19">
                    <a:moveTo>
                      <a:pt x="0" y="5"/>
                    </a:moveTo>
                    <a:cubicBezTo>
                      <a:pt x="0" y="5"/>
                      <a:pt x="16" y="19"/>
                      <a:pt x="47" y="18"/>
                    </a:cubicBezTo>
                    <a:cubicBezTo>
                      <a:pt x="78" y="17"/>
                      <a:pt x="86" y="17"/>
                      <a:pt x="96" y="0"/>
                    </a:cubicBezTo>
                    <a:cubicBezTo>
                      <a:pt x="96" y="0"/>
                      <a:pt x="81" y="19"/>
                      <a:pt x="23" y="12"/>
                    </a:cubicBezTo>
                    <a:cubicBezTo>
                      <a:pt x="15" y="11"/>
                      <a:pt x="7" y="8"/>
                      <a:pt x="0" y="5"/>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38"/>
              <p:cNvSpPr>
                <a:spLocks/>
              </p:cNvSpPr>
              <p:nvPr/>
            </p:nvSpPr>
            <p:spPr bwMode="auto">
              <a:xfrm>
                <a:off x="823913" y="1411288"/>
                <a:ext cx="355600" cy="57150"/>
              </a:xfrm>
              <a:custGeom>
                <a:avLst/>
                <a:gdLst>
                  <a:gd name="T0" fmla="*/ 42 w 154"/>
                  <a:gd name="T1" fmla="*/ 25 h 25"/>
                  <a:gd name="T2" fmla="*/ 2 w 154"/>
                  <a:gd name="T3" fmla="*/ 19 h 25"/>
                  <a:gd name="T4" fmla="*/ 1 w 154"/>
                  <a:gd name="T5" fmla="*/ 16 h 25"/>
                  <a:gd name="T6" fmla="*/ 4 w 154"/>
                  <a:gd name="T7" fmla="*/ 16 h 25"/>
                  <a:gd name="T8" fmla="*/ 75 w 154"/>
                  <a:gd name="T9" fmla="*/ 19 h 25"/>
                  <a:gd name="T10" fmla="*/ 150 w 154"/>
                  <a:gd name="T11" fmla="*/ 1 h 25"/>
                  <a:gd name="T12" fmla="*/ 153 w 154"/>
                  <a:gd name="T13" fmla="*/ 0 h 25"/>
                  <a:gd name="T14" fmla="*/ 154 w 154"/>
                  <a:gd name="T15" fmla="*/ 3 h 25"/>
                  <a:gd name="T16" fmla="*/ 76 w 154"/>
                  <a:gd name="T17" fmla="*/ 23 h 25"/>
                  <a:gd name="T18" fmla="*/ 42 w 154"/>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5">
                    <a:moveTo>
                      <a:pt x="42" y="25"/>
                    </a:moveTo>
                    <a:cubicBezTo>
                      <a:pt x="13" y="25"/>
                      <a:pt x="2" y="20"/>
                      <a:pt x="2" y="19"/>
                    </a:cubicBezTo>
                    <a:cubicBezTo>
                      <a:pt x="1" y="19"/>
                      <a:pt x="0" y="17"/>
                      <a:pt x="1" y="16"/>
                    </a:cubicBezTo>
                    <a:cubicBezTo>
                      <a:pt x="1" y="15"/>
                      <a:pt x="3" y="15"/>
                      <a:pt x="4" y="16"/>
                    </a:cubicBezTo>
                    <a:cubicBezTo>
                      <a:pt x="4" y="16"/>
                      <a:pt x="23" y="25"/>
                      <a:pt x="75" y="19"/>
                    </a:cubicBezTo>
                    <a:cubicBezTo>
                      <a:pt x="127" y="13"/>
                      <a:pt x="146" y="9"/>
                      <a:pt x="150" y="1"/>
                    </a:cubicBezTo>
                    <a:cubicBezTo>
                      <a:pt x="150" y="0"/>
                      <a:pt x="152" y="0"/>
                      <a:pt x="153" y="0"/>
                    </a:cubicBezTo>
                    <a:cubicBezTo>
                      <a:pt x="154" y="1"/>
                      <a:pt x="154" y="2"/>
                      <a:pt x="154" y="3"/>
                    </a:cubicBezTo>
                    <a:cubicBezTo>
                      <a:pt x="149" y="13"/>
                      <a:pt x="131" y="17"/>
                      <a:pt x="76" y="23"/>
                    </a:cubicBezTo>
                    <a:cubicBezTo>
                      <a:pt x="63" y="24"/>
                      <a:pt x="51" y="25"/>
                      <a:pt x="42" y="25"/>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39"/>
              <p:cNvSpPr>
                <a:spLocks/>
              </p:cNvSpPr>
              <p:nvPr/>
            </p:nvSpPr>
            <p:spPr bwMode="auto">
              <a:xfrm>
                <a:off x="1158876" y="1377951"/>
                <a:ext cx="47625" cy="30163"/>
              </a:xfrm>
              <a:custGeom>
                <a:avLst/>
                <a:gdLst>
                  <a:gd name="T0" fmla="*/ 19 w 21"/>
                  <a:gd name="T1" fmla="*/ 13 h 13"/>
                  <a:gd name="T2" fmla="*/ 17 w 21"/>
                  <a:gd name="T3" fmla="*/ 11 h 13"/>
                  <a:gd name="T4" fmla="*/ 11 w 21"/>
                  <a:gd name="T5" fmla="*/ 6 h 13"/>
                  <a:gd name="T6" fmla="*/ 4 w 21"/>
                  <a:gd name="T7" fmla="*/ 8 h 13"/>
                  <a:gd name="T8" fmla="*/ 2 w 21"/>
                  <a:gd name="T9" fmla="*/ 9 h 13"/>
                  <a:gd name="T10" fmla="*/ 1 w 21"/>
                  <a:gd name="T11" fmla="*/ 6 h 13"/>
                  <a:gd name="T12" fmla="*/ 12 w 21"/>
                  <a:gd name="T13" fmla="*/ 2 h 13"/>
                  <a:gd name="T14" fmla="*/ 21 w 21"/>
                  <a:gd name="T15" fmla="*/ 11 h 13"/>
                  <a:gd name="T16" fmla="*/ 19 w 21"/>
                  <a:gd name="T17" fmla="*/ 13 h 13"/>
                  <a:gd name="T18" fmla="*/ 19 w 21"/>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3">
                    <a:moveTo>
                      <a:pt x="19" y="13"/>
                    </a:moveTo>
                    <a:cubicBezTo>
                      <a:pt x="18" y="13"/>
                      <a:pt x="17" y="12"/>
                      <a:pt x="17" y="11"/>
                    </a:cubicBezTo>
                    <a:cubicBezTo>
                      <a:pt x="17" y="11"/>
                      <a:pt x="16" y="7"/>
                      <a:pt x="11" y="6"/>
                    </a:cubicBezTo>
                    <a:cubicBezTo>
                      <a:pt x="6" y="5"/>
                      <a:pt x="5" y="8"/>
                      <a:pt x="4" y="8"/>
                    </a:cubicBezTo>
                    <a:cubicBezTo>
                      <a:pt x="4" y="9"/>
                      <a:pt x="3" y="9"/>
                      <a:pt x="2" y="9"/>
                    </a:cubicBezTo>
                    <a:cubicBezTo>
                      <a:pt x="1" y="9"/>
                      <a:pt x="0" y="7"/>
                      <a:pt x="1" y="6"/>
                    </a:cubicBezTo>
                    <a:cubicBezTo>
                      <a:pt x="2" y="4"/>
                      <a:pt x="5" y="0"/>
                      <a:pt x="12" y="2"/>
                    </a:cubicBezTo>
                    <a:cubicBezTo>
                      <a:pt x="20" y="4"/>
                      <a:pt x="21" y="11"/>
                      <a:pt x="21" y="11"/>
                    </a:cubicBezTo>
                    <a:cubicBezTo>
                      <a:pt x="21" y="12"/>
                      <a:pt x="20" y="13"/>
                      <a:pt x="19" y="13"/>
                    </a:cubicBezTo>
                    <a:cubicBezTo>
                      <a:pt x="19" y="13"/>
                      <a:pt x="19" y="13"/>
                      <a:pt x="19" y="13"/>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40"/>
              <p:cNvSpPr>
                <a:spLocks/>
              </p:cNvSpPr>
              <p:nvPr/>
            </p:nvSpPr>
            <p:spPr bwMode="auto">
              <a:xfrm>
                <a:off x="568326" y="612776"/>
                <a:ext cx="844550" cy="339725"/>
              </a:xfrm>
              <a:custGeom>
                <a:avLst/>
                <a:gdLst>
                  <a:gd name="T0" fmla="*/ 0 w 366"/>
                  <a:gd name="T1" fmla="*/ 143 h 147"/>
                  <a:gd name="T2" fmla="*/ 178 w 366"/>
                  <a:gd name="T3" fmla="*/ 139 h 147"/>
                  <a:gd name="T4" fmla="*/ 353 w 366"/>
                  <a:gd name="T5" fmla="*/ 147 h 147"/>
                  <a:gd name="T6" fmla="*/ 366 w 366"/>
                  <a:gd name="T7" fmla="*/ 99 h 147"/>
                  <a:gd name="T8" fmla="*/ 327 w 366"/>
                  <a:gd name="T9" fmla="*/ 100 h 147"/>
                  <a:gd name="T10" fmla="*/ 357 w 366"/>
                  <a:gd name="T11" fmla="*/ 52 h 147"/>
                  <a:gd name="T12" fmla="*/ 290 w 366"/>
                  <a:gd name="T13" fmla="*/ 48 h 147"/>
                  <a:gd name="T14" fmla="*/ 302 w 366"/>
                  <a:gd name="T15" fmla="*/ 7 h 147"/>
                  <a:gd name="T16" fmla="*/ 201 w 366"/>
                  <a:gd name="T17" fmla="*/ 35 h 147"/>
                  <a:gd name="T18" fmla="*/ 213 w 366"/>
                  <a:gd name="T19" fmla="*/ 7 h 147"/>
                  <a:gd name="T20" fmla="*/ 72 w 366"/>
                  <a:gd name="T21" fmla="*/ 76 h 147"/>
                  <a:gd name="T22" fmla="*/ 81 w 366"/>
                  <a:gd name="T23" fmla="*/ 39 h 147"/>
                  <a:gd name="T24" fmla="*/ 0 w 366"/>
                  <a:gd name="T25" fmla="*/ 14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6" h="147">
                    <a:moveTo>
                      <a:pt x="0" y="143"/>
                    </a:moveTo>
                    <a:cubicBezTo>
                      <a:pt x="119" y="87"/>
                      <a:pt x="178" y="139"/>
                      <a:pt x="178" y="139"/>
                    </a:cubicBezTo>
                    <a:cubicBezTo>
                      <a:pt x="248" y="99"/>
                      <a:pt x="353" y="147"/>
                      <a:pt x="353" y="147"/>
                    </a:cubicBezTo>
                    <a:cubicBezTo>
                      <a:pt x="343" y="129"/>
                      <a:pt x="366" y="99"/>
                      <a:pt x="366" y="99"/>
                    </a:cubicBezTo>
                    <a:cubicBezTo>
                      <a:pt x="351" y="93"/>
                      <a:pt x="327" y="100"/>
                      <a:pt x="327" y="100"/>
                    </a:cubicBezTo>
                    <a:cubicBezTo>
                      <a:pt x="320" y="81"/>
                      <a:pt x="357" y="52"/>
                      <a:pt x="357" y="52"/>
                    </a:cubicBezTo>
                    <a:cubicBezTo>
                      <a:pt x="308" y="41"/>
                      <a:pt x="290" y="48"/>
                      <a:pt x="290" y="48"/>
                    </a:cubicBezTo>
                    <a:cubicBezTo>
                      <a:pt x="287" y="35"/>
                      <a:pt x="302" y="7"/>
                      <a:pt x="302" y="7"/>
                    </a:cubicBezTo>
                    <a:cubicBezTo>
                      <a:pt x="258" y="0"/>
                      <a:pt x="201" y="35"/>
                      <a:pt x="201" y="35"/>
                    </a:cubicBezTo>
                    <a:cubicBezTo>
                      <a:pt x="201" y="23"/>
                      <a:pt x="213" y="7"/>
                      <a:pt x="213" y="7"/>
                    </a:cubicBezTo>
                    <a:cubicBezTo>
                      <a:pt x="134" y="15"/>
                      <a:pt x="72" y="76"/>
                      <a:pt x="72" y="76"/>
                    </a:cubicBezTo>
                    <a:cubicBezTo>
                      <a:pt x="70" y="64"/>
                      <a:pt x="81" y="39"/>
                      <a:pt x="81" y="39"/>
                    </a:cubicBezTo>
                    <a:cubicBezTo>
                      <a:pt x="6" y="68"/>
                      <a:pt x="0" y="143"/>
                      <a:pt x="0" y="143"/>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矩形 17"/>
            <p:cNvSpPr/>
            <p:nvPr/>
          </p:nvSpPr>
          <p:spPr>
            <a:xfrm>
              <a:off x="4402590" y="5406202"/>
              <a:ext cx="1638455" cy="655028"/>
            </a:xfrm>
            <a:prstGeom prst="rect">
              <a:avLst/>
            </a:prstGeom>
            <a:solidFill>
              <a:srgbClr val="ED7D31"/>
            </a:solid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333F50"/>
                  </a:solidFill>
                  <a:latin typeface="微软雅黑" panose="020B0503020204020204" pitchFamily="34" charset="-122"/>
                  <a:ea typeface="微软雅黑" panose="020B0503020204020204" pitchFamily="34" charset="-122"/>
                </a:rPr>
                <a:t>人大释法</a:t>
              </a:r>
              <a:endParaRPr lang="zh-CN" altLang="en-US" sz="2800" b="1" dirty="0">
                <a:solidFill>
                  <a:srgbClr val="333F50"/>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3042723" y="4748130"/>
            <a:ext cx="1313253" cy="1993264"/>
            <a:chOff x="554399" y="4710095"/>
            <a:chExt cx="1313253" cy="1993264"/>
          </a:xfrm>
        </p:grpSpPr>
        <p:grpSp>
          <p:nvGrpSpPr>
            <p:cNvPr id="108" name="组合 107"/>
            <p:cNvGrpSpPr>
              <a:grpSpLocks noChangeAspect="1"/>
            </p:cNvGrpSpPr>
            <p:nvPr/>
          </p:nvGrpSpPr>
          <p:grpSpPr>
            <a:xfrm>
              <a:off x="736202" y="4710095"/>
              <a:ext cx="1047282" cy="1993264"/>
              <a:chOff x="7145338" y="10123488"/>
              <a:chExt cx="2133601" cy="4060826"/>
            </a:xfrm>
          </p:grpSpPr>
          <p:sp>
            <p:nvSpPr>
              <p:cNvPr id="109" name="Rectangle 383"/>
              <p:cNvSpPr>
                <a:spLocks noChangeArrowheads="1"/>
              </p:cNvSpPr>
              <p:nvPr/>
            </p:nvSpPr>
            <p:spPr bwMode="auto">
              <a:xfrm>
                <a:off x="7854951" y="11868151"/>
                <a:ext cx="492125" cy="484188"/>
              </a:xfrm>
              <a:prstGeom prst="rect">
                <a:avLst/>
              </a:prstGeom>
              <a:solidFill>
                <a:srgbClr val="54A3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Oval 384"/>
              <p:cNvSpPr>
                <a:spLocks noChangeArrowheads="1"/>
              </p:cNvSpPr>
              <p:nvPr/>
            </p:nvSpPr>
            <p:spPr bwMode="auto">
              <a:xfrm>
                <a:off x="8069263" y="12033251"/>
                <a:ext cx="63500" cy="65088"/>
              </a:xfrm>
              <a:prstGeom prst="ellipse">
                <a:avLst/>
              </a:prstGeom>
              <a:solidFill>
                <a:srgbClr val="449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Oval 385"/>
              <p:cNvSpPr>
                <a:spLocks noChangeArrowheads="1"/>
              </p:cNvSpPr>
              <p:nvPr/>
            </p:nvSpPr>
            <p:spPr bwMode="auto">
              <a:xfrm>
                <a:off x="8069263" y="12165013"/>
                <a:ext cx="63500" cy="63500"/>
              </a:xfrm>
              <a:prstGeom prst="ellipse">
                <a:avLst/>
              </a:prstGeom>
              <a:solidFill>
                <a:srgbClr val="449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86"/>
              <p:cNvSpPr>
                <a:spLocks/>
              </p:cNvSpPr>
              <p:nvPr/>
            </p:nvSpPr>
            <p:spPr bwMode="auto">
              <a:xfrm>
                <a:off x="7866063" y="11903076"/>
                <a:ext cx="465138" cy="165100"/>
              </a:xfrm>
              <a:custGeom>
                <a:avLst/>
                <a:gdLst>
                  <a:gd name="T0" fmla="*/ 80 w 293"/>
                  <a:gd name="T1" fmla="*/ 104 h 104"/>
                  <a:gd name="T2" fmla="*/ 147 w 293"/>
                  <a:gd name="T3" fmla="*/ 42 h 104"/>
                  <a:gd name="T4" fmla="*/ 211 w 293"/>
                  <a:gd name="T5" fmla="*/ 104 h 104"/>
                  <a:gd name="T6" fmla="*/ 293 w 293"/>
                  <a:gd name="T7" fmla="*/ 0 h 104"/>
                  <a:gd name="T8" fmla="*/ 0 w 293"/>
                  <a:gd name="T9" fmla="*/ 0 h 104"/>
                  <a:gd name="T10" fmla="*/ 80 w 293"/>
                  <a:gd name="T11" fmla="*/ 104 h 104"/>
                </a:gdLst>
                <a:ahLst/>
                <a:cxnLst>
                  <a:cxn ang="0">
                    <a:pos x="T0" y="T1"/>
                  </a:cxn>
                  <a:cxn ang="0">
                    <a:pos x="T2" y="T3"/>
                  </a:cxn>
                  <a:cxn ang="0">
                    <a:pos x="T4" y="T5"/>
                  </a:cxn>
                  <a:cxn ang="0">
                    <a:pos x="T6" y="T7"/>
                  </a:cxn>
                  <a:cxn ang="0">
                    <a:pos x="T8" y="T9"/>
                  </a:cxn>
                  <a:cxn ang="0">
                    <a:pos x="T10" y="T11"/>
                  </a:cxn>
                </a:cxnLst>
                <a:rect l="0" t="0" r="r" b="b"/>
                <a:pathLst>
                  <a:path w="293" h="104">
                    <a:moveTo>
                      <a:pt x="80" y="104"/>
                    </a:moveTo>
                    <a:lnTo>
                      <a:pt x="147" y="42"/>
                    </a:lnTo>
                    <a:lnTo>
                      <a:pt x="211" y="104"/>
                    </a:lnTo>
                    <a:lnTo>
                      <a:pt x="293" y="0"/>
                    </a:lnTo>
                    <a:lnTo>
                      <a:pt x="0" y="0"/>
                    </a:lnTo>
                    <a:lnTo>
                      <a:pt x="80" y="104"/>
                    </a:lnTo>
                    <a:close/>
                  </a:path>
                </a:pathLst>
              </a:custGeom>
              <a:solidFill>
                <a:srgbClr val="449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87"/>
              <p:cNvSpPr>
                <a:spLocks/>
              </p:cNvSpPr>
              <p:nvPr/>
            </p:nvSpPr>
            <p:spPr bwMode="auto">
              <a:xfrm>
                <a:off x="7775576" y="13430251"/>
                <a:ext cx="258763" cy="754063"/>
              </a:xfrm>
              <a:custGeom>
                <a:avLst/>
                <a:gdLst>
                  <a:gd name="T0" fmla="*/ 55 w 69"/>
                  <a:gd name="T1" fmla="*/ 2 h 201"/>
                  <a:gd name="T2" fmla="*/ 52 w 69"/>
                  <a:gd name="T3" fmla="*/ 98 h 201"/>
                  <a:gd name="T4" fmla="*/ 47 w 69"/>
                  <a:gd name="T5" fmla="*/ 195 h 201"/>
                  <a:gd name="T6" fmla="*/ 6 w 69"/>
                  <a:gd name="T7" fmla="*/ 88 h 201"/>
                  <a:gd name="T8" fmla="*/ 2 w 69"/>
                  <a:gd name="T9" fmla="*/ 0 h 201"/>
                  <a:gd name="T10" fmla="*/ 55 w 69"/>
                  <a:gd name="T11" fmla="*/ 2 h 201"/>
                </a:gdLst>
                <a:ahLst/>
                <a:cxnLst>
                  <a:cxn ang="0">
                    <a:pos x="T0" y="T1"/>
                  </a:cxn>
                  <a:cxn ang="0">
                    <a:pos x="T2" y="T3"/>
                  </a:cxn>
                  <a:cxn ang="0">
                    <a:pos x="T4" y="T5"/>
                  </a:cxn>
                  <a:cxn ang="0">
                    <a:pos x="T6" y="T7"/>
                  </a:cxn>
                  <a:cxn ang="0">
                    <a:pos x="T8" y="T9"/>
                  </a:cxn>
                  <a:cxn ang="0">
                    <a:pos x="T10" y="T11"/>
                  </a:cxn>
                </a:cxnLst>
                <a:rect l="0" t="0" r="r" b="b"/>
                <a:pathLst>
                  <a:path w="69" h="201">
                    <a:moveTo>
                      <a:pt x="55" y="2"/>
                    </a:moveTo>
                    <a:cubicBezTo>
                      <a:pt x="55" y="2"/>
                      <a:pt x="47" y="47"/>
                      <a:pt x="52" y="98"/>
                    </a:cubicBezTo>
                    <a:cubicBezTo>
                      <a:pt x="57" y="147"/>
                      <a:pt x="69" y="190"/>
                      <a:pt x="47" y="195"/>
                    </a:cubicBezTo>
                    <a:cubicBezTo>
                      <a:pt x="25" y="201"/>
                      <a:pt x="13" y="151"/>
                      <a:pt x="6" y="88"/>
                    </a:cubicBezTo>
                    <a:cubicBezTo>
                      <a:pt x="0" y="24"/>
                      <a:pt x="2" y="0"/>
                      <a:pt x="2" y="0"/>
                    </a:cubicBezTo>
                    <a:lnTo>
                      <a:pt x="55" y="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88"/>
              <p:cNvSpPr>
                <a:spLocks/>
              </p:cNvSpPr>
              <p:nvPr/>
            </p:nvSpPr>
            <p:spPr bwMode="auto">
              <a:xfrm>
                <a:off x="8162926" y="13430251"/>
                <a:ext cx="255588" cy="754063"/>
              </a:xfrm>
              <a:custGeom>
                <a:avLst/>
                <a:gdLst>
                  <a:gd name="T0" fmla="*/ 14 w 68"/>
                  <a:gd name="T1" fmla="*/ 2 h 201"/>
                  <a:gd name="T2" fmla="*/ 17 w 68"/>
                  <a:gd name="T3" fmla="*/ 98 h 201"/>
                  <a:gd name="T4" fmla="*/ 22 w 68"/>
                  <a:gd name="T5" fmla="*/ 195 h 201"/>
                  <a:gd name="T6" fmla="*/ 62 w 68"/>
                  <a:gd name="T7" fmla="*/ 88 h 201"/>
                  <a:gd name="T8" fmla="*/ 67 w 68"/>
                  <a:gd name="T9" fmla="*/ 0 h 201"/>
                  <a:gd name="T10" fmla="*/ 14 w 68"/>
                  <a:gd name="T11" fmla="*/ 2 h 201"/>
                </a:gdLst>
                <a:ahLst/>
                <a:cxnLst>
                  <a:cxn ang="0">
                    <a:pos x="T0" y="T1"/>
                  </a:cxn>
                  <a:cxn ang="0">
                    <a:pos x="T2" y="T3"/>
                  </a:cxn>
                  <a:cxn ang="0">
                    <a:pos x="T4" y="T5"/>
                  </a:cxn>
                  <a:cxn ang="0">
                    <a:pos x="T6" y="T7"/>
                  </a:cxn>
                  <a:cxn ang="0">
                    <a:pos x="T8" y="T9"/>
                  </a:cxn>
                  <a:cxn ang="0">
                    <a:pos x="T10" y="T11"/>
                  </a:cxn>
                </a:cxnLst>
                <a:rect l="0" t="0" r="r" b="b"/>
                <a:pathLst>
                  <a:path w="68" h="201">
                    <a:moveTo>
                      <a:pt x="14" y="2"/>
                    </a:moveTo>
                    <a:cubicBezTo>
                      <a:pt x="14" y="2"/>
                      <a:pt x="22" y="47"/>
                      <a:pt x="17" y="98"/>
                    </a:cubicBezTo>
                    <a:cubicBezTo>
                      <a:pt x="11" y="147"/>
                      <a:pt x="0" y="190"/>
                      <a:pt x="22" y="195"/>
                    </a:cubicBezTo>
                    <a:cubicBezTo>
                      <a:pt x="43" y="201"/>
                      <a:pt x="56" y="151"/>
                      <a:pt x="62" y="88"/>
                    </a:cubicBezTo>
                    <a:cubicBezTo>
                      <a:pt x="68" y="24"/>
                      <a:pt x="67" y="0"/>
                      <a:pt x="67" y="0"/>
                    </a:cubicBezTo>
                    <a:lnTo>
                      <a:pt x="14" y="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89"/>
              <p:cNvSpPr>
                <a:spLocks/>
              </p:cNvSpPr>
              <p:nvPr/>
            </p:nvSpPr>
            <p:spPr bwMode="auto">
              <a:xfrm>
                <a:off x="7847013" y="13996988"/>
                <a:ext cx="158750" cy="176213"/>
              </a:xfrm>
              <a:custGeom>
                <a:avLst/>
                <a:gdLst>
                  <a:gd name="T0" fmla="*/ 28 w 42"/>
                  <a:gd name="T1" fmla="*/ 44 h 47"/>
                  <a:gd name="T2" fmla="*/ 40 w 42"/>
                  <a:gd name="T3" fmla="*/ 3 h 47"/>
                  <a:gd name="T4" fmla="*/ 0 w 42"/>
                  <a:gd name="T5" fmla="*/ 10 h 47"/>
                  <a:gd name="T6" fmla="*/ 28 w 42"/>
                  <a:gd name="T7" fmla="*/ 44 h 47"/>
                </a:gdLst>
                <a:ahLst/>
                <a:cxnLst>
                  <a:cxn ang="0">
                    <a:pos x="T0" y="T1"/>
                  </a:cxn>
                  <a:cxn ang="0">
                    <a:pos x="T2" y="T3"/>
                  </a:cxn>
                  <a:cxn ang="0">
                    <a:pos x="T4" y="T5"/>
                  </a:cxn>
                  <a:cxn ang="0">
                    <a:pos x="T6" y="T7"/>
                  </a:cxn>
                </a:cxnLst>
                <a:rect l="0" t="0" r="r" b="b"/>
                <a:pathLst>
                  <a:path w="42" h="47">
                    <a:moveTo>
                      <a:pt x="28" y="44"/>
                    </a:moveTo>
                    <a:cubicBezTo>
                      <a:pt x="41" y="41"/>
                      <a:pt x="42" y="25"/>
                      <a:pt x="40" y="3"/>
                    </a:cubicBezTo>
                    <a:cubicBezTo>
                      <a:pt x="21" y="0"/>
                      <a:pt x="8" y="4"/>
                      <a:pt x="0" y="10"/>
                    </a:cubicBezTo>
                    <a:cubicBezTo>
                      <a:pt x="7" y="33"/>
                      <a:pt x="16" y="47"/>
                      <a:pt x="28" y="44"/>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90"/>
              <p:cNvSpPr>
                <a:spLocks/>
              </p:cNvSpPr>
              <p:nvPr/>
            </p:nvSpPr>
            <p:spPr bwMode="auto">
              <a:xfrm>
                <a:off x="8193088" y="13996988"/>
                <a:ext cx="157163" cy="176213"/>
              </a:xfrm>
              <a:custGeom>
                <a:avLst/>
                <a:gdLst>
                  <a:gd name="T0" fmla="*/ 14 w 42"/>
                  <a:gd name="T1" fmla="*/ 44 h 47"/>
                  <a:gd name="T2" fmla="*/ 2 w 42"/>
                  <a:gd name="T3" fmla="*/ 3 h 47"/>
                  <a:gd name="T4" fmla="*/ 42 w 42"/>
                  <a:gd name="T5" fmla="*/ 10 h 47"/>
                  <a:gd name="T6" fmla="*/ 14 w 42"/>
                  <a:gd name="T7" fmla="*/ 44 h 47"/>
                </a:gdLst>
                <a:ahLst/>
                <a:cxnLst>
                  <a:cxn ang="0">
                    <a:pos x="T0" y="T1"/>
                  </a:cxn>
                  <a:cxn ang="0">
                    <a:pos x="T2" y="T3"/>
                  </a:cxn>
                  <a:cxn ang="0">
                    <a:pos x="T4" y="T5"/>
                  </a:cxn>
                  <a:cxn ang="0">
                    <a:pos x="T6" y="T7"/>
                  </a:cxn>
                </a:cxnLst>
                <a:rect l="0" t="0" r="r" b="b"/>
                <a:pathLst>
                  <a:path w="42" h="47">
                    <a:moveTo>
                      <a:pt x="14" y="44"/>
                    </a:moveTo>
                    <a:cubicBezTo>
                      <a:pt x="1" y="41"/>
                      <a:pt x="0" y="25"/>
                      <a:pt x="2" y="3"/>
                    </a:cubicBezTo>
                    <a:cubicBezTo>
                      <a:pt x="21" y="0"/>
                      <a:pt x="34" y="4"/>
                      <a:pt x="42" y="10"/>
                    </a:cubicBezTo>
                    <a:cubicBezTo>
                      <a:pt x="35" y="33"/>
                      <a:pt x="26" y="47"/>
                      <a:pt x="14" y="44"/>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91"/>
              <p:cNvSpPr>
                <a:spLocks/>
              </p:cNvSpPr>
              <p:nvPr/>
            </p:nvSpPr>
            <p:spPr bwMode="auto">
              <a:xfrm>
                <a:off x="8482013" y="12728576"/>
                <a:ext cx="244475" cy="349250"/>
              </a:xfrm>
              <a:custGeom>
                <a:avLst/>
                <a:gdLst>
                  <a:gd name="T0" fmla="*/ 51 w 65"/>
                  <a:gd name="T1" fmla="*/ 1 h 93"/>
                  <a:gd name="T2" fmla="*/ 5 w 65"/>
                  <a:gd name="T3" fmla="*/ 93 h 93"/>
                  <a:gd name="T4" fmla="*/ 0 w 65"/>
                  <a:gd name="T5" fmla="*/ 0 h 93"/>
                  <a:gd name="T6" fmla="*/ 51 w 65"/>
                  <a:gd name="T7" fmla="*/ 1 h 93"/>
                </a:gdLst>
                <a:ahLst/>
                <a:cxnLst>
                  <a:cxn ang="0">
                    <a:pos x="T0" y="T1"/>
                  </a:cxn>
                  <a:cxn ang="0">
                    <a:pos x="T2" y="T3"/>
                  </a:cxn>
                  <a:cxn ang="0">
                    <a:pos x="T4" y="T5"/>
                  </a:cxn>
                  <a:cxn ang="0">
                    <a:pos x="T6" y="T7"/>
                  </a:cxn>
                </a:cxnLst>
                <a:rect l="0" t="0" r="r" b="b"/>
                <a:pathLst>
                  <a:path w="65" h="93">
                    <a:moveTo>
                      <a:pt x="51" y="1"/>
                    </a:moveTo>
                    <a:cubicBezTo>
                      <a:pt x="51" y="1"/>
                      <a:pt x="65" y="81"/>
                      <a:pt x="5" y="93"/>
                    </a:cubicBezTo>
                    <a:cubicBezTo>
                      <a:pt x="0" y="0"/>
                      <a:pt x="0" y="0"/>
                      <a:pt x="0" y="0"/>
                    </a:cubicBezTo>
                    <a:lnTo>
                      <a:pt x="51" y="1"/>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392"/>
              <p:cNvSpPr>
                <a:spLocks/>
              </p:cNvSpPr>
              <p:nvPr/>
            </p:nvSpPr>
            <p:spPr bwMode="auto">
              <a:xfrm>
                <a:off x="7475538" y="12728576"/>
                <a:ext cx="244475" cy="349250"/>
              </a:xfrm>
              <a:custGeom>
                <a:avLst/>
                <a:gdLst>
                  <a:gd name="T0" fmla="*/ 14 w 65"/>
                  <a:gd name="T1" fmla="*/ 1 h 93"/>
                  <a:gd name="T2" fmla="*/ 61 w 65"/>
                  <a:gd name="T3" fmla="*/ 93 h 93"/>
                  <a:gd name="T4" fmla="*/ 65 w 65"/>
                  <a:gd name="T5" fmla="*/ 0 h 93"/>
                  <a:gd name="T6" fmla="*/ 14 w 65"/>
                  <a:gd name="T7" fmla="*/ 1 h 93"/>
                </a:gdLst>
                <a:ahLst/>
                <a:cxnLst>
                  <a:cxn ang="0">
                    <a:pos x="T0" y="T1"/>
                  </a:cxn>
                  <a:cxn ang="0">
                    <a:pos x="T2" y="T3"/>
                  </a:cxn>
                  <a:cxn ang="0">
                    <a:pos x="T4" y="T5"/>
                  </a:cxn>
                  <a:cxn ang="0">
                    <a:pos x="T6" y="T7"/>
                  </a:cxn>
                </a:cxnLst>
                <a:rect l="0" t="0" r="r" b="b"/>
                <a:pathLst>
                  <a:path w="65" h="93">
                    <a:moveTo>
                      <a:pt x="14" y="1"/>
                    </a:moveTo>
                    <a:cubicBezTo>
                      <a:pt x="14" y="1"/>
                      <a:pt x="0" y="81"/>
                      <a:pt x="61" y="93"/>
                    </a:cubicBezTo>
                    <a:cubicBezTo>
                      <a:pt x="65" y="0"/>
                      <a:pt x="65" y="0"/>
                      <a:pt x="65" y="0"/>
                    </a:cubicBezTo>
                    <a:lnTo>
                      <a:pt x="14" y="1"/>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393"/>
              <p:cNvSpPr>
                <a:spLocks/>
              </p:cNvSpPr>
              <p:nvPr/>
            </p:nvSpPr>
            <p:spPr bwMode="auto">
              <a:xfrm>
                <a:off x="7662863" y="12833351"/>
                <a:ext cx="876300" cy="660400"/>
              </a:xfrm>
              <a:custGeom>
                <a:avLst/>
                <a:gdLst>
                  <a:gd name="T0" fmla="*/ 0 w 233"/>
                  <a:gd name="T1" fmla="*/ 0 h 176"/>
                  <a:gd name="T2" fmla="*/ 233 w 233"/>
                  <a:gd name="T3" fmla="*/ 0 h 176"/>
                  <a:gd name="T4" fmla="*/ 226 w 233"/>
                  <a:gd name="T5" fmla="*/ 167 h 176"/>
                  <a:gd name="T6" fmla="*/ 117 w 233"/>
                  <a:gd name="T7" fmla="*/ 176 h 176"/>
                  <a:gd name="T8" fmla="*/ 7 w 233"/>
                  <a:gd name="T9" fmla="*/ 167 h 176"/>
                  <a:gd name="T10" fmla="*/ 0 w 233"/>
                  <a:gd name="T11" fmla="*/ 0 h 176"/>
                </a:gdLst>
                <a:ahLst/>
                <a:cxnLst>
                  <a:cxn ang="0">
                    <a:pos x="T0" y="T1"/>
                  </a:cxn>
                  <a:cxn ang="0">
                    <a:pos x="T2" y="T3"/>
                  </a:cxn>
                  <a:cxn ang="0">
                    <a:pos x="T4" y="T5"/>
                  </a:cxn>
                  <a:cxn ang="0">
                    <a:pos x="T6" y="T7"/>
                  </a:cxn>
                  <a:cxn ang="0">
                    <a:pos x="T8" y="T9"/>
                  </a:cxn>
                  <a:cxn ang="0">
                    <a:pos x="T10" y="T11"/>
                  </a:cxn>
                </a:cxnLst>
                <a:rect l="0" t="0" r="r" b="b"/>
                <a:pathLst>
                  <a:path w="233" h="176">
                    <a:moveTo>
                      <a:pt x="0" y="0"/>
                    </a:moveTo>
                    <a:cubicBezTo>
                      <a:pt x="233" y="0"/>
                      <a:pt x="233" y="0"/>
                      <a:pt x="233" y="0"/>
                    </a:cubicBezTo>
                    <a:cubicBezTo>
                      <a:pt x="226" y="167"/>
                      <a:pt x="226" y="167"/>
                      <a:pt x="226" y="167"/>
                    </a:cubicBezTo>
                    <a:cubicBezTo>
                      <a:pt x="226" y="167"/>
                      <a:pt x="191" y="176"/>
                      <a:pt x="117" y="176"/>
                    </a:cubicBezTo>
                    <a:cubicBezTo>
                      <a:pt x="43" y="176"/>
                      <a:pt x="7" y="167"/>
                      <a:pt x="7" y="167"/>
                    </a:cubicBezTo>
                    <a:lnTo>
                      <a:pt x="0" y="0"/>
                    </a:lnTo>
                    <a:close/>
                  </a:path>
                </a:pathLst>
              </a:custGeom>
              <a:solidFill>
                <a:srgbClr val="EA9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394"/>
              <p:cNvSpPr>
                <a:spLocks/>
              </p:cNvSpPr>
              <p:nvPr/>
            </p:nvSpPr>
            <p:spPr bwMode="auto">
              <a:xfrm>
                <a:off x="7516813" y="11845926"/>
                <a:ext cx="1168400" cy="1009650"/>
              </a:xfrm>
              <a:custGeom>
                <a:avLst/>
                <a:gdLst>
                  <a:gd name="T0" fmla="*/ 231 w 311"/>
                  <a:gd name="T1" fmla="*/ 0 h 269"/>
                  <a:gd name="T2" fmla="*/ 214 w 311"/>
                  <a:gd name="T3" fmla="*/ 1 h 269"/>
                  <a:gd name="T4" fmla="*/ 156 w 311"/>
                  <a:gd name="T5" fmla="*/ 122 h 269"/>
                  <a:gd name="T6" fmla="*/ 98 w 311"/>
                  <a:gd name="T7" fmla="*/ 1 h 269"/>
                  <a:gd name="T8" fmla="*/ 80 w 311"/>
                  <a:gd name="T9" fmla="*/ 0 h 269"/>
                  <a:gd name="T10" fmla="*/ 0 w 311"/>
                  <a:gd name="T11" fmla="*/ 235 h 269"/>
                  <a:gd name="T12" fmla="*/ 39 w 311"/>
                  <a:gd name="T13" fmla="*/ 245 h 269"/>
                  <a:gd name="T14" fmla="*/ 39 w 311"/>
                  <a:gd name="T15" fmla="*/ 263 h 269"/>
                  <a:gd name="T16" fmla="*/ 156 w 311"/>
                  <a:gd name="T17" fmla="*/ 269 h 269"/>
                  <a:gd name="T18" fmla="*/ 156 w 311"/>
                  <a:gd name="T19" fmla="*/ 269 h 269"/>
                  <a:gd name="T20" fmla="*/ 156 w 311"/>
                  <a:gd name="T21" fmla="*/ 269 h 269"/>
                  <a:gd name="T22" fmla="*/ 272 w 311"/>
                  <a:gd name="T23" fmla="*/ 263 h 269"/>
                  <a:gd name="T24" fmla="*/ 272 w 311"/>
                  <a:gd name="T25" fmla="*/ 245 h 269"/>
                  <a:gd name="T26" fmla="*/ 311 w 311"/>
                  <a:gd name="T27" fmla="*/ 235 h 269"/>
                  <a:gd name="T28" fmla="*/ 231 w 311"/>
                  <a:gd name="T29"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1" h="269">
                    <a:moveTo>
                      <a:pt x="231" y="0"/>
                    </a:moveTo>
                    <a:cubicBezTo>
                      <a:pt x="214" y="1"/>
                      <a:pt x="214" y="1"/>
                      <a:pt x="214" y="1"/>
                    </a:cubicBezTo>
                    <a:cubicBezTo>
                      <a:pt x="212" y="54"/>
                      <a:pt x="189" y="94"/>
                      <a:pt x="156" y="122"/>
                    </a:cubicBezTo>
                    <a:cubicBezTo>
                      <a:pt x="123" y="94"/>
                      <a:pt x="99" y="54"/>
                      <a:pt x="98" y="1"/>
                    </a:cubicBezTo>
                    <a:cubicBezTo>
                      <a:pt x="80" y="0"/>
                      <a:pt x="80" y="0"/>
                      <a:pt x="80" y="0"/>
                    </a:cubicBezTo>
                    <a:cubicBezTo>
                      <a:pt x="80" y="0"/>
                      <a:pt x="19" y="35"/>
                      <a:pt x="0" y="235"/>
                    </a:cubicBezTo>
                    <a:cubicBezTo>
                      <a:pt x="0" y="235"/>
                      <a:pt x="25" y="247"/>
                      <a:pt x="39" y="245"/>
                    </a:cubicBezTo>
                    <a:cubicBezTo>
                      <a:pt x="39" y="263"/>
                      <a:pt x="39" y="263"/>
                      <a:pt x="39" y="263"/>
                    </a:cubicBezTo>
                    <a:cubicBezTo>
                      <a:pt x="39" y="263"/>
                      <a:pt x="110" y="269"/>
                      <a:pt x="156" y="269"/>
                    </a:cubicBezTo>
                    <a:cubicBezTo>
                      <a:pt x="156" y="269"/>
                      <a:pt x="156" y="269"/>
                      <a:pt x="156" y="269"/>
                    </a:cubicBezTo>
                    <a:cubicBezTo>
                      <a:pt x="156" y="269"/>
                      <a:pt x="156" y="269"/>
                      <a:pt x="156" y="269"/>
                    </a:cubicBezTo>
                    <a:cubicBezTo>
                      <a:pt x="201" y="269"/>
                      <a:pt x="272" y="263"/>
                      <a:pt x="272" y="263"/>
                    </a:cubicBezTo>
                    <a:cubicBezTo>
                      <a:pt x="272" y="245"/>
                      <a:pt x="272" y="245"/>
                      <a:pt x="272" y="245"/>
                    </a:cubicBezTo>
                    <a:cubicBezTo>
                      <a:pt x="286" y="247"/>
                      <a:pt x="311" y="235"/>
                      <a:pt x="311" y="235"/>
                    </a:cubicBezTo>
                    <a:cubicBezTo>
                      <a:pt x="292" y="35"/>
                      <a:pt x="231" y="0"/>
                      <a:pt x="231" y="0"/>
                    </a:cubicBezTo>
                    <a:close/>
                  </a:path>
                </a:pathLst>
              </a:custGeom>
              <a:solidFill>
                <a:srgbClr val="F4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395"/>
              <p:cNvSpPr>
                <a:spLocks/>
              </p:cNvSpPr>
              <p:nvPr/>
            </p:nvSpPr>
            <p:spPr bwMode="auto">
              <a:xfrm>
                <a:off x="7618413" y="12198351"/>
                <a:ext cx="101600" cy="566738"/>
              </a:xfrm>
              <a:custGeom>
                <a:avLst/>
                <a:gdLst>
                  <a:gd name="T0" fmla="*/ 0 w 27"/>
                  <a:gd name="T1" fmla="*/ 150 h 151"/>
                  <a:gd name="T2" fmla="*/ 12 w 27"/>
                  <a:gd name="T3" fmla="*/ 151 h 151"/>
                  <a:gd name="T4" fmla="*/ 27 w 27"/>
                  <a:gd name="T5" fmla="*/ 0 h 151"/>
                  <a:gd name="T6" fmla="*/ 0 w 27"/>
                  <a:gd name="T7" fmla="*/ 150 h 151"/>
                </a:gdLst>
                <a:ahLst/>
                <a:cxnLst>
                  <a:cxn ang="0">
                    <a:pos x="T0" y="T1"/>
                  </a:cxn>
                  <a:cxn ang="0">
                    <a:pos x="T2" y="T3"/>
                  </a:cxn>
                  <a:cxn ang="0">
                    <a:pos x="T4" y="T5"/>
                  </a:cxn>
                  <a:cxn ang="0">
                    <a:pos x="T6" y="T7"/>
                  </a:cxn>
                </a:cxnLst>
                <a:rect l="0" t="0" r="r" b="b"/>
                <a:pathLst>
                  <a:path w="27" h="151">
                    <a:moveTo>
                      <a:pt x="0" y="150"/>
                    </a:moveTo>
                    <a:cubicBezTo>
                      <a:pt x="4" y="151"/>
                      <a:pt x="9" y="151"/>
                      <a:pt x="12" y="151"/>
                    </a:cubicBezTo>
                    <a:cubicBezTo>
                      <a:pt x="12" y="151"/>
                      <a:pt x="16" y="51"/>
                      <a:pt x="27" y="0"/>
                    </a:cubicBezTo>
                    <a:cubicBezTo>
                      <a:pt x="27" y="0"/>
                      <a:pt x="7" y="67"/>
                      <a:pt x="0" y="150"/>
                    </a:cubicBezTo>
                    <a:close/>
                  </a:path>
                </a:pathLst>
              </a:custGeom>
              <a:solidFill>
                <a:srgbClr val="E2DC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396"/>
              <p:cNvSpPr>
                <a:spLocks/>
              </p:cNvSpPr>
              <p:nvPr/>
            </p:nvSpPr>
            <p:spPr bwMode="auto">
              <a:xfrm>
                <a:off x="8482013" y="12198351"/>
                <a:ext cx="101600" cy="566738"/>
              </a:xfrm>
              <a:custGeom>
                <a:avLst/>
                <a:gdLst>
                  <a:gd name="T0" fmla="*/ 27 w 27"/>
                  <a:gd name="T1" fmla="*/ 150 h 151"/>
                  <a:gd name="T2" fmla="*/ 15 w 27"/>
                  <a:gd name="T3" fmla="*/ 151 h 151"/>
                  <a:gd name="T4" fmla="*/ 0 w 27"/>
                  <a:gd name="T5" fmla="*/ 0 h 151"/>
                  <a:gd name="T6" fmla="*/ 27 w 27"/>
                  <a:gd name="T7" fmla="*/ 150 h 151"/>
                </a:gdLst>
                <a:ahLst/>
                <a:cxnLst>
                  <a:cxn ang="0">
                    <a:pos x="T0" y="T1"/>
                  </a:cxn>
                  <a:cxn ang="0">
                    <a:pos x="T2" y="T3"/>
                  </a:cxn>
                  <a:cxn ang="0">
                    <a:pos x="T4" y="T5"/>
                  </a:cxn>
                  <a:cxn ang="0">
                    <a:pos x="T6" y="T7"/>
                  </a:cxn>
                </a:cxnLst>
                <a:rect l="0" t="0" r="r" b="b"/>
                <a:pathLst>
                  <a:path w="27" h="151">
                    <a:moveTo>
                      <a:pt x="27" y="150"/>
                    </a:moveTo>
                    <a:cubicBezTo>
                      <a:pt x="23" y="151"/>
                      <a:pt x="19" y="151"/>
                      <a:pt x="15" y="151"/>
                    </a:cubicBezTo>
                    <a:cubicBezTo>
                      <a:pt x="15" y="151"/>
                      <a:pt x="11" y="51"/>
                      <a:pt x="0" y="0"/>
                    </a:cubicBezTo>
                    <a:cubicBezTo>
                      <a:pt x="0" y="0"/>
                      <a:pt x="21" y="67"/>
                      <a:pt x="27" y="150"/>
                    </a:cubicBezTo>
                    <a:close/>
                  </a:path>
                </a:pathLst>
              </a:custGeom>
              <a:solidFill>
                <a:srgbClr val="E2DC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397"/>
              <p:cNvSpPr>
                <a:spLocks/>
              </p:cNvSpPr>
              <p:nvPr/>
            </p:nvSpPr>
            <p:spPr bwMode="auto">
              <a:xfrm>
                <a:off x="8556626" y="10123488"/>
                <a:ext cx="722313" cy="1103313"/>
              </a:xfrm>
              <a:custGeom>
                <a:avLst/>
                <a:gdLst>
                  <a:gd name="T0" fmla="*/ 6 w 192"/>
                  <a:gd name="T1" fmla="*/ 52 h 294"/>
                  <a:gd name="T2" fmla="*/ 78 w 192"/>
                  <a:gd name="T3" fmla="*/ 10 h 294"/>
                  <a:gd name="T4" fmla="*/ 145 w 192"/>
                  <a:gd name="T5" fmla="*/ 149 h 294"/>
                  <a:gd name="T6" fmla="*/ 190 w 192"/>
                  <a:gd name="T7" fmla="*/ 200 h 294"/>
                  <a:gd name="T8" fmla="*/ 179 w 192"/>
                  <a:gd name="T9" fmla="*/ 221 h 294"/>
                  <a:gd name="T10" fmla="*/ 190 w 192"/>
                  <a:gd name="T11" fmla="*/ 221 h 294"/>
                  <a:gd name="T12" fmla="*/ 77 w 192"/>
                  <a:gd name="T13" fmla="*/ 226 h 294"/>
                  <a:gd name="T14" fmla="*/ 6 w 192"/>
                  <a:gd name="T15" fmla="*/ 52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294">
                    <a:moveTo>
                      <a:pt x="6" y="52"/>
                    </a:moveTo>
                    <a:cubicBezTo>
                      <a:pt x="6" y="52"/>
                      <a:pt x="0" y="0"/>
                      <a:pt x="78" y="10"/>
                    </a:cubicBezTo>
                    <a:cubicBezTo>
                      <a:pt x="156" y="21"/>
                      <a:pt x="136" y="100"/>
                      <a:pt x="145" y="149"/>
                    </a:cubicBezTo>
                    <a:cubicBezTo>
                      <a:pt x="154" y="197"/>
                      <a:pt x="171" y="206"/>
                      <a:pt x="190" y="200"/>
                    </a:cubicBezTo>
                    <a:cubicBezTo>
                      <a:pt x="190" y="200"/>
                      <a:pt x="192" y="217"/>
                      <a:pt x="179" y="221"/>
                    </a:cubicBezTo>
                    <a:cubicBezTo>
                      <a:pt x="179" y="221"/>
                      <a:pt x="180" y="223"/>
                      <a:pt x="190" y="221"/>
                    </a:cubicBezTo>
                    <a:cubicBezTo>
                      <a:pt x="190" y="221"/>
                      <a:pt x="173" y="294"/>
                      <a:pt x="77" y="226"/>
                    </a:cubicBezTo>
                    <a:lnTo>
                      <a:pt x="6" y="52"/>
                    </a:lnTo>
                    <a:close/>
                  </a:path>
                </a:pathLst>
              </a:custGeom>
              <a:solidFill>
                <a:srgbClr val="4949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398"/>
              <p:cNvSpPr>
                <a:spLocks/>
              </p:cNvSpPr>
              <p:nvPr/>
            </p:nvSpPr>
            <p:spPr bwMode="auto">
              <a:xfrm>
                <a:off x="8448676" y="10266363"/>
                <a:ext cx="333375" cy="333375"/>
              </a:xfrm>
              <a:custGeom>
                <a:avLst/>
                <a:gdLst>
                  <a:gd name="T0" fmla="*/ 0 w 89"/>
                  <a:gd name="T1" fmla="*/ 18 h 89"/>
                  <a:gd name="T2" fmla="*/ 44 w 89"/>
                  <a:gd name="T3" fmla="*/ 14 h 89"/>
                  <a:gd name="T4" fmla="*/ 76 w 89"/>
                  <a:gd name="T5" fmla="*/ 89 h 89"/>
                  <a:gd name="T6" fmla="*/ 0 w 89"/>
                  <a:gd name="T7" fmla="*/ 18 h 89"/>
                </a:gdLst>
                <a:ahLst/>
                <a:cxnLst>
                  <a:cxn ang="0">
                    <a:pos x="T0" y="T1"/>
                  </a:cxn>
                  <a:cxn ang="0">
                    <a:pos x="T2" y="T3"/>
                  </a:cxn>
                  <a:cxn ang="0">
                    <a:pos x="T4" y="T5"/>
                  </a:cxn>
                  <a:cxn ang="0">
                    <a:pos x="T6" y="T7"/>
                  </a:cxn>
                </a:cxnLst>
                <a:rect l="0" t="0" r="r" b="b"/>
                <a:pathLst>
                  <a:path w="89" h="89">
                    <a:moveTo>
                      <a:pt x="0" y="18"/>
                    </a:moveTo>
                    <a:cubicBezTo>
                      <a:pt x="0" y="18"/>
                      <a:pt x="22" y="0"/>
                      <a:pt x="44" y="14"/>
                    </a:cubicBezTo>
                    <a:cubicBezTo>
                      <a:pt x="67" y="28"/>
                      <a:pt x="89" y="71"/>
                      <a:pt x="76" y="89"/>
                    </a:cubicBezTo>
                    <a:lnTo>
                      <a:pt x="0" y="18"/>
                    </a:lnTo>
                    <a:close/>
                  </a:path>
                </a:pathLst>
              </a:custGeom>
              <a:solidFill>
                <a:srgbClr val="F9F5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99"/>
              <p:cNvSpPr>
                <a:spLocks/>
              </p:cNvSpPr>
              <p:nvPr/>
            </p:nvSpPr>
            <p:spPr bwMode="auto">
              <a:xfrm>
                <a:off x="7145338" y="10266363"/>
                <a:ext cx="1916113" cy="1665288"/>
              </a:xfrm>
              <a:custGeom>
                <a:avLst/>
                <a:gdLst>
                  <a:gd name="T0" fmla="*/ 255 w 510"/>
                  <a:gd name="T1" fmla="*/ 0 h 444"/>
                  <a:gd name="T2" fmla="*/ 87 w 510"/>
                  <a:gd name="T3" fmla="*/ 372 h 444"/>
                  <a:gd name="T4" fmla="*/ 255 w 510"/>
                  <a:gd name="T5" fmla="*/ 444 h 444"/>
                  <a:gd name="T6" fmla="*/ 423 w 510"/>
                  <a:gd name="T7" fmla="*/ 372 h 444"/>
                  <a:gd name="T8" fmla="*/ 255 w 510"/>
                  <a:gd name="T9" fmla="*/ 0 h 444"/>
                </a:gdLst>
                <a:ahLst/>
                <a:cxnLst>
                  <a:cxn ang="0">
                    <a:pos x="T0" y="T1"/>
                  </a:cxn>
                  <a:cxn ang="0">
                    <a:pos x="T2" y="T3"/>
                  </a:cxn>
                  <a:cxn ang="0">
                    <a:pos x="T4" y="T5"/>
                  </a:cxn>
                  <a:cxn ang="0">
                    <a:pos x="T6" y="T7"/>
                  </a:cxn>
                  <a:cxn ang="0">
                    <a:pos x="T8" y="T9"/>
                  </a:cxn>
                </a:cxnLst>
                <a:rect l="0" t="0" r="r" b="b"/>
                <a:pathLst>
                  <a:path w="510" h="444">
                    <a:moveTo>
                      <a:pt x="255" y="0"/>
                    </a:moveTo>
                    <a:cubicBezTo>
                      <a:pt x="13" y="0"/>
                      <a:pt x="0" y="240"/>
                      <a:pt x="87" y="372"/>
                    </a:cubicBezTo>
                    <a:cubicBezTo>
                      <a:pt x="135" y="444"/>
                      <a:pt x="255" y="444"/>
                      <a:pt x="255" y="444"/>
                    </a:cubicBezTo>
                    <a:cubicBezTo>
                      <a:pt x="255" y="444"/>
                      <a:pt x="375" y="444"/>
                      <a:pt x="423" y="372"/>
                    </a:cubicBezTo>
                    <a:cubicBezTo>
                      <a:pt x="510" y="240"/>
                      <a:pt x="496" y="0"/>
                      <a:pt x="255" y="0"/>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00"/>
              <p:cNvSpPr>
                <a:spLocks/>
              </p:cNvSpPr>
              <p:nvPr/>
            </p:nvSpPr>
            <p:spPr bwMode="auto">
              <a:xfrm>
                <a:off x="7204076" y="11133138"/>
                <a:ext cx="350838" cy="434975"/>
              </a:xfrm>
              <a:custGeom>
                <a:avLst/>
                <a:gdLst>
                  <a:gd name="T0" fmla="*/ 76 w 93"/>
                  <a:gd name="T1" fmla="*/ 30 h 116"/>
                  <a:gd name="T2" fmla="*/ 31 w 93"/>
                  <a:gd name="T3" fmla="*/ 13 h 116"/>
                  <a:gd name="T4" fmla="*/ 93 w 93"/>
                  <a:gd name="T5" fmla="*/ 116 h 116"/>
                  <a:gd name="T6" fmla="*/ 76 w 93"/>
                  <a:gd name="T7" fmla="*/ 30 h 116"/>
                </a:gdLst>
                <a:ahLst/>
                <a:cxnLst>
                  <a:cxn ang="0">
                    <a:pos x="T0" y="T1"/>
                  </a:cxn>
                  <a:cxn ang="0">
                    <a:pos x="T2" y="T3"/>
                  </a:cxn>
                  <a:cxn ang="0">
                    <a:pos x="T4" y="T5"/>
                  </a:cxn>
                  <a:cxn ang="0">
                    <a:pos x="T6" y="T7"/>
                  </a:cxn>
                </a:cxnLst>
                <a:rect l="0" t="0" r="r" b="b"/>
                <a:pathLst>
                  <a:path w="93" h="116">
                    <a:moveTo>
                      <a:pt x="76" y="30"/>
                    </a:moveTo>
                    <a:cubicBezTo>
                      <a:pt x="76" y="30"/>
                      <a:pt x="59" y="0"/>
                      <a:pt x="31" y="13"/>
                    </a:cubicBezTo>
                    <a:cubicBezTo>
                      <a:pt x="0" y="27"/>
                      <a:pt x="21" y="106"/>
                      <a:pt x="93" y="116"/>
                    </a:cubicBezTo>
                    <a:lnTo>
                      <a:pt x="76" y="30"/>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01"/>
              <p:cNvSpPr>
                <a:spLocks/>
              </p:cNvSpPr>
              <p:nvPr/>
            </p:nvSpPr>
            <p:spPr bwMode="auto">
              <a:xfrm>
                <a:off x="8647113" y="11133138"/>
                <a:ext cx="354013" cy="434975"/>
              </a:xfrm>
              <a:custGeom>
                <a:avLst/>
                <a:gdLst>
                  <a:gd name="T0" fmla="*/ 17 w 94"/>
                  <a:gd name="T1" fmla="*/ 30 h 116"/>
                  <a:gd name="T2" fmla="*/ 63 w 94"/>
                  <a:gd name="T3" fmla="*/ 13 h 116"/>
                  <a:gd name="T4" fmla="*/ 0 w 94"/>
                  <a:gd name="T5" fmla="*/ 116 h 116"/>
                  <a:gd name="T6" fmla="*/ 17 w 94"/>
                  <a:gd name="T7" fmla="*/ 30 h 116"/>
                </a:gdLst>
                <a:ahLst/>
                <a:cxnLst>
                  <a:cxn ang="0">
                    <a:pos x="T0" y="T1"/>
                  </a:cxn>
                  <a:cxn ang="0">
                    <a:pos x="T2" y="T3"/>
                  </a:cxn>
                  <a:cxn ang="0">
                    <a:pos x="T4" y="T5"/>
                  </a:cxn>
                  <a:cxn ang="0">
                    <a:pos x="T6" y="T7"/>
                  </a:cxn>
                </a:cxnLst>
                <a:rect l="0" t="0" r="r" b="b"/>
                <a:pathLst>
                  <a:path w="94" h="116">
                    <a:moveTo>
                      <a:pt x="17" y="30"/>
                    </a:moveTo>
                    <a:cubicBezTo>
                      <a:pt x="17" y="30"/>
                      <a:pt x="34" y="0"/>
                      <a:pt x="63" y="13"/>
                    </a:cubicBezTo>
                    <a:cubicBezTo>
                      <a:pt x="94" y="27"/>
                      <a:pt x="73" y="106"/>
                      <a:pt x="0" y="116"/>
                    </a:cubicBezTo>
                    <a:lnTo>
                      <a:pt x="17" y="30"/>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02"/>
              <p:cNvSpPr>
                <a:spLocks/>
              </p:cNvSpPr>
              <p:nvPr/>
            </p:nvSpPr>
            <p:spPr bwMode="auto">
              <a:xfrm>
                <a:off x="7442201" y="10720388"/>
                <a:ext cx="1322388" cy="1200150"/>
              </a:xfrm>
              <a:custGeom>
                <a:avLst/>
                <a:gdLst>
                  <a:gd name="T0" fmla="*/ 261 w 352"/>
                  <a:gd name="T1" fmla="*/ 291 h 320"/>
                  <a:gd name="T2" fmla="*/ 211 w 352"/>
                  <a:gd name="T3" fmla="*/ 311 h 320"/>
                  <a:gd name="T4" fmla="*/ 140 w 352"/>
                  <a:gd name="T5" fmla="*/ 311 h 320"/>
                  <a:gd name="T6" fmla="*/ 90 w 352"/>
                  <a:gd name="T7" fmla="*/ 291 h 320"/>
                  <a:gd name="T8" fmla="*/ 0 w 352"/>
                  <a:gd name="T9" fmla="*/ 158 h 320"/>
                  <a:gd name="T10" fmla="*/ 0 w 352"/>
                  <a:gd name="T11" fmla="*/ 0 h 320"/>
                  <a:gd name="T12" fmla="*/ 352 w 352"/>
                  <a:gd name="T13" fmla="*/ 0 h 320"/>
                  <a:gd name="T14" fmla="*/ 352 w 352"/>
                  <a:gd name="T15" fmla="*/ 158 h 320"/>
                  <a:gd name="T16" fmla="*/ 261 w 352"/>
                  <a:gd name="T17" fmla="*/ 29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320">
                    <a:moveTo>
                      <a:pt x="261" y="291"/>
                    </a:moveTo>
                    <a:cubicBezTo>
                      <a:pt x="211" y="311"/>
                      <a:pt x="211" y="311"/>
                      <a:pt x="211" y="311"/>
                    </a:cubicBezTo>
                    <a:cubicBezTo>
                      <a:pt x="188" y="320"/>
                      <a:pt x="163" y="320"/>
                      <a:pt x="140" y="311"/>
                    </a:cubicBezTo>
                    <a:cubicBezTo>
                      <a:pt x="90" y="291"/>
                      <a:pt x="90" y="291"/>
                      <a:pt x="90" y="291"/>
                    </a:cubicBezTo>
                    <a:cubicBezTo>
                      <a:pt x="36" y="269"/>
                      <a:pt x="0" y="217"/>
                      <a:pt x="0" y="158"/>
                    </a:cubicBezTo>
                    <a:cubicBezTo>
                      <a:pt x="0" y="0"/>
                      <a:pt x="0" y="0"/>
                      <a:pt x="0" y="0"/>
                    </a:cubicBezTo>
                    <a:cubicBezTo>
                      <a:pt x="352" y="0"/>
                      <a:pt x="352" y="0"/>
                      <a:pt x="352" y="0"/>
                    </a:cubicBezTo>
                    <a:cubicBezTo>
                      <a:pt x="352" y="158"/>
                      <a:pt x="352" y="158"/>
                      <a:pt x="352" y="158"/>
                    </a:cubicBezTo>
                    <a:cubicBezTo>
                      <a:pt x="352" y="217"/>
                      <a:pt x="316" y="269"/>
                      <a:pt x="261" y="291"/>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03"/>
              <p:cNvSpPr>
                <a:spLocks/>
              </p:cNvSpPr>
              <p:nvPr/>
            </p:nvSpPr>
            <p:spPr bwMode="auto">
              <a:xfrm>
                <a:off x="7989888" y="11614151"/>
                <a:ext cx="236538" cy="134938"/>
              </a:xfrm>
              <a:custGeom>
                <a:avLst/>
                <a:gdLst>
                  <a:gd name="T0" fmla="*/ 0 w 63"/>
                  <a:gd name="T1" fmla="*/ 12 h 36"/>
                  <a:gd name="T2" fmla="*/ 17 w 63"/>
                  <a:gd name="T3" fmla="*/ 1 h 36"/>
                  <a:gd name="T4" fmla="*/ 31 w 63"/>
                  <a:gd name="T5" fmla="*/ 10 h 36"/>
                  <a:gd name="T6" fmla="*/ 49 w 63"/>
                  <a:gd name="T7" fmla="*/ 1 h 36"/>
                  <a:gd name="T8" fmla="*/ 63 w 63"/>
                  <a:gd name="T9" fmla="*/ 13 h 36"/>
                  <a:gd name="T10" fmla="*/ 31 w 63"/>
                  <a:gd name="T11" fmla="*/ 36 h 36"/>
                  <a:gd name="T12" fmla="*/ 0 w 63"/>
                  <a:gd name="T13" fmla="*/ 12 h 36"/>
                </a:gdLst>
                <a:ahLst/>
                <a:cxnLst>
                  <a:cxn ang="0">
                    <a:pos x="T0" y="T1"/>
                  </a:cxn>
                  <a:cxn ang="0">
                    <a:pos x="T2" y="T3"/>
                  </a:cxn>
                  <a:cxn ang="0">
                    <a:pos x="T4" y="T5"/>
                  </a:cxn>
                  <a:cxn ang="0">
                    <a:pos x="T6" y="T7"/>
                  </a:cxn>
                  <a:cxn ang="0">
                    <a:pos x="T8" y="T9"/>
                  </a:cxn>
                  <a:cxn ang="0">
                    <a:pos x="T10" y="T11"/>
                  </a:cxn>
                  <a:cxn ang="0">
                    <a:pos x="T12" y="T13"/>
                  </a:cxn>
                </a:cxnLst>
                <a:rect l="0" t="0" r="r" b="b"/>
                <a:pathLst>
                  <a:path w="63" h="36">
                    <a:moveTo>
                      <a:pt x="0" y="12"/>
                    </a:moveTo>
                    <a:cubicBezTo>
                      <a:pt x="0" y="12"/>
                      <a:pt x="8" y="0"/>
                      <a:pt x="17" y="1"/>
                    </a:cubicBezTo>
                    <a:cubicBezTo>
                      <a:pt x="26" y="1"/>
                      <a:pt x="31" y="10"/>
                      <a:pt x="31" y="10"/>
                    </a:cubicBezTo>
                    <a:cubicBezTo>
                      <a:pt x="31" y="10"/>
                      <a:pt x="40" y="1"/>
                      <a:pt x="49" y="1"/>
                    </a:cubicBezTo>
                    <a:cubicBezTo>
                      <a:pt x="59" y="1"/>
                      <a:pt x="63" y="13"/>
                      <a:pt x="63" y="13"/>
                    </a:cubicBezTo>
                    <a:cubicBezTo>
                      <a:pt x="63" y="13"/>
                      <a:pt x="53" y="36"/>
                      <a:pt x="31" y="36"/>
                    </a:cubicBezTo>
                    <a:cubicBezTo>
                      <a:pt x="8" y="36"/>
                      <a:pt x="0" y="12"/>
                      <a:pt x="0" y="12"/>
                    </a:cubicBezTo>
                    <a:close/>
                  </a:path>
                </a:pathLst>
              </a:custGeom>
              <a:solidFill>
                <a:srgbClr val="C650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04"/>
              <p:cNvSpPr>
                <a:spLocks/>
              </p:cNvSpPr>
              <p:nvPr/>
            </p:nvSpPr>
            <p:spPr bwMode="auto">
              <a:xfrm>
                <a:off x="8050213" y="11455401"/>
                <a:ext cx="115888" cy="52388"/>
              </a:xfrm>
              <a:custGeom>
                <a:avLst/>
                <a:gdLst>
                  <a:gd name="T0" fmla="*/ 31 w 31"/>
                  <a:gd name="T1" fmla="*/ 0 h 14"/>
                  <a:gd name="T2" fmla="*/ 16 w 31"/>
                  <a:gd name="T3" fmla="*/ 14 h 14"/>
                  <a:gd name="T4" fmla="*/ 0 w 31"/>
                  <a:gd name="T5" fmla="*/ 0 h 14"/>
                  <a:gd name="T6" fmla="*/ 16 w 31"/>
                  <a:gd name="T7" fmla="*/ 9 h 14"/>
                  <a:gd name="T8" fmla="*/ 31 w 31"/>
                  <a:gd name="T9" fmla="*/ 0 h 14"/>
                </a:gdLst>
                <a:ahLst/>
                <a:cxnLst>
                  <a:cxn ang="0">
                    <a:pos x="T0" y="T1"/>
                  </a:cxn>
                  <a:cxn ang="0">
                    <a:pos x="T2" y="T3"/>
                  </a:cxn>
                  <a:cxn ang="0">
                    <a:pos x="T4" y="T5"/>
                  </a:cxn>
                  <a:cxn ang="0">
                    <a:pos x="T6" y="T7"/>
                  </a:cxn>
                  <a:cxn ang="0">
                    <a:pos x="T8" y="T9"/>
                  </a:cxn>
                </a:cxnLst>
                <a:rect l="0" t="0" r="r" b="b"/>
                <a:pathLst>
                  <a:path w="31" h="14">
                    <a:moveTo>
                      <a:pt x="31" y="0"/>
                    </a:moveTo>
                    <a:cubicBezTo>
                      <a:pt x="31" y="0"/>
                      <a:pt x="30" y="14"/>
                      <a:pt x="16" y="14"/>
                    </a:cubicBezTo>
                    <a:cubicBezTo>
                      <a:pt x="2" y="14"/>
                      <a:pt x="0" y="0"/>
                      <a:pt x="0" y="0"/>
                    </a:cubicBezTo>
                    <a:cubicBezTo>
                      <a:pt x="0" y="0"/>
                      <a:pt x="7" y="9"/>
                      <a:pt x="16" y="9"/>
                    </a:cubicBezTo>
                    <a:cubicBezTo>
                      <a:pt x="25" y="9"/>
                      <a:pt x="31" y="0"/>
                      <a:pt x="31" y="0"/>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05"/>
              <p:cNvSpPr>
                <a:spLocks/>
              </p:cNvSpPr>
              <p:nvPr/>
            </p:nvSpPr>
            <p:spPr bwMode="auto">
              <a:xfrm>
                <a:off x="7648576" y="11282363"/>
                <a:ext cx="157163" cy="60325"/>
              </a:xfrm>
              <a:custGeom>
                <a:avLst/>
                <a:gdLst>
                  <a:gd name="T0" fmla="*/ 39 w 42"/>
                  <a:gd name="T1" fmla="*/ 16 h 16"/>
                  <a:gd name="T2" fmla="*/ 39 w 42"/>
                  <a:gd name="T3" fmla="*/ 16 h 16"/>
                  <a:gd name="T4" fmla="*/ 2 w 42"/>
                  <a:gd name="T5" fmla="*/ 7 h 16"/>
                  <a:gd name="T6" fmla="*/ 1 w 42"/>
                  <a:gd name="T7" fmla="*/ 2 h 16"/>
                  <a:gd name="T8" fmla="*/ 6 w 42"/>
                  <a:gd name="T9" fmla="*/ 1 h 16"/>
                  <a:gd name="T10" fmla="*/ 39 w 42"/>
                  <a:gd name="T11" fmla="*/ 9 h 16"/>
                  <a:gd name="T12" fmla="*/ 42 w 42"/>
                  <a:gd name="T13" fmla="*/ 13 h 16"/>
                  <a:gd name="T14" fmla="*/ 39 w 4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6">
                    <a:moveTo>
                      <a:pt x="39" y="16"/>
                    </a:moveTo>
                    <a:cubicBezTo>
                      <a:pt x="39" y="16"/>
                      <a:pt x="39" y="16"/>
                      <a:pt x="39" y="16"/>
                    </a:cubicBezTo>
                    <a:cubicBezTo>
                      <a:pt x="37" y="16"/>
                      <a:pt x="13" y="13"/>
                      <a:pt x="2" y="7"/>
                    </a:cubicBezTo>
                    <a:cubicBezTo>
                      <a:pt x="1" y="6"/>
                      <a:pt x="0" y="4"/>
                      <a:pt x="1" y="2"/>
                    </a:cubicBezTo>
                    <a:cubicBezTo>
                      <a:pt x="2" y="0"/>
                      <a:pt x="4" y="0"/>
                      <a:pt x="6" y="1"/>
                    </a:cubicBezTo>
                    <a:cubicBezTo>
                      <a:pt x="15" y="7"/>
                      <a:pt x="39" y="9"/>
                      <a:pt x="39" y="9"/>
                    </a:cubicBezTo>
                    <a:cubicBezTo>
                      <a:pt x="41" y="9"/>
                      <a:pt x="42" y="11"/>
                      <a:pt x="42" y="13"/>
                    </a:cubicBezTo>
                    <a:cubicBezTo>
                      <a:pt x="42" y="14"/>
                      <a:pt x="41" y="16"/>
                      <a:pt x="39" y="16"/>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06"/>
              <p:cNvSpPr>
                <a:spLocks/>
              </p:cNvSpPr>
              <p:nvPr/>
            </p:nvSpPr>
            <p:spPr bwMode="auto">
              <a:xfrm>
                <a:off x="7648576" y="11226801"/>
                <a:ext cx="146050" cy="85725"/>
              </a:xfrm>
              <a:custGeom>
                <a:avLst/>
                <a:gdLst>
                  <a:gd name="T0" fmla="*/ 35 w 39"/>
                  <a:gd name="T1" fmla="*/ 23 h 23"/>
                  <a:gd name="T2" fmla="*/ 2 w 39"/>
                  <a:gd name="T3" fmla="*/ 6 h 23"/>
                  <a:gd name="T4" fmla="*/ 2 w 39"/>
                  <a:gd name="T5" fmla="*/ 1 h 23"/>
                  <a:gd name="T6" fmla="*/ 7 w 39"/>
                  <a:gd name="T7" fmla="*/ 2 h 23"/>
                  <a:gd name="T8" fmla="*/ 7 w 39"/>
                  <a:gd name="T9" fmla="*/ 2 h 23"/>
                  <a:gd name="T10" fmla="*/ 35 w 39"/>
                  <a:gd name="T11" fmla="*/ 16 h 23"/>
                  <a:gd name="T12" fmla="*/ 36 w 39"/>
                  <a:gd name="T13" fmla="*/ 16 h 23"/>
                  <a:gd name="T14" fmla="*/ 39 w 39"/>
                  <a:gd name="T15" fmla="*/ 20 h 23"/>
                  <a:gd name="T16" fmla="*/ 36 w 39"/>
                  <a:gd name="T17" fmla="*/ 23 h 23"/>
                  <a:gd name="T18" fmla="*/ 35 w 39"/>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3">
                    <a:moveTo>
                      <a:pt x="35" y="23"/>
                    </a:moveTo>
                    <a:cubicBezTo>
                      <a:pt x="14" y="23"/>
                      <a:pt x="2" y="7"/>
                      <a:pt x="2" y="6"/>
                    </a:cubicBezTo>
                    <a:cubicBezTo>
                      <a:pt x="0" y="4"/>
                      <a:pt x="1" y="2"/>
                      <a:pt x="2" y="1"/>
                    </a:cubicBezTo>
                    <a:cubicBezTo>
                      <a:pt x="4" y="0"/>
                      <a:pt x="6" y="0"/>
                      <a:pt x="7" y="2"/>
                    </a:cubicBezTo>
                    <a:cubicBezTo>
                      <a:pt x="7" y="2"/>
                      <a:pt x="7" y="2"/>
                      <a:pt x="7" y="2"/>
                    </a:cubicBezTo>
                    <a:cubicBezTo>
                      <a:pt x="7" y="2"/>
                      <a:pt x="18" y="16"/>
                      <a:pt x="35" y="16"/>
                    </a:cubicBezTo>
                    <a:cubicBezTo>
                      <a:pt x="35" y="16"/>
                      <a:pt x="35" y="16"/>
                      <a:pt x="36" y="16"/>
                    </a:cubicBezTo>
                    <a:cubicBezTo>
                      <a:pt x="37" y="16"/>
                      <a:pt x="39" y="18"/>
                      <a:pt x="39" y="20"/>
                    </a:cubicBezTo>
                    <a:cubicBezTo>
                      <a:pt x="39" y="22"/>
                      <a:pt x="38" y="23"/>
                      <a:pt x="36" y="23"/>
                    </a:cubicBezTo>
                    <a:cubicBezTo>
                      <a:pt x="35" y="23"/>
                      <a:pt x="35" y="23"/>
                      <a:pt x="35" y="23"/>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07"/>
              <p:cNvSpPr>
                <a:spLocks/>
              </p:cNvSpPr>
              <p:nvPr/>
            </p:nvSpPr>
            <p:spPr bwMode="auto">
              <a:xfrm>
                <a:off x="7723188" y="11207751"/>
                <a:ext cx="142875" cy="142875"/>
              </a:xfrm>
              <a:custGeom>
                <a:avLst/>
                <a:gdLst>
                  <a:gd name="T0" fmla="*/ 35 w 38"/>
                  <a:gd name="T1" fmla="*/ 23 h 38"/>
                  <a:gd name="T2" fmla="*/ 15 w 38"/>
                  <a:gd name="T3" fmla="*/ 35 h 38"/>
                  <a:gd name="T4" fmla="*/ 2 w 38"/>
                  <a:gd name="T5" fmla="*/ 15 h 38"/>
                  <a:gd name="T6" fmla="*/ 23 w 38"/>
                  <a:gd name="T7" fmla="*/ 2 h 38"/>
                  <a:gd name="T8" fmla="*/ 35 w 38"/>
                  <a:gd name="T9" fmla="*/ 23 h 38"/>
                </a:gdLst>
                <a:ahLst/>
                <a:cxnLst>
                  <a:cxn ang="0">
                    <a:pos x="T0" y="T1"/>
                  </a:cxn>
                  <a:cxn ang="0">
                    <a:pos x="T2" y="T3"/>
                  </a:cxn>
                  <a:cxn ang="0">
                    <a:pos x="T4" y="T5"/>
                  </a:cxn>
                  <a:cxn ang="0">
                    <a:pos x="T6" y="T7"/>
                  </a:cxn>
                  <a:cxn ang="0">
                    <a:pos x="T8" y="T9"/>
                  </a:cxn>
                </a:cxnLst>
                <a:rect l="0" t="0" r="r" b="b"/>
                <a:pathLst>
                  <a:path w="38" h="38">
                    <a:moveTo>
                      <a:pt x="35" y="23"/>
                    </a:moveTo>
                    <a:cubicBezTo>
                      <a:pt x="33" y="32"/>
                      <a:pt x="24" y="38"/>
                      <a:pt x="15" y="35"/>
                    </a:cubicBezTo>
                    <a:cubicBezTo>
                      <a:pt x="6" y="33"/>
                      <a:pt x="0" y="24"/>
                      <a:pt x="2" y="15"/>
                    </a:cubicBezTo>
                    <a:cubicBezTo>
                      <a:pt x="4" y="6"/>
                      <a:pt x="14" y="0"/>
                      <a:pt x="23" y="2"/>
                    </a:cubicBezTo>
                    <a:cubicBezTo>
                      <a:pt x="32" y="4"/>
                      <a:pt x="38" y="14"/>
                      <a:pt x="35" y="23"/>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08"/>
              <p:cNvSpPr>
                <a:spLocks/>
              </p:cNvSpPr>
              <p:nvPr/>
            </p:nvSpPr>
            <p:spPr bwMode="auto">
              <a:xfrm>
                <a:off x="7764463" y="11223626"/>
                <a:ext cx="57150" cy="33338"/>
              </a:xfrm>
              <a:custGeom>
                <a:avLst/>
                <a:gdLst>
                  <a:gd name="T0" fmla="*/ 15 w 15"/>
                  <a:gd name="T1" fmla="*/ 5 h 9"/>
                  <a:gd name="T2" fmla="*/ 7 w 15"/>
                  <a:gd name="T3" fmla="*/ 9 h 9"/>
                  <a:gd name="T4" fmla="*/ 0 w 15"/>
                  <a:gd name="T5" fmla="*/ 4 h 9"/>
                  <a:gd name="T6" fmla="*/ 8 w 15"/>
                  <a:gd name="T7" fmla="*/ 0 h 9"/>
                  <a:gd name="T8" fmla="*/ 15 w 15"/>
                  <a:gd name="T9" fmla="*/ 5 h 9"/>
                </a:gdLst>
                <a:ahLst/>
                <a:cxnLst>
                  <a:cxn ang="0">
                    <a:pos x="T0" y="T1"/>
                  </a:cxn>
                  <a:cxn ang="0">
                    <a:pos x="T2" y="T3"/>
                  </a:cxn>
                  <a:cxn ang="0">
                    <a:pos x="T4" y="T5"/>
                  </a:cxn>
                  <a:cxn ang="0">
                    <a:pos x="T6" y="T7"/>
                  </a:cxn>
                  <a:cxn ang="0">
                    <a:pos x="T8" y="T9"/>
                  </a:cxn>
                </a:cxnLst>
                <a:rect l="0" t="0" r="r" b="b"/>
                <a:pathLst>
                  <a:path w="15" h="9">
                    <a:moveTo>
                      <a:pt x="15" y="5"/>
                    </a:moveTo>
                    <a:cubicBezTo>
                      <a:pt x="15" y="8"/>
                      <a:pt x="12" y="9"/>
                      <a:pt x="7" y="9"/>
                    </a:cubicBezTo>
                    <a:cubicBezTo>
                      <a:pt x="3" y="9"/>
                      <a:pt x="0" y="7"/>
                      <a:pt x="0" y="4"/>
                    </a:cubicBezTo>
                    <a:cubicBezTo>
                      <a:pt x="0" y="2"/>
                      <a:pt x="4" y="0"/>
                      <a:pt x="8" y="0"/>
                    </a:cubicBezTo>
                    <a:cubicBezTo>
                      <a:pt x="12" y="0"/>
                      <a:pt x="15" y="3"/>
                      <a:pt x="15" y="5"/>
                    </a:cubicBezTo>
                    <a:close/>
                  </a:path>
                </a:pathLst>
              </a:custGeom>
              <a:solidFill>
                <a:srgbClr val="E8D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09"/>
              <p:cNvSpPr>
                <a:spLocks/>
              </p:cNvSpPr>
              <p:nvPr/>
            </p:nvSpPr>
            <p:spPr bwMode="auto">
              <a:xfrm>
                <a:off x="7629526" y="11072813"/>
                <a:ext cx="304800" cy="85725"/>
              </a:xfrm>
              <a:custGeom>
                <a:avLst/>
                <a:gdLst>
                  <a:gd name="T0" fmla="*/ 81 w 81"/>
                  <a:gd name="T1" fmla="*/ 17 h 23"/>
                  <a:gd name="T2" fmla="*/ 81 w 81"/>
                  <a:gd name="T3" fmla="*/ 9 h 23"/>
                  <a:gd name="T4" fmla="*/ 79 w 81"/>
                  <a:gd name="T5" fmla="*/ 7 h 23"/>
                  <a:gd name="T6" fmla="*/ 1 w 81"/>
                  <a:gd name="T7" fmla="*/ 12 h 23"/>
                  <a:gd name="T8" fmla="*/ 0 w 81"/>
                  <a:gd name="T9" fmla="*/ 15 h 23"/>
                  <a:gd name="T10" fmla="*/ 4 w 81"/>
                  <a:gd name="T11" fmla="*/ 22 h 23"/>
                  <a:gd name="T12" fmla="*/ 7 w 81"/>
                  <a:gd name="T13" fmla="*/ 23 h 23"/>
                  <a:gd name="T14" fmla="*/ 78 w 81"/>
                  <a:gd name="T15" fmla="*/ 19 h 23"/>
                  <a:gd name="T16" fmla="*/ 81 w 81"/>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3">
                    <a:moveTo>
                      <a:pt x="81" y="17"/>
                    </a:moveTo>
                    <a:cubicBezTo>
                      <a:pt x="81" y="9"/>
                      <a:pt x="81" y="9"/>
                      <a:pt x="81" y="9"/>
                    </a:cubicBezTo>
                    <a:cubicBezTo>
                      <a:pt x="81" y="8"/>
                      <a:pt x="80" y="7"/>
                      <a:pt x="79" y="7"/>
                    </a:cubicBezTo>
                    <a:cubicBezTo>
                      <a:pt x="70" y="6"/>
                      <a:pt x="23" y="0"/>
                      <a:pt x="1" y="12"/>
                    </a:cubicBezTo>
                    <a:cubicBezTo>
                      <a:pt x="0" y="13"/>
                      <a:pt x="0" y="14"/>
                      <a:pt x="0" y="15"/>
                    </a:cubicBezTo>
                    <a:cubicBezTo>
                      <a:pt x="4" y="22"/>
                      <a:pt x="4" y="22"/>
                      <a:pt x="4" y="22"/>
                    </a:cubicBezTo>
                    <a:cubicBezTo>
                      <a:pt x="5" y="23"/>
                      <a:pt x="6" y="23"/>
                      <a:pt x="7" y="23"/>
                    </a:cubicBezTo>
                    <a:cubicBezTo>
                      <a:pt x="13" y="20"/>
                      <a:pt x="40" y="13"/>
                      <a:pt x="78" y="19"/>
                    </a:cubicBezTo>
                    <a:cubicBezTo>
                      <a:pt x="80" y="19"/>
                      <a:pt x="81" y="18"/>
                      <a:pt x="81" y="17"/>
                    </a:cubicBezTo>
                    <a:close/>
                  </a:path>
                </a:pathLst>
              </a:custGeom>
              <a:solidFill>
                <a:srgbClr val="4C3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10"/>
              <p:cNvSpPr>
                <a:spLocks/>
              </p:cNvSpPr>
              <p:nvPr/>
            </p:nvSpPr>
            <p:spPr bwMode="auto">
              <a:xfrm>
                <a:off x="8324851" y="11072813"/>
                <a:ext cx="303213" cy="85725"/>
              </a:xfrm>
              <a:custGeom>
                <a:avLst/>
                <a:gdLst>
                  <a:gd name="T0" fmla="*/ 0 w 81"/>
                  <a:gd name="T1" fmla="*/ 17 h 23"/>
                  <a:gd name="T2" fmla="*/ 0 w 81"/>
                  <a:gd name="T3" fmla="*/ 9 h 23"/>
                  <a:gd name="T4" fmla="*/ 2 w 81"/>
                  <a:gd name="T5" fmla="*/ 7 h 23"/>
                  <a:gd name="T6" fmla="*/ 80 w 81"/>
                  <a:gd name="T7" fmla="*/ 12 h 23"/>
                  <a:gd name="T8" fmla="*/ 80 w 81"/>
                  <a:gd name="T9" fmla="*/ 15 h 23"/>
                  <a:gd name="T10" fmla="*/ 76 w 81"/>
                  <a:gd name="T11" fmla="*/ 22 h 23"/>
                  <a:gd name="T12" fmla="*/ 74 w 81"/>
                  <a:gd name="T13" fmla="*/ 23 h 23"/>
                  <a:gd name="T14" fmla="*/ 2 w 81"/>
                  <a:gd name="T15" fmla="*/ 19 h 23"/>
                  <a:gd name="T16" fmla="*/ 0 w 81"/>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3">
                    <a:moveTo>
                      <a:pt x="0" y="17"/>
                    </a:moveTo>
                    <a:cubicBezTo>
                      <a:pt x="0" y="9"/>
                      <a:pt x="0" y="9"/>
                      <a:pt x="0" y="9"/>
                    </a:cubicBezTo>
                    <a:cubicBezTo>
                      <a:pt x="0" y="8"/>
                      <a:pt x="1" y="7"/>
                      <a:pt x="2" y="7"/>
                    </a:cubicBezTo>
                    <a:cubicBezTo>
                      <a:pt x="11" y="6"/>
                      <a:pt x="57" y="0"/>
                      <a:pt x="80" y="12"/>
                    </a:cubicBezTo>
                    <a:cubicBezTo>
                      <a:pt x="81" y="13"/>
                      <a:pt x="81" y="14"/>
                      <a:pt x="80" y="15"/>
                    </a:cubicBezTo>
                    <a:cubicBezTo>
                      <a:pt x="76" y="22"/>
                      <a:pt x="76" y="22"/>
                      <a:pt x="76" y="22"/>
                    </a:cubicBezTo>
                    <a:cubicBezTo>
                      <a:pt x="76" y="23"/>
                      <a:pt x="75" y="23"/>
                      <a:pt x="74" y="23"/>
                    </a:cubicBezTo>
                    <a:cubicBezTo>
                      <a:pt x="68" y="20"/>
                      <a:pt x="40" y="13"/>
                      <a:pt x="2" y="19"/>
                    </a:cubicBezTo>
                    <a:cubicBezTo>
                      <a:pt x="1" y="19"/>
                      <a:pt x="0" y="18"/>
                      <a:pt x="0" y="17"/>
                    </a:cubicBezTo>
                    <a:close/>
                  </a:path>
                </a:pathLst>
              </a:custGeom>
              <a:solidFill>
                <a:srgbClr val="4C3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11"/>
              <p:cNvSpPr>
                <a:spLocks/>
              </p:cNvSpPr>
              <p:nvPr/>
            </p:nvSpPr>
            <p:spPr bwMode="auto">
              <a:xfrm>
                <a:off x="8448676" y="11282363"/>
                <a:ext cx="157163" cy="60325"/>
              </a:xfrm>
              <a:custGeom>
                <a:avLst/>
                <a:gdLst>
                  <a:gd name="T0" fmla="*/ 4 w 42"/>
                  <a:gd name="T1" fmla="*/ 16 h 16"/>
                  <a:gd name="T2" fmla="*/ 0 w 42"/>
                  <a:gd name="T3" fmla="*/ 13 h 16"/>
                  <a:gd name="T4" fmla="*/ 3 w 42"/>
                  <a:gd name="T5" fmla="*/ 9 h 16"/>
                  <a:gd name="T6" fmla="*/ 37 w 42"/>
                  <a:gd name="T7" fmla="*/ 1 h 16"/>
                  <a:gd name="T8" fmla="*/ 41 w 42"/>
                  <a:gd name="T9" fmla="*/ 2 h 16"/>
                  <a:gd name="T10" fmla="*/ 40 w 42"/>
                  <a:gd name="T11" fmla="*/ 7 h 16"/>
                  <a:gd name="T12" fmla="*/ 4 w 42"/>
                  <a:gd name="T13" fmla="*/ 16 h 16"/>
                  <a:gd name="T14" fmla="*/ 4 w 4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6">
                    <a:moveTo>
                      <a:pt x="4" y="16"/>
                    </a:moveTo>
                    <a:cubicBezTo>
                      <a:pt x="2" y="16"/>
                      <a:pt x="0" y="14"/>
                      <a:pt x="0" y="13"/>
                    </a:cubicBezTo>
                    <a:cubicBezTo>
                      <a:pt x="0" y="11"/>
                      <a:pt x="1" y="9"/>
                      <a:pt x="3" y="9"/>
                    </a:cubicBezTo>
                    <a:cubicBezTo>
                      <a:pt x="4" y="9"/>
                      <a:pt x="27" y="7"/>
                      <a:pt x="37" y="1"/>
                    </a:cubicBezTo>
                    <a:cubicBezTo>
                      <a:pt x="38" y="0"/>
                      <a:pt x="40" y="0"/>
                      <a:pt x="41" y="2"/>
                    </a:cubicBezTo>
                    <a:cubicBezTo>
                      <a:pt x="42" y="4"/>
                      <a:pt x="42" y="6"/>
                      <a:pt x="40" y="7"/>
                    </a:cubicBezTo>
                    <a:cubicBezTo>
                      <a:pt x="30" y="13"/>
                      <a:pt x="5" y="16"/>
                      <a:pt x="4" y="16"/>
                    </a:cubicBezTo>
                    <a:cubicBezTo>
                      <a:pt x="4" y="16"/>
                      <a:pt x="4" y="16"/>
                      <a:pt x="4" y="16"/>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12"/>
              <p:cNvSpPr>
                <a:spLocks/>
              </p:cNvSpPr>
              <p:nvPr/>
            </p:nvSpPr>
            <p:spPr bwMode="auto">
              <a:xfrm>
                <a:off x="8459788" y="11226801"/>
                <a:ext cx="146050" cy="85725"/>
              </a:xfrm>
              <a:custGeom>
                <a:avLst/>
                <a:gdLst>
                  <a:gd name="T0" fmla="*/ 4 w 39"/>
                  <a:gd name="T1" fmla="*/ 23 h 23"/>
                  <a:gd name="T2" fmla="*/ 4 w 39"/>
                  <a:gd name="T3" fmla="*/ 23 h 23"/>
                  <a:gd name="T4" fmla="*/ 0 w 39"/>
                  <a:gd name="T5" fmla="*/ 20 h 23"/>
                  <a:gd name="T6" fmla="*/ 4 w 39"/>
                  <a:gd name="T7" fmla="*/ 16 h 23"/>
                  <a:gd name="T8" fmla="*/ 4 w 39"/>
                  <a:gd name="T9" fmla="*/ 16 h 23"/>
                  <a:gd name="T10" fmla="*/ 4 w 39"/>
                  <a:gd name="T11" fmla="*/ 16 h 23"/>
                  <a:gd name="T12" fmla="*/ 32 w 39"/>
                  <a:gd name="T13" fmla="*/ 2 h 23"/>
                  <a:gd name="T14" fmla="*/ 37 w 39"/>
                  <a:gd name="T15" fmla="*/ 1 h 23"/>
                  <a:gd name="T16" fmla="*/ 38 w 39"/>
                  <a:gd name="T17" fmla="*/ 6 h 23"/>
                  <a:gd name="T18" fmla="*/ 4 w 39"/>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3">
                    <a:moveTo>
                      <a:pt x="4" y="23"/>
                    </a:moveTo>
                    <a:cubicBezTo>
                      <a:pt x="4" y="23"/>
                      <a:pt x="4" y="23"/>
                      <a:pt x="4" y="23"/>
                    </a:cubicBezTo>
                    <a:cubicBezTo>
                      <a:pt x="2" y="23"/>
                      <a:pt x="0" y="22"/>
                      <a:pt x="0" y="20"/>
                    </a:cubicBezTo>
                    <a:cubicBezTo>
                      <a:pt x="1" y="18"/>
                      <a:pt x="2" y="16"/>
                      <a:pt x="4" y="16"/>
                    </a:cubicBezTo>
                    <a:cubicBezTo>
                      <a:pt x="4" y="16"/>
                      <a:pt x="4" y="16"/>
                      <a:pt x="4" y="16"/>
                    </a:cubicBezTo>
                    <a:cubicBezTo>
                      <a:pt x="4" y="16"/>
                      <a:pt x="4" y="16"/>
                      <a:pt x="4" y="16"/>
                    </a:cubicBezTo>
                    <a:cubicBezTo>
                      <a:pt x="22" y="16"/>
                      <a:pt x="32" y="2"/>
                      <a:pt x="32" y="2"/>
                    </a:cubicBezTo>
                    <a:cubicBezTo>
                      <a:pt x="33" y="0"/>
                      <a:pt x="36" y="0"/>
                      <a:pt x="37" y="1"/>
                    </a:cubicBezTo>
                    <a:cubicBezTo>
                      <a:pt x="39" y="2"/>
                      <a:pt x="39" y="4"/>
                      <a:pt x="38" y="6"/>
                    </a:cubicBezTo>
                    <a:cubicBezTo>
                      <a:pt x="37" y="7"/>
                      <a:pt x="26" y="23"/>
                      <a:pt x="4" y="23"/>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13"/>
              <p:cNvSpPr>
                <a:spLocks/>
              </p:cNvSpPr>
              <p:nvPr/>
            </p:nvSpPr>
            <p:spPr bwMode="auto">
              <a:xfrm>
                <a:off x="8391526" y="11207751"/>
                <a:ext cx="142875" cy="142875"/>
              </a:xfrm>
              <a:custGeom>
                <a:avLst/>
                <a:gdLst>
                  <a:gd name="T0" fmla="*/ 2 w 38"/>
                  <a:gd name="T1" fmla="*/ 23 h 38"/>
                  <a:gd name="T2" fmla="*/ 23 w 38"/>
                  <a:gd name="T3" fmla="*/ 35 h 38"/>
                  <a:gd name="T4" fmla="*/ 35 w 38"/>
                  <a:gd name="T5" fmla="*/ 15 h 38"/>
                  <a:gd name="T6" fmla="*/ 15 w 38"/>
                  <a:gd name="T7" fmla="*/ 2 h 38"/>
                  <a:gd name="T8" fmla="*/ 2 w 38"/>
                  <a:gd name="T9" fmla="*/ 23 h 38"/>
                </a:gdLst>
                <a:ahLst/>
                <a:cxnLst>
                  <a:cxn ang="0">
                    <a:pos x="T0" y="T1"/>
                  </a:cxn>
                  <a:cxn ang="0">
                    <a:pos x="T2" y="T3"/>
                  </a:cxn>
                  <a:cxn ang="0">
                    <a:pos x="T4" y="T5"/>
                  </a:cxn>
                  <a:cxn ang="0">
                    <a:pos x="T6" y="T7"/>
                  </a:cxn>
                  <a:cxn ang="0">
                    <a:pos x="T8" y="T9"/>
                  </a:cxn>
                </a:cxnLst>
                <a:rect l="0" t="0" r="r" b="b"/>
                <a:pathLst>
                  <a:path w="38" h="38">
                    <a:moveTo>
                      <a:pt x="2" y="23"/>
                    </a:moveTo>
                    <a:cubicBezTo>
                      <a:pt x="5" y="32"/>
                      <a:pt x="14" y="38"/>
                      <a:pt x="23" y="35"/>
                    </a:cubicBezTo>
                    <a:cubicBezTo>
                      <a:pt x="32" y="33"/>
                      <a:pt x="38" y="24"/>
                      <a:pt x="35" y="15"/>
                    </a:cubicBezTo>
                    <a:cubicBezTo>
                      <a:pt x="33" y="6"/>
                      <a:pt x="24" y="0"/>
                      <a:pt x="15" y="2"/>
                    </a:cubicBezTo>
                    <a:cubicBezTo>
                      <a:pt x="6" y="4"/>
                      <a:pt x="0" y="14"/>
                      <a:pt x="2" y="23"/>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14"/>
              <p:cNvSpPr>
                <a:spLocks/>
              </p:cNvSpPr>
              <p:nvPr/>
            </p:nvSpPr>
            <p:spPr bwMode="auto">
              <a:xfrm>
                <a:off x="8432801" y="11223626"/>
                <a:ext cx="60325" cy="33338"/>
              </a:xfrm>
              <a:custGeom>
                <a:avLst/>
                <a:gdLst>
                  <a:gd name="T0" fmla="*/ 0 w 16"/>
                  <a:gd name="T1" fmla="*/ 5 h 9"/>
                  <a:gd name="T2" fmla="*/ 8 w 16"/>
                  <a:gd name="T3" fmla="*/ 9 h 9"/>
                  <a:gd name="T4" fmla="*/ 16 w 16"/>
                  <a:gd name="T5" fmla="*/ 4 h 9"/>
                  <a:gd name="T6" fmla="*/ 8 w 16"/>
                  <a:gd name="T7" fmla="*/ 0 h 9"/>
                  <a:gd name="T8" fmla="*/ 0 w 16"/>
                  <a:gd name="T9" fmla="*/ 5 h 9"/>
                </a:gdLst>
                <a:ahLst/>
                <a:cxnLst>
                  <a:cxn ang="0">
                    <a:pos x="T0" y="T1"/>
                  </a:cxn>
                  <a:cxn ang="0">
                    <a:pos x="T2" y="T3"/>
                  </a:cxn>
                  <a:cxn ang="0">
                    <a:pos x="T4" y="T5"/>
                  </a:cxn>
                  <a:cxn ang="0">
                    <a:pos x="T6" y="T7"/>
                  </a:cxn>
                  <a:cxn ang="0">
                    <a:pos x="T8" y="T9"/>
                  </a:cxn>
                </a:cxnLst>
                <a:rect l="0" t="0" r="r" b="b"/>
                <a:pathLst>
                  <a:path w="16" h="9">
                    <a:moveTo>
                      <a:pt x="0" y="5"/>
                    </a:moveTo>
                    <a:cubicBezTo>
                      <a:pt x="0" y="8"/>
                      <a:pt x="4" y="9"/>
                      <a:pt x="8" y="9"/>
                    </a:cubicBezTo>
                    <a:cubicBezTo>
                      <a:pt x="12" y="9"/>
                      <a:pt x="16" y="7"/>
                      <a:pt x="16" y="4"/>
                    </a:cubicBezTo>
                    <a:cubicBezTo>
                      <a:pt x="16" y="2"/>
                      <a:pt x="12" y="0"/>
                      <a:pt x="8" y="0"/>
                    </a:cubicBezTo>
                    <a:cubicBezTo>
                      <a:pt x="3" y="0"/>
                      <a:pt x="0" y="3"/>
                      <a:pt x="0" y="5"/>
                    </a:cubicBezTo>
                    <a:close/>
                  </a:path>
                </a:pathLst>
              </a:custGeom>
              <a:solidFill>
                <a:srgbClr val="E8D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15"/>
              <p:cNvSpPr>
                <a:spLocks/>
              </p:cNvSpPr>
              <p:nvPr/>
            </p:nvSpPr>
            <p:spPr bwMode="auto">
              <a:xfrm>
                <a:off x="7385051" y="10498138"/>
                <a:ext cx="1435100" cy="673100"/>
              </a:xfrm>
              <a:custGeom>
                <a:avLst/>
                <a:gdLst>
                  <a:gd name="T0" fmla="*/ 15 w 382"/>
                  <a:gd name="T1" fmla="*/ 167 h 179"/>
                  <a:gd name="T2" fmla="*/ 193 w 382"/>
                  <a:gd name="T3" fmla="*/ 62 h 179"/>
                  <a:gd name="T4" fmla="*/ 158 w 382"/>
                  <a:gd name="T5" fmla="*/ 97 h 179"/>
                  <a:gd name="T6" fmla="*/ 287 w 382"/>
                  <a:gd name="T7" fmla="*/ 74 h 179"/>
                  <a:gd name="T8" fmla="*/ 367 w 382"/>
                  <a:gd name="T9" fmla="*/ 179 h 179"/>
                  <a:gd name="T10" fmla="*/ 382 w 382"/>
                  <a:gd name="T11" fmla="*/ 176 h 179"/>
                  <a:gd name="T12" fmla="*/ 378 w 382"/>
                  <a:gd name="T13" fmla="*/ 57 h 179"/>
                  <a:gd name="T14" fmla="*/ 222 w 382"/>
                  <a:gd name="T15" fmla="*/ 0 h 179"/>
                  <a:gd name="T16" fmla="*/ 0 w 382"/>
                  <a:gd name="T17" fmla="*/ 49 h 179"/>
                  <a:gd name="T18" fmla="*/ 15 w 382"/>
                  <a:gd name="T19" fmla="*/ 16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9">
                    <a:moveTo>
                      <a:pt x="15" y="167"/>
                    </a:moveTo>
                    <a:cubicBezTo>
                      <a:pt x="15" y="167"/>
                      <a:pt x="21" y="57"/>
                      <a:pt x="193" y="62"/>
                    </a:cubicBezTo>
                    <a:cubicBezTo>
                      <a:pt x="193" y="62"/>
                      <a:pt x="190" y="88"/>
                      <a:pt x="158" y="97"/>
                    </a:cubicBezTo>
                    <a:cubicBezTo>
                      <a:pt x="158" y="97"/>
                      <a:pt x="242" y="123"/>
                      <a:pt x="287" y="74"/>
                    </a:cubicBezTo>
                    <a:cubicBezTo>
                      <a:pt x="287" y="74"/>
                      <a:pt x="374" y="94"/>
                      <a:pt x="367" y="179"/>
                    </a:cubicBezTo>
                    <a:cubicBezTo>
                      <a:pt x="382" y="176"/>
                      <a:pt x="382" y="176"/>
                      <a:pt x="382" y="176"/>
                    </a:cubicBezTo>
                    <a:cubicBezTo>
                      <a:pt x="378" y="57"/>
                      <a:pt x="378" y="57"/>
                      <a:pt x="378" y="57"/>
                    </a:cubicBezTo>
                    <a:cubicBezTo>
                      <a:pt x="222" y="0"/>
                      <a:pt x="222" y="0"/>
                      <a:pt x="222" y="0"/>
                    </a:cubicBezTo>
                    <a:cubicBezTo>
                      <a:pt x="0" y="49"/>
                      <a:pt x="0" y="49"/>
                      <a:pt x="0" y="49"/>
                    </a:cubicBezTo>
                    <a:lnTo>
                      <a:pt x="15" y="167"/>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2" name="矩形 141"/>
            <p:cNvSpPr/>
            <p:nvPr/>
          </p:nvSpPr>
          <p:spPr>
            <a:xfrm>
              <a:off x="554399" y="5821274"/>
              <a:ext cx="1313253" cy="613558"/>
            </a:xfrm>
            <a:prstGeom prst="rect">
              <a:avLst/>
            </a:prstGeom>
            <a:solidFill>
              <a:schemeClr val="bg1"/>
            </a:solid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333F50"/>
                  </a:solidFill>
                  <a:latin typeface="微软雅黑" panose="020B0503020204020204" pitchFamily="34" charset="-122"/>
                  <a:ea typeface="微软雅黑" panose="020B0503020204020204" pitchFamily="34" charset="-122"/>
                </a:rPr>
                <a:t>“一国两制”</a:t>
              </a:r>
              <a:endParaRPr lang="en-US" altLang="zh-CN" sz="1400" dirty="0" smtClean="0">
                <a:solidFill>
                  <a:srgbClr val="333F50"/>
                </a:solidFill>
                <a:latin typeface="微软雅黑" panose="020B0503020204020204" pitchFamily="34" charset="-122"/>
                <a:ea typeface="微软雅黑" panose="020B0503020204020204" pitchFamily="34" charset="-122"/>
              </a:endParaRPr>
            </a:p>
            <a:p>
              <a:pPr algn="ctr"/>
              <a:r>
                <a:rPr lang="zh-CN" altLang="en-US" sz="1400" dirty="0" smtClean="0">
                  <a:solidFill>
                    <a:srgbClr val="333F50"/>
                  </a:solidFill>
                  <a:latin typeface="微软雅黑" panose="020B0503020204020204" pitchFamily="34" charset="-122"/>
                  <a:ea typeface="微软雅黑" panose="020B0503020204020204" pitchFamily="34" charset="-122"/>
                </a:rPr>
                <a:t>的充分体现</a:t>
              </a:r>
              <a:endParaRPr lang="zh-CN" altLang="en-US" sz="1400" dirty="0">
                <a:solidFill>
                  <a:srgbClr val="333F50"/>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4647834" y="4235741"/>
            <a:ext cx="1331764" cy="2500198"/>
            <a:chOff x="1986910" y="4235741"/>
            <a:chExt cx="1331764" cy="2500198"/>
          </a:xfrm>
        </p:grpSpPr>
        <p:grpSp>
          <p:nvGrpSpPr>
            <p:cNvPr id="143" name="组合 142"/>
            <p:cNvGrpSpPr/>
            <p:nvPr/>
          </p:nvGrpSpPr>
          <p:grpSpPr>
            <a:xfrm>
              <a:off x="2115560" y="4235741"/>
              <a:ext cx="1193673" cy="2500198"/>
              <a:chOff x="3160714" y="353294"/>
              <a:chExt cx="1192212" cy="2497138"/>
            </a:xfrm>
          </p:grpSpPr>
          <p:sp>
            <p:nvSpPr>
              <p:cNvPr id="144" name="Freeform 167"/>
              <p:cNvSpPr>
                <a:spLocks/>
              </p:cNvSpPr>
              <p:nvPr/>
            </p:nvSpPr>
            <p:spPr bwMode="auto">
              <a:xfrm>
                <a:off x="3262314" y="1889994"/>
                <a:ext cx="258763" cy="249238"/>
              </a:xfrm>
              <a:custGeom>
                <a:avLst/>
                <a:gdLst>
                  <a:gd name="T0" fmla="*/ 30 w 112"/>
                  <a:gd name="T1" fmla="*/ 29 h 108"/>
                  <a:gd name="T2" fmla="*/ 33 w 112"/>
                  <a:gd name="T3" fmla="*/ 63 h 108"/>
                  <a:gd name="T4" fmla="*/ 9 w 112"/>
                  <a:gd name="T5" fmla="*/ 66 h 108"/>
                  <a:gd name="T6" fmla="*/ 55 w 112"/>
                  <a:gd name="T7" fmla="*/ 103 h 108"/>
                  <a:gd name="T8" fmla="*/ 74 w 112"/>
                  <a:gd name="T9" fmla="*/ 88 h 108"/>
                  <a:gd name="T10" fmla="*/ 81 w 112"/>
                  <a:gd name="T11" fmla="*/ 0 h 108"/>
                  <a:gd name="T12" fmla="*/ 30 w 112"/>
                  <a:gd name="T13" fmla="*/ 29 h 108"/>
                </a:gdLst>
                <a:ahLst/>
                <a:cxnLst>
                  <a:cxn ang="0">
                    <a:pos x="T0" y="T1"/>
                  </a:cxn>
                  <a:cxn ang="0">
                    <a:pos x="T2" y="T3"/>
                  </a:cxn>
                  <a:cxn ang="0">
                    <a:pos x="T4" y="T5"/>
                  </a:cxn>
                  <a:cxn ang="0">
                    <a:pos x="T6" y="T7"/>
                  </a:cxn>
                  <a:cxn ang="0">
                    <a:pos x="T8" y="T9"/>
                  </a:cxn>
                  <a:cxn ang="0">
                    <a:pos x="T10" y="T11"/>
                  </a:cxn>
                  <a:cxn ang="0">
                    <a:pos x="T12" y="T13"/>
                  </a:cxn>
                </a:cxnLst>
                <a:rect l="0" t="0" r="r" b="b"/>
                <a:pathLst>
                  <a:path w="112" h="108">
                    <a:moveTo>
                      <a:pt x="30" y="29"/>
                    </a:moveTo>
                    <a:cubicBezTo>
                      <a:pt x="30" y="29"/>
                      <a:pt x="29" y="55"/>
                      <a:pt x="33" y="63"/>
                    </a:cubicBezTo>
                    <a:cubicBezTo>
                      <a:pt x="33" y="63"/>
                      <a:pt x="18" y="52"/>
                      <a:pt x="9" y="66"/>
                    </a:cubicBezTo>
                    <a:cubicBezTo>
                      <a:pt x="0" y="80"/>
                      <a:pt x="34" y="108"/>
                      <a:pt x="55" y="103"/>
                    </a:cubicBezTo>
                    <a:cubicBezTo>
                      <a:pt x="69" y="99"/>
                      <a:pt x="74" y="88"/>
                      <a:pt x="74" y="88"/>
                    </a:cubicBezTo>
                    <a:cubicBezTo>
                      <a:pt x="74" y="88"/>
                      <a:pt x="112" y="28"/>
                      <a:pt x="81" y="0"/>
                    </a:cubicBezTo>
                    <a:lnTo>
                      <a:pt x="30" y="29"/>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68"/>
              <p:cNvSpPr>
                <a:spLocks/>
              </p:cNvSpPr>
              <p:nvPr/>
            </p:nvSpPr>
            <p:spPr bwMode="auto">
              <a:xfrm>
                <a:off x="3332164" y="2005881"/>
                <a:ext cx="55563" cy="66675"/>
              </a:xfrm>
              <a:custGeom>
                <a:avLst/>
                <a:gdLst>
                  <a:gd name="T0" fmla="*/ 0 w 24"/>
                  <a:gd name="T1" fmla="*/ 0 h 29"/>
                  <a:gd name="T2" fmla="*/ 3 w 24"/>
                  <a:gd name="T3" fmla="*/ 13 h 29"/>
                  <a:gd name="T4" fmla="*/ 24 w 24"/>
                  <a:gd name="T5" fmla="*/ 29 h 29"/>
                  <a:gd name="T6" fmla="*/ 0 w 24"/>
                  <a:gd name="T7" fmla="*/ 0 h 29"/>
                </a:gdLst>
                <a:ahLst/>
                <a:cxnLst>
                  <a:cxn ang="0">
                    <a:pos x="T0" y="T1"/>
                  </a:cxn>
                  <a:cxn ang="0">
                    <a:pos x="T2" y="T3"/>
                  </a:cxn>
                  <a:cxn ang="0">
                    <a:pos x="T4" y="T5"/>
                  </a:cxn>
                  <a:cxn ang="0">
                    <a:pos x="T6" y="T7"/>
                  </a:cxn>
                </a:cxnLst>
                <a:rect l="0" t="0" r="r" b="b"/>
                <a:pathLst>
                  <a:path w="24" h="29">
                    <a:moveTo>
                      <a:pt x="0" y="0"/>
                    </a:moveTo>
                    <a:cubicBezTo>
                      <a:pt x="1" y="5"/>
                      <a:pt x="2" y="10"/>
                      <a:pt x="3" y="13"/>
                    </a:cubicBezTo>
                    <a:cubicBezTo>
                      <a:pt x="3" y="13"/>
                      <a:pt x="19" y="27"/>
                      <a:pt x="24" y="29"/>
                    </a:cubicBezTo>
                    <a:cubicBezTo>
                      <a:pt x="24" y="29"/>
                      <a:pt x="5" y="11"/>
                      <a:pt x="0" y="0"/>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69"/>
              <p:cNvSpPr>
                <a:spLocks/>
              </p:cNvSpPr>
              <p:nvPr/>
            </p:nvSpPr>
            <p:spPr bwMode="auto">
              <a:xfrm>
                <a:off x="4038601" y="1307381"/>
                <a:ext cx="314325" cy="339725"/>
              </a:xfrm>
              <a:custGeom>
                <a:avLst/>
                <a:gdLst>
                  <a:gd name="T0" fmla="*/ 30 w 136"/>
                  <a:gd name="T1" fmla="*/ 102 h 147"/>
                  <a:gd name="T2" fmla="*/ 47 w 136"/>
                  <a:gd name="T3" fmla="*/ 60 h 147"/>
                  <a:gd name="T4" fmla="*/ 71 w 136"/>
                  <a:gd name="T5" fmla="*/ 3 h 147"/>
                  <a:gd name="T6" fmla="*/ 79 w 136"/>
                  <a:gd name="T7" fmla="*/ 49 h 147"/>
                  <a:gd name="T8" fmla="*/ 119 w 136"/>
                  <a:gd name="T9" fmla="*/ 21 h 147"/>
                  <a:gd name="T10" fmla="*/ 106 w 136"/>
                  <a:gd name="T11" fmla="*/ 77 h 147"/>
                  <a:gd name="T12" fmla="*/ 117 w 136"/>
                  <a:gd name="T13" fmla="*/ 81 h 147"/>
                  <a:gd name="T14" fmla="*/ 116 w 136"/>
                  <a:gd name="T15" fmla="*/ 97 h 147"/>
                  <a:gd name="T16" fmla="*/ 120 w 136"/>
                  <a:gd name="T17" fmla="*/ 113 h 147"/>
                  <a:gd name="T18" fmla="*/ 97 w 136"/>
                  <a:gd name="T19" fmla="*/ 132 h 147"/>
                  <a:gd name="T20" fmla="*/ 84 w 136"/>
                  <a:gd name="T21" fmla="*/ 147 h 147"/>
                  <a:gd name="T22" fmla="*/ 29 w 136"/>
                  <a:gd name="T23" fmla="*/ 113 h 147"/>
                  <a:gd name="T24" fmla="*/ 30 w 136"/>
                  <a:gd name="T25" fmla="*/ 10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147">
                    <a:moveTo>
                      <a:pt x="30" y="102"/>
                    </a:moveTo>
                    <a:cubicBezTo>
                      <a:pt x="30" y="102"/>
                      <a:pt x="0" y="54"/>
                      <a:pt x="47" y="60"/>
                    </a:cubicBezTo>
                    <a:cubicBezTo>
                      <a:pt x="47" y="60"/>
                      <a:pt x="48" y="0"/>
                      <a:pt x="71" y="3"/>
                    </a:cubicBezTo>
                    <a:cubicBezTo>
                      <a:pt x="94" y="7"/>
                      <a:pt x="79" y="49"/>
                      <a:pt x="79" y="49"/>
                    </a:cubicBezTo>
                    <a:cubicBezTo>
                      <a:pt x="79" y="49"/>
                      <a:pt x="102" y="9"/>
                      <a:pt x="119" y="21"/>
                    </a:cubicBezTo>
                    <a:cubicBezTo>
                      <a:pt x="136" y="32"/>
                      <a:pt x="106" y="77"/>
                      <a:pt x="106" y="77"/>
                    </a:cubicBezTo>
                    <a:cubicBezTo>
                      <a:pt x="106" y="77"/>
                      <a:pt x="114" y="76"/>
                      <a:pt x="117" y="81"/>
                    </a:cubicBezTo>
                    <a:cubicBezTo>
                      <a:pt x="122" y="87"/>
                      <a:pt x="116" y="97"/>
                      <a:pt x="116" y="97"/>
                    </a:cubicBezTo>
                    <a:cubicBezTo>
                      <a:pt x="116" y="97"/>
                      <a:pt x="127" y="103"/>
                      <a:pt x="120" y="113"/>
                    </a:cubicBezTo>
                    <a:cubicBezTo>
                      <a:pt x="114" y="123"/>
                      <a:pt x="104" y="131"/>
                      <a:pt x="97" y="132"/>
                    </a:cubicBezTo>
                    <a:cubicBezTo>
                      <a:pt x="84" y="147"/>
                      <a:pt x="84" y="147"/>
                      <a:pt x="84" y="147"/>
                    </a:cubicBezTo>
                    <a:cubicBezTo>
                      <a:pt x="29" y="113"/>
                      <a:pt x="29" y="113"/>
                      <a:pt x="29" y="113"/>
                    </a:cubicBezTo>
                    <a:lnTo>
                      <a:pt x="30" y="102"/>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70"/>
              <p:cNvSpPr>
                <a:spLocks/>
              </p:cNvSpPr>
              <p:nvPr/>
            </p:nvSpPr>
            <p:spPr bwMode="auto">
              <a:xfrm>
                <a:off x="4146551" y="1435969"/>
                <a:ext cx="163513" cy="185738"/>
              </a:xfrm>
              <a:custGeom>
                <a:avLst/>
                <a:gdLst>
                  <a:gd name="T0" fmla="*/ 39 w 71"/>
                  <a:gd name="T1" fmla="*/ 66 h 80"/>
                  <a:gd name="T2" fmla="*/ 71 w 71"/>
                  <a:gd name="T3" fmla="*/ 42 h 80"/>
                  <a:gd name="T4" fmla="*/ 69 w 71"/>
                  <a:gd name="T5" fmla="*/ 41 h 80"/>
                  <a:gd name="T6" fmla="*/ 69 w 71"/>
                  <a:gd name="T7" fmla="*/ 41 h 80"/>
                  <a:gd name="T8" fmla="*/ 34 w 71"/>
                  <a:gd name="T9" fmla="*/ 61 h 80"/>
                  <a:gd name="T10" fmla="*/ 35 w 71"/>
                  <a:gd name="T11" fmla="*/ 38 h 80"/>
                  <a:gd name="T12" fmla="*/ 59 w 71"/>
                  <a:gd name="T13" fmla="*/ 21 h 80"/>
                  <a:gd name="T14" fmla="*/ 63 w 71"/>
                  <a:gd name="T15" fmla="*/ 15 h 80"/>
                  <a:gd name="T16" fmla="*/ 63 w 71"/>
                  <a:gd name="T17" fmla="*/ 15 h 80"/>
                  <a:gd name="T18" fmla="*/ 33 w 71"/>
                  <a:gd name="T19" fmla="*/ 33 h 80"/>
                  <a:gd name="T20" fmla="*/ 0 w 71"/>
                  <a:gd name="T21" fmla="*/ 0 h 80"/>
                  <a:gd name="T22" fmla="*/ 0 w 71"/>
                  <a:gd name="T23" fmla="*/ 4 h 80"/>
                  <a:gd name="T24" fmla="*/ 30 w 71"/>
                  <a:gd name="T25" fmla="*/ 28 h 80"/>
                  <a:gd name="T26" fmla="*/ 6 w 71"/>
                  <a:gd name="T27" fmla="*/ 35 h 80"/>
                  <a:gd name="T28" fmla="*/ 28 w 71"/>
                  <a:gd name="T29" fmla="*/ 39 h 80"/>
                  <a:gd name="T30" fmla="*/ 25 w 71"/>
                  <a:gd name="T31" fmla="*/ 62 h 80"/>
                  <a:gd name="T32" fmla="*/ 34 w 71"/>
                  <a:gd name="T33" fmla="*/ 66 h 80"/>
                  <a:gd name="T34" fmla="*/ 38 w 71"/>
                  <a:gd name="T35" fmla="*/ 77 h 80"/>
                  <a:gd name="T36" fmla="*/ 47 w 71"/>
                  <a:gd name="T37" fmla="*/ 79 h 80"/>
                  <a:gd name="T38" fmla="*/ 47 w 71"/>
                  <a:gd name="T39" fmla="*/ 79 h 80"/>
                  <a:gd name="T40" fmla="*/ 50 w 71"/>
                  <a:gd name="T41" fmla="*/ 76 h 80"/>
                  <a:gd name="T42" fmla="*/ 39 w 71"/>
                  <a:gd name="T43"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 h="80">
                    <a:moveTo>
                      <a:pt x="39" y="66"/>
                    </a:moveTo>
                    <a:cubicBezTo>
                      <a:pt x="39" y="66"/>
                      <a:pt x="66" y="59"/>
                      <a:pt x="71" y="42"/>
                    </a:cubicBezTo>
                    <a:cubicBezTo>
                      <a:pt x="70" y="42"/>
                      <a:pt x="69" y="41"/>
                      <a:pt x="69" y="41"/>
                    </a:cubicBezTo>
                    <a:cubicBezTo>
                      <a:pt x="69" y="41"/>
                      <a:pt x="69" y="41"/>
                      <a:pt x="69" y="41"/>
                    </a:cubicBezTo>
                    <a:cubicBezTo>
                      <a:pt x="69" y="41"/>
                      <a:pt x="48" y="64"/>
                      <a:pt x="34" y="61"/>
                    </a:cubicBezTo>
                    <a:cubicBezTo>
                      <a:pt x="21" y="58"/>
                      <a:pt x="30" y="43"/>
                      <a:pt x="35" y="38"/>
                    </a:cubicBezTo>
                    <a:cubicBezTo>
                      <a:pt x="40" y="33"/>
                      <a:pt x="59" y="21"/>
                      <a:pt x="59" y="21"/>
                    </a:cubicBezTo>
                    <a:cubicBezTo>
                      <a:pt x="59" y="21"/>
                      <a:pt x="61" y="19"/>
                      <a:pt x="63" y="15"/>
                    </a:cubicBezTo>
                    <a:cubicBezTo>
                      <a:pt x="63" y="15"/>
                      <a:pt x="63" y="15"/>
                      <a:pt x="63" y="15"/>
                    </a:cubicBezTo>
                    <a:cubicBezTo>
                      <a:pt x="63" y="15"/>
                      <a:pt x="41" y="29"/>
                      <a:pt x="33" y="33"/>
                    </a:cubicBezTo>
                    <a:cubicBezTo>
                      <a:pt x="33" y="33"/>
                      <a:pt x="52" y="12"/>
                      <a:pt x="0" y="0"/>
                    </a:cubicBezTo>
                    <a:cubicBezTo>
                      <a:pt x="0" y="3"/>
                      <a:pt x="0" y="4"/>
                      <a:pt x="0" y="4"/>
                    </a:cubicBezTo>
                    <a:cubicBezTo>
                      <a:pt x="0" y="4"/>
                      <a:pt x="38" y="15"/>
                      <a:pt x="30" y="28"/>
                    </a:cubicBezTo>
                    <a:cubicBezTo>
                      <a:pt x="24" y="38"/>
                      <a:pt x="6" y="35"/>
                      <a:pt x="6" y="35"/>
                    </a:cubicBezTo>
                    <a:cubicBezTo>
                      <a:pt x="6" y="35"/>
                      <a:pt x="16" y="43"/>
                      <a:pt x="28" y="39"/>
                    </a:cubicBezTo>
                    <a:cubicBezTo>
                      <a:pt x="28" y="39"/>
                      <a:pt x="15" y="53"/>
                      <a:pt x="25" y="62"/>
                    </a:cubicBezTo>
                    <a:cubicBezTo>
                      <a:pt x="29" y="65"/>
                      <a:pt x="34" y="66"/>
                      <a:pt x="34" y="66"/>
                    </a:cubicBezTo>
                    <a:cubicBezTo>
                      <a:pt x="34" y="66"/>
                      <a:pt x="33" y="73"/>
                      <a:pt x="38" y="77"/>
                    </a:cubicBezTo>
                    <a:cubicBezTo>
                      <a:pt x="44" y="80"/>
                      <a:pt x="47" y="79"/>
                      <a:pt x="47" y="79"/>
                    </a:cubicBezTo>
                    <a:cubicBezTo>
                      <a:pt x="47" y="79"/>
                      <a:pt x="47" y="79"/>
                      <a:pt x="47" y="79"/>
                    </a:cubicBezTo>
                    <a:cubicBezTo>
                      <a:pt x="50" y="76"/>
                      <a:pt x="50" y="76"/>
                      <a:pt x="50" y="76"/>
                    </a:cubicBezTo>
                    <a:cubicBezTo>
                      <a:pt x="50" y="76"/>
                      <a:pt x="39" y="73"/>
                      <a:pt x="39" y="66"/>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71"/>
              <p:cNvSpPr>
                <a:spLocks/>
              </p:cNvSpPr>
              <p:nvPr/>
            </p:nvSpPr>
            <p:spPr bwMode="auto">
              <a:xfrm>
                <a:off x="3394076" y="1970956"/>
                <a:ext cx="588963" cy="798513"/>
              </a:xfrm>
              <a:custGeom>
                <a:avLst/>
                <a:gdLst>
                  <a:gd name="T0" fmla="*/ 335 w 371"/>
                  <a:gd name="T1" fmla="*/ 0 h 503"/>
                  <a:gd name="T2" fmla="*/ 39 w 371"/>
                  <a:gd name="T3" fmla="*/ 0 h 503"/>
                  <a:gd name="T4" fmla="*/ 0 w 371"/>
                  <a:gd name="T5" fmla="*/ 503 h 503"/>
                  <a:gd name="T6" fmla="*/ 121 w 371"/>
                  <a:gd name="T7" fmla="*/ 503 h 503"/>
                  <a:gd name="T8" fmla="*/ 167 w 371"/>
                  <a:gd name="T9" fmla="*/ 146 h 503"/>
                  <a:gd name="T10" fmla="*/ 204 w 371"/>
                  <a:gd name="T11" fmla="*/ 146 h 503"/>
                  <a:gd name="T12" fmla="*/ 250 w 371"/>
                  <a:gd name="T13" fmla="*/ 503 h 503"/>
                  <a:gd name="T14" fmla="*/ 371 w 371"/>
                  <a:gd name="T15" fmla="*/ 503 h 503"/>
                  <a:gd name="T16" fmla="*/ 335 w 371"/>
                  <a:gd name="T17"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503">
                    <a:moveTo>
                      <a:pt x="335" y="0"/>
                    </a:moveTo>
                    <a:lnTo>
                      <a:pt x="39" y="0"/>
                    </a:lnTo>
                    <a:lnTo>
                      <a:pt x="0" y="503"/>
                    </a:lnTo>
                    <a:lnTo>
                      <a:pt x="121" y="503"/>
                    </a:lnTo>
                    <a:lnTo>
                      <a:pt x="167" y="146"/>
                    </a:lnTo>
                    <a:lnTo>
                      <a:pt x="204" y="146"/>
                    </a:lnTo>
                    <a:lnTo>
                      <a:pt x="250" y="503"/>
                    </a:lnTo>
                    <a:lnTo>
                      <a:pt x="371" y="503"/>
                    </a:lnTo>
                    <a:lnTo>
                      <a:pt x="335" y="0"/>
                    </a:lnTo>
                    <a:close/>
                  </a:path>
                </a:pathLst>
              </a:custGeom>
              <a:solidFill>
                <a:srgbClr val="7F57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72"/>
              <p:cNvSpPr>
                <a:spLocks/>
              </p:cNvSpPr>
              <p:nvPr/>
            </p:nvSpPr>
            <p:spPr bwMode="auto">
              <a:xfrm>
                <a:off x="3779839" y="2696444"/>
                <a:ext cx="228600" cy="153988"/>
              </a:xfrm>
              <a:custGeom>
                <a:avLst/>
                <a:gdLst>
                  <a:gd name="T0" fmla="*/ 83 w 99"/>
                  <a:gd name="T1" fmla="*/ 66 h 66"/>
                  <a:gd name="T2" fmla="*/ 16 w 99"/>
                  <a:gd name="T3" fmla="*/ 66 h 66"/>
                  <a:gd name="T4" fmla="*/ 0 w 99"/>
                  <a:gd name="T5" fmla="*/ 50 h 66"/>
                  <a:gd name="T6" fmla="*/ 0 w 99"/>
                  <a:gd name="T7" fmla="*/ 49 h 66"/>
                  <a:gd name="T8" fmla="*/ 49 w 99"/>
                  <a:gd name="T9" fmla="*/ 0 h 66"/>
                  <a:gd name="T10" fmla="*/ 50 w 99"/>
                  <a:gd name="T11" fmla="*/ 0 h 66"/>
                  <a:gd name="T12" fmla="*/ 99 w 99"/>
                  <a:gd name="T13" fmla="*/ 49 h 66"/>
                  <a:gd name="T14" fmla="*/ 99 w 99"/>
                  <a:gd name="T15" fmla="*/ 50 h 66"/>
                  <a:gd name="T16" fmla="*/ 83 w 99"/>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6">
                    <a:moveTo>
                      <a:pt x="83" y="66"/>
                    </a:moveTo>
                    <a:cubicBezTo>
                      <a:pt x="16" y="66"/>
                      <a:pt x="16" y="66"/>
                      <a:pt x="16" y="66"/>
                    </a:cubicBezTo>
                    <a:cubicBezTo>
                      <a:pt x="7" y="66"/>
                      <a:pt x="0" y="59"/>
                      <a:pt x="0" y="50"/>
                    </a:cubicBezTo>
                    <a:cubicBezTo>
                      <a:pt x="0" y="49"/>
                      <a:pt x="0" y="49"/>
                      <a:pt x="0" y="49"/>
                    </a:cubicBezTo>
                    <a:cubicBezTo>
                      <a:pt x="0" y="22"/>
                      <a:pt x="22" y="0"/>
                      <a:pt x="49" y="0"/>
                    </a:cubicBezTo>
                    <a:cubicBezTo>
                      <a:pt x="50" y="0"/>
                      <a:pt x="50" y="0"/>
                      <a:pt x="50" y="0"/>
                    </a:cubicBezTo>
                    <a:cubicBezTo>
                      <a:pt x="77" y="0"/>
                      <a:pt x="99" y="22"/>
                      <a:pt x="99" y="49"/>
                    </a:cubicBezTo>
                    <a:cubicBezTo>
                      <a:pt x="99" y="50"/>
                      <a:pt x="99" y="50"/>
                      <a:pt x="99" y="50"/>
                    </a:cubicBezTo>
                    <a:cubicBezTo>
                      <a:pt x="99" y="59"/>
                      <a:pt x="92" y="66"/>
                      <a:pt x="83" y="66"/>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73"/>
              <p:cNvSpPr>
                <a:spLocks/>
              </p:cNvSpPr>
              <p:nvPr/>
            </p:nvSpPr>
            <p:spPr bwMode="auto">
              <a:xfrm>
                <a:off x="3368676" y="2696444"/>
                <a:ext cx="228600" cy="153988"/>
              </a:xfrm>
              <a:custGeom>
                <a:avLst/>
                <a:gdLst>
                  <a:gd name="T0" fmla="*/ 16 w 99"/>
                  <a:gd name="T1" fmla="*/ 66 h 66"/>
                  <a:gd name="T2" fmla="*/ 83 w 99"/>
                  <a:gd name="T3" fmla="*/ 66 h 66"/>
                  <a:gd name="T4" fmla="*/ 99 w 99"/>
                  <a:gd name="T5" fmla="*/ 50 h 66"/>
                  <a:gd name="T6" fmla="*/ 99 w 99"/>
                  <a:gd name="T7" fmla="*/ 49 h 66"/>
                  <a:gd name="T8" fmla="*/ 50 w 99"/>
                  <a:gd name="T9" fmla="*/ 0 h 66"/>
                  <a:gd name="T10" fmla="*/ 49 w 99"/>
                  <a:gd name="T11" fmla="*/ 0 h 66"/>
                  <a:gd name="T12" fmla="*/ 0 w 99"/>
                  <a:gd name="T13" fmla="*/ 49 h 66"/>
                  <a:gd name="T14" fmla="*/ 0 w 99"/>
                  <a:gd name="T15" fmla="*/ 50 h 66"/>
                  <a:gd name="T16" fmla="*/ 16 w 99"/>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6">
                    <a:moveTo>
                      <a:pt x="16" y="66"/>
                    </a:moveTo>
                    <a:cubicBezTo>
                      <a:pt x="83" y="66"/>
                      <a:pt x="83" y="66"/>
                      <a:pt x="83" y="66"/>
                    </a:cubicBezTo>
                    <a:cubicBezTo>
                      <a:pt x="92" y="66"/>
                      <a:pt x="99" y="59"/>
                      <a:pt x="99" y="50"/>
                    </a:cubicBezTo>
                    <a:cubicBezTo>
                      <a:pt x="99" y="49"/>
                      <a:pt x="99" y="49"/>
                      <a:pt x="99" y="49"/>
                    </a:cubicBezTo>
                    <a:cubicBezTo>
                      <a:pt x="99" y="22"/>
                      <a:pt x="77" y="0"/>
                      <a:pt x="50" y="0"/>
                    </a:cubicBezTo>
                    <a:cubicBezTo>
                      <a:pt x="49" y="0"/>
                      <a:pt x="49" y="0"/>
                      <a:pt x="49" y="0"/>
                    </a:cubicBezTo>
                    <a:cubicBezTo>
                      <a:pt x="22" y="0"/>
                      <a:pt x="0" y="22"/>
                      <a:pt x="0" y="49"/>
                    </a:cubicBezTo>
                    <a:cubicBezTo>
                      <a:pt x="0" y="50"/>
                      <a:pt x="0" y="50"/>
                      <a:pt x="0" y="50"/>
                    </a:cubicBezTo>
                    <a:cubicBezTo>
                      <a:pt x="0" y="59"/>
                      <a:pt x="7" y="66"/>
                      <a:pt x="16" y="66"/>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74"/>
              <p:cNvSpPr>
                <a:spLocks/>
              </p:cNvSpPr>
              <p:nvPr/>
            </p:nvSpPr>
            <p:spPr bwMode="auto">
              <a:xfrm>
                <a:off x="3224214" y="1429619"/>
                <a:ext cx="1019175" cy="538163"/>
              </a:xfrm>
              <a:custGeom>
                <a:avLst/>
                <a:gdLst>
                  <a:gd name="T0" fmla="*/ 117 w 442"/>
                  <a:gd name="T1" fmla="*/ 18 h 233"/>
                  <a:gd name="T2" fmla="*/ 1 w 442"/>
                  <a:gd name="T3" fmla="*/ 149 h 233"/>
                  <a:gd name="T4" fmla="*/ 44 w 442"/>
                  <a:gd name="T5" fmla="*/ 233 h 233"/>
                  <a:gd name="T6" fmla="*/ 102 w 442"/>
                  <a:gd name="T7" fmla="*/ 200 h 233"/>
                  <a:gd name="T8" fmla="*/ 86 w 442"/>
                  <a:gd name="T9" fmla="*/ 154 h 233"/>
                  <a:gd name="T10" fmla="*/ 113 w 442"/>
                  <a:gd name="T11" fmla="*/ 120 h 233"/>
                  <a:gd name="T12" fmla="*/ 203 w 442"/>
                  <a:gd name="T13" fmla="*/ 180 h 233"/>
                  <a:gd name="T14" fmla="*/ 299 w 442"/>
                  <a:gd name="T15" fmla="*/ 148 h 233"/>
                  <a:gd name="T16" fmla="*/ 370 w 442"/>
                  <a:gd name="T17" fmla="*/ 205 h 233"/>
                  <a:gd name="T18" fmla="*/ 442 w 442"/>
                  <a:gd name="T19" fmla="*/ 92 h 233"/>
                  <a:gd name="T20" fmla="*/ 383 w 442"/>
                  <a:gd name="T21" fmla="*/ 49 h 233"/>
                  <a:gd name="T22" fmla="*/ 353 w 442"/>
                  <a:gd name="T23" fmla="*/ 102 h 233"/>
                  <a:gd name="T24" fmla="*/ 289 w 442"/>
                  <a:gd name="T25" fmla="*/ 18 h 233"/>
                  <a:gd name="T26" fmla="*/ 258 w 442"/>
                  <a:gd name="T27" fmla="*/ 2 h 233"/>
                  <a:gd name="T28" fmla="*/ 158 w 442"/>
                  <a:gd name="T29" fmla="*/ 0 h 233"/>
                  <a:gd name="T30" fmla="*/ 117 w 442"/>
                  <a:gd name="T31" fmla="*/ 1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2" h="233">
                    <a:moveTo>
                      <a:pt x="117" y="18"/>
                    </a:moveTo>
                    <a:cubicBezTo>
                      <a:pt x="117" y="18"/>
                      <a:pt x="2" y="137"/>
                      <a:pt x="1" y="149"/>
                    </a:cubicBezTo>
                    <a:cubicBezTo>
                      <a:pt x="0" y="161"/>
                      <a:pt x="44" y="233"/>
                      <a:pt x="44" y="233"/>
                    </a:cubicBezTo>
                    <a:cubicBezTo>
                      <a:pt x="102" y="200"/>
                      <a:pt x="102" y="200"/>
                      <a:pt x="102" y="200"/>
                    </a:cubicBezTo>
                    <a:cubicBezTo>
                      <a:pt x="86" y="154"/>
                      <a:pt x="86" y="154"/>
                      <a:pt x="86" y="154"/>
                    </a:cubicBezTo>
                    <a:cubicBezTo>
                      <a:pt x="113" y="120"/>
                      <a:pt x="113" y="120"/>
                      <a:pt x="113" y="120"/>
                    </a:cubicBezTo>
                    <a:cubicBezTo>
                      <a:pt x="203" y="180"/>
                      <a:pt x="203" y="180"/>
                      <a:pt x="203" y="180"/>
                    </a:cubicBezTo>
                    <a:cubicBezTo>
                      <a:pt x="299" y="148"/>
                      <a:pt x="299" y="148"/>
                      <a:pt x="299" y="148"/>
                    </a:cubicBezTo>
                    <a:cubicBezTo>
                      <a:pt x="299" y="148"/>
                      <a:pt x="349" y="211"/>
                      <a:pt x="370" y="205"/>
                    </a:cubicBezTo>
                    <a:cubicBezTo>
                      <a:pt x="390" y="199"/>
                      <a:pt x="442" y="92"/>
                      <a:pt x="442" y="92"/>
                    </a:cubicBezTo>
                    <a:cubicBezTo>
                      <a:pt x="383" y="49"/>
                      <a:pt x="383" y="49"/>
                      <a:pt x="383" y="49"/>
                    </a:cubicBezTo>
                    <a:cubicBezTo>
                      <a:pt x="353" y="102"/>
                      <a:pt x="353" y="102"/>
                      <a:pt x="353" y="102"/>
                    </a:cubicBezTo>
                    <a:cubicBezTo>
                      <a:pt x="289" y="18"/>
                      <a:pt x="289" y="18"/>
                      <a:pt x="289" y="18"/>
                    </a:cubicBezTo>
                    <a:cubicBezTo>
                      <a:pt x="258" y="2"/>
                      <a:pt x="258" y="2"/>
                      <a:pt x="258" y="2"/>
                    </a:cubicBezTo>
                    <a:cubicBezTo>
                      <a:pt x="158" y="0"/>
                      <a:pt x="158" y="0"/>
                      <a:pt x="158" y="0"/>
                    </a:cubicBezTo>
                    <a:lnTo>
                      <a:pt x="117" y="18"/>
                    </a:lnTo>
                    <a:close/>
                  </a:path>
                </a:pathLst>
              </a:custGeom>
              <a:solidFill>
                <a:srgbClr val="3F3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75"/>
              <p:cNvSpPr>
                <a:spLocks/>
              </p:cNvSpPr>
              <p:nvPr/>
            </p:nvSpPr>
            <p:spPr bwMode="auto">
              <a:xfrm>
                <a:off x="3449639" y="1434381"/>
                <a:ext cx="484188" cy="601663"/>
              </a:xfrm>
              <a:custGeom>
                <a:avLst/>
                <a:gdLst>
                  <a:gd name="T0" fmla="*/ 278 w 305"/>
                  <a:gd name="T1" fmla="*/ 23 h 379"/>
                  <a:gd name="T2" fmla="*/ 241 w 305"/>
                  <a:gd name="T3" fmla="*/ 0 h 379"/>
                  <a:gd name="T4" fmla="*/ 153 w 305"/>
                  <a:gd name="T5" fmla="*/ 198 h 379"/>
                  <a:gd name="T6" fmla="*/ 64 w 305"/>
                  <a:gd name="T7" fmla="*/ 0 h 379"/>
                  <a:gd name="T8" fmla="*/ 28 w 305"/>
                  <a:gd name="T9" fmla="*/ 23 h 379"/>
                  <a:gd name="T10" fmla="*/ 0 w 305"/>
                  <a:gd name="T11" fmla="*/ 379 h 379"/>
                  <a:gd name="T12" fmla="*/ 153 w 305"/>
                  <a:gd name="T13" fmla="*/ 379 h 379"/>
                  <a:gd name="T14" fmla="*/ 305 w 305"/>
                  <a:gd name="T15" fmla="*/ 379 h 379"/>
                  <a:gd name="T16" fmla="*/ 278 w 305"/>
                  <a:gd name="T17" fmla="*/ 23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5" h="379">
                    <a:moveTo>
                      <a:pt x="278" y="23"/>
                    </a:moveTo>
                    <a:lnTo>
                      <a:pt x="241" y="0"/>
                    </a:lnTo>
                    <a:lnTo>
                      <a:pt x="153" y="198"/>
                    </a:lnTo>
                    <a:lnTo>
                      <a:pt x="64" y="0"/>
                    </a:lnTo>
                    <a:lnTo>
                      <a:pt x="28" y="23"/>
                    </a:lnTo>
                    <a:lnTo>
                      <a:pt x="0" y="379"/>
                    </a:lnTo>
                    <a:lnTo>
                      <a:pt x="153" y="379"/>
                    </a:lnTo>
                    <a:lnTo>
                      <a:pt x="305" y="379"/>
                    </a:lnTo>
                    <a:lnTo>
                      <a:pt x="278" y="23"/>
                    </a:lnTo>
                    <a:close/>
                  </a:path>
                </a:pathLst>
              </a:custGeom>
              <a:solidFill>
                <a:srgbClr val="E2DC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76"/>
              <p:cNvSpPr>
                <a:spLocks/>
              </p:cNvSpPr>
              <p:nvPr/>
            </p:nvSpPr>
            <p:spPr bwMode="auto">
              <a:xfrm>
                <a:off x="3556001" y="1461369"/>
                <a:ext cx="136525" cy="93663"/>
              </a:xfrm>
              <a:custGeom>
                <a:avLst/>
                <a:gdLst>
                  <a:gd name="T0" fmla="*/ 59 w 59"/>
                  <a:gd name="T1" fmla="*/ 17 h 40"/>
                  <a:gd name="T2" fmla="*/ 59 w 59"/>
                  <a:gd name="T3" fmla="*/ 25 h 40"/>
                  <a:gd name="T4" fmla="*/ 11 w 59"/>
                  <a:gd name="T5" fmla="*/ 38 h 40"/>
                  <a:gd name="T6" fmla="*/ 0 w 59"/>
                  <a:gd name="T7" fmla="*/ 30 h 40"/>
                  <a:gd name="T8" fmla="*/ 0 w 59"/>
                  <a:gd name="T9" fmla="*/ 10 h 40"/>
                  <a:gd name="T10" fmla="*/ 11 w 59"/>
                  <a:gd name="T11" fmla="*/ 2 h 40"/>
                  <a:gd name="T12" fmla="*/ 59 w 59"/>
                  <a:gd name="T13" fmla="*/ 17 h 40"/>
                </a:gdLst>
                <a:ahLst/>
                <a:cxnLst>
                  <a:cxn ang="0">
                    <a:pos x="T0" y="T1"/>
                  </a:cxn>
                  <a:cxn ang="0">
                    <a:pos x="T2" y="T3"/>
                  </a:cxn>
                  <a:cxn ang="0">
                    <a:pos x="T4" y="T5"/>
                  </a:cxn>
                  <a:cxn ang="0">
                    <a:pos x="T6" y="T7"/>
                  </a:cxn>
                  <a:cxn ang="0">
                    <a:pos x="T8" y="T9"/>
                  </a:cxn>
                  <a:cxn ang="0">
                    <a:pos x="T10" y="T11"/>
                  </a:cxn>
                  <a:cxn ang="0">
                    <a:pos x="T12" y="T13"/>
                  </a:cxn>
                </a:cxnLst>
                <a:rect l="0" t="0" r="r" b="b"/>
                <a:pathLst>
                  <a:path w="59" h="40">
                    <a:moveTo>
                      <a:pt x="59" y="17"/>
                    </a:moveTo>
                    <a:cubicBezTo>
                      <a:pt x="59" y="25"/>
                      <a:pt x="59" y="25"/>
                      <a:pt x="59" y="25"/>
                    </a:cubicBezTo>
                    <a:cubicBezTo>
                      <a:pt x="11" y="38"/>
                      <a:pt x="11" y="38"/>
                      <a:pt x="11" y="38"/>
                    </a:cubicBezTo>
                    <a:cubicBezTo>
                      <a:pt x="5" y="40"/>
                      <a:pt x="0" y="36"/>
                      <a:pt x="0" y="30"/>
                    </a:cubicBezTo>
                    <a:cubicBezTo>
                      <a:pt x="0" y="10"/>
                      <a:pt x="0" y="10"/>
                      <a:pt x="0" y="10"/>
                    </a:cubicBezTo>
                    <a:cubicBezTo>
                      <a:pt x="0" y="4"/>
                      <a:pt x="5" y="0"/>
                      <a:pt x="11" y="2"/>
                    </a:cubicBezTo>
                    <a:lnTo>
                      <a:pt x="59" y="17"/>
                    </a:lnTo>
                    <a:close/>
                  </a:path>
                </a:pathLst>
              </a:custGeom>
              <a:solidFill>
                <a:srgbClr val="C650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77"/>
              <p:cNvSpPr>
                <a:spLocks/>
              </p:cNvSpPr>
              <p:nvPr/>
            </p:nvSpPr>
            <p:spPr bwMode="auto">
              <a:xfrm>
                <a:off x="3692526" y="1461369"/>
                <a:ext cx="136525" cy="93663"/>
              </a:xfrm>
              <a:custGeom>
                <a:avLst/>
                <a:gdLst>
                  <a:gd name="T0" fmla="*/ 0 w 59"/>
                  <a:gd name="T1" fmla="*/ 17 h 40"/>
                  <a:gd name="T2" fmla="*/ 0 w 59"/>
                  <a:gd name="T3" fmla="*/ 25 h 40"/>
                  <a:gd name="T4" fmla="*/ 49 w 59"/>
                  <a:gd name="T5" fmla="*/ 38 h 40"/>
                  <a:gd name="T6" fmla="*/ 59 w 59"/>
                  <a:gd name="T7" fmla="*/ 30 h 40"/>
                  <a:gd name="T8" fmla="*/ 59 w 59"/>
                  <a:gd name="T9" fmla="*/ 10 h 40"/>
                  <a:gd name="T10" fmla="*/ 48 w 59"/>
                  <a:gd name="T11" fmla="*/ 2 h 40"/>
                  <a:gd name="T12" fmla="*/ 0 w 59"/>
                  <a:gd name="T13" fmla="*/ 17 h 40"/>
                </a:gdLst>
                <a:ahLst/>
                <a:cxnLst>
                  <a:cxn ang="0">
                    <a:pos x="T0" y="T1"/>
                  </a:cxn>
                  <a:cxn ang="0">
                    <a:pos x="T2" y="T3"/>
                  </a:cxn>
                  <a:cxn ang="0">
                    <a:pos x="T4" y="T5"/>
                  </a:cxn>
                  <a:cxn ang="0">
                    <a:pos x="T6" y="T7"/>
                  </a:cxn>
                  <a:cxn ang="0">
                    <a:pos x="T8" y="T9"/>
                  </a:cxn>
                  <a:cxn ang="0">
                    <a:pos x="T10" y="T11"/>
                  </a:cxn>
                  <a:cxn ang="0">
                    <a:pos x="T12" y="T13"/>
                  </a:cxn>
                </a:cxnLst>
                <a:rect l="0" t="0" r="r" b="b"/>
                <a:pathLst>
                  <a:path w="59" h="40">
                    <a:moveTo>
                      <a:pt x="0" y="17"/>
                    </a:moveTo>
                    <a:cubicBezTo>
                      <a:pt x="0" y="25"/>
                      <a:pt x="0" y="25"/>
                      <a:pt x="0" y="25"/>
                    </a:cubicBezTo>
                    <a:cubicBezTo>
                      <a:pt x="49" y="38"/>
                      <a:pt x="49" y="38"/>
                      <a:pt x="49" y="38"/>
                    </a:cubicBezTo>
                    <a:cubicBezTo>
                      <a:pt x="54" y="40"/>
                      <a:pt x="59" y="36"/>
                      <a:pt x="59" y="30"/>
                    </a:cubicBezTo>
                    <a:cubicBezTo>
                      <a:pt x="59" y="10"/>
                      <a:pt x="59" y="10"/>
                      <a:pt x="59" y="10"/>
                    </a:cubicBezTo>
                    <a:cubicBezTo>
                      <a:pt x="59" y="4"/>
                      <a:pt x="54" y="0"/>
                      <a:pt x="48" y="2"/>
                    </a:cubicBezTo>
                    <a:lnTo>
                      <a:pt x="0" y="17"/>
                    </a:lnTo>
                    <a:close/>
                  </a:path>
                </a:pathLst>
              </a:custGeom>
              <a:solidFill>
                <a:srgbClr val="C650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78"/>
              <p:cNvSpPr>
                <a:spLocks/>
              </p:cNvSpPr>
              <p:nvPr/>
            </p:nvSpPr>
            <p:spPr bwMode="auto">
              <a:xfrm>
                <a:off x="3657601" y="1480419"/>
                <a:ext cx="69850" cy="61913"/>
              </a:xfrm>
              <a:custGeom>
                <a:avLst/>
                <a:gdLst>
                  <a:gd name="T0" fmla="*/ 21 w 30"/>
                  <a:gd name="T1" fmla="*/ 27 h 27"/>
                  <a:gd name="T2" fmla="*/ 9 w 30"/>
                  <a:gd name="T3" fmla="*/ 27 h 27"/>
                  <a:gd name="T4" fmla="*/ 0 w 30"/>
                  <a:gd name="T5" fmla="*/ 17 h 27"/>
                  <a:gd name="T6" fmla="*/ 0 w 30"/>
                  <a:gd name="T7" fmla="*/ 9 h 27"/>
                  <a:gd name="T8" fmla="*/ 9 w 30"/>
                  <a:gd name="T9" fmla="*/ 0 h 27"/>
                  <a:gd name="T10" fmla="*/ 21 w 30"/>
                  <a:gd name="T11" fmla="*/ 0 h 27"/>
                  <a:gd name="T12" fmla="*/ 30 w 30"/>
                  <a:gd name="T13" fmla="*/ 9 h 27"/>
                  <a:gd name="T14" fmla="*/ 30 w 30"/>
                  <a:gd name="T15" fmla="*/ 17 h 27"/>
                  <a:gd name="T16" fmla="*/ 21 w 30"/>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7">
                    <a:moveTo>
                      <a:pt x="21" y="27"/>
                    </a:moveTo>
                    <a:cubicBezTo>
                      <a:pt x="9" y="27"/>
                      <a:pt x="9" y="27"/>
                      <a:pt x="9" y="27"/>
                    </a:cubicBezTo>
                    <a:cubicBezTo>
                      <a:pt x="4" y="27"/>
                      <a:pt x="0" y="23"/>
                      <a:pt x="0" y="17"/>
                    </a:cubicBezTo>
                    <a:cubicBezTo>
                      <a:pt x="0" y="9"/>
                      <a:pt x="0" y="9"/>
                      <a:pt x="0" y="9"/>
                    </a:cubicBezTo>
                    <a:cubicBezTo>
                      <a:pt x="0" y="4"/>
                      <a:pt x="4" y="0"/>
                      <a:pt x="9" y="0"/>
                    </a:cubicBezTo>
                    <a:cubicBezTo>
                      <a:pt x="21" y="0"/>
                      <a:pt x="21" y="0"/>
                      <a:pt x="21" y="0"/>
                    </a:cubicBezTo>
                    <a:cubicBezTo>
                      <a:pt x="26" y="0"/>
                      <a:pt x="30" y="4"/>
                      <a:pt x="30" y="9"/>
                    </a:cubicBezTo>
                    <a:cubicBezTo>
                      <a:pt x="30" y="17"/>
                      <a:pt x="30" y="17"/>
                      <a:pt x="30" y="17"/>
                    </a:cubicBezTo>
                    <a:cubicBezTo>
                      <a:pt x="30" y="23"/>
                      <a:pt x="26" y="27"/>
                      <a:pt x="21" y="27"/>
                    </a:cubicBezTo>
                    <a:close/>
                  </a:path>
                </a:pathLst>
              </a:custGeom>
              <a:solidFill>
                <a:srgbClr val="AD3E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Oval 179"/>
              <p:cNvSpPr>
                <a:spLocks noChangeArrowheads="1"/>
              </p:cNvSpPr>
              <p:nvPr/>
            </p:nvSpPr>
            <p:spPr bwMode="auto">
              <a:xfrm>
                <a:off x="3673476" y="1567731"/>
                <a:ext cx="39688" cy="39688"/>
              </a:xfrm>
              <a:prstGeom prst="ellipse">
                <a:avLst/>
              </a:prstGeom>
              <a:solidFill>
                <a:srgbClr val="302F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Oval 180"/>
              <p:cNvSpPr>
                <a:spLocks noChangeArrowheads="1"/>
              </p:cNvSpPr>
              <p:nvPr/>
            </p:nvSpPr>
            <p:spPr bwMode="auto">
              <a:xfrm>
                <a:off x="3673476" y="1658219"/>
                <a:ext cx="39688" cy="39688"/>
              </a:xfrm>
              <a:prstGeom prst="ellipse">
                <a:avLst/>
              </a:prstGeom>
              <a:solidFill>
                <a:srgbClr val="302F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181"/>
              <p:cNvSpPr>
                <a:spLocks/>
              </p:cNvSpPr>
              <p:nvPr/>
            </p:nvSpPr>
            <p:spPr bwMode="auto">
              <a:xfrm>
                <a:off x="3225801" y="353294"/>
                <a:ext cx="985838" cy="904875"/>
              </a:xfrm>
              <a:custGeom>
                <a:avLst/>
                <a:gdLst>
                  <a:gd name="T0" fmla="*/ 6 w 427"/>
                  <a:gd name="T1" fmla="*/ 292 h 391"/>
                  <a:gd name="T2" fmla="*/ 0 w 427"/>
                  <a:gd name="T3" fmla="*/ 199 h 391"/>
                  <a:gd name="T4" fmla="*/ 59 w 427"/>
                  <a:gd name="T5" fmla="*/ 93 h 391"/>
                  <a:gd name="T6" fmla="*/ 308 w 427"/>
                  <a:gd name="T7" fmla="*/ 57 h 391"/>
                  <a:gd name="T8" fmla="*/ 409 w 427"/>
                  <a:gd name="T9" fmla="*/ 288 h 391"/>
                  <a:gd name="T10" fmla="*/ 208 w 427"/>
                  <a:gd name="T11" fmla="*/ 391 h 391"/>
                  <a:gd name="T12" fmla="*/ 6 w 427"/>
                  <a:gd name="T13" fmla="*/ 292 h 391"/>
                </a:gdLst>
                <a:ahLst/>
                <a:cxnLst>
                  <a:cxn ang="0">
                    <a:pos x="T0" y="T1"/>
                  </a:cxn>
                  <a:cxn ang="0">
                    <a:pos x="T2" y="T3"/>
                  </a:cxn>
                  <a:cxn ang="0">
                    <a:pos x="T4" y="T5"/>
                  </a:cxn>
                  <a:cxn ang="0">
                    <a:pos x="T6" y="T7"/>
                  </a:cxn>
                  <a:cxn ang="0">
                    <a:pos x="T8" y="T9"/>
                  </a:cxn>
                  <a:cxn ang="0">
                    <a:pos x="T10" y="T11"/>
                  </a:cxn>
                  <a:cxn ang="0">
                    <a:pos x="T12" y="T13"/>
                  </a:cxn>
                </a:cxnLst>
                <a:rect l="0" t="0" r="r" b="b"/>
                <a:pathLst>
                  <a:path w="427" h="391">
                    <a:moveTo>
                      <a:pt x="6" y="292"/>
                    </a:moveTo>
                    <a:cubicBezTo>
                      <a:pt x="6" y="292"/>
                      <a:pt x="0" y="253"/>
                      <a:pt x="0" y="199"/>
                    </a:cubicBezTo>
                    <a:cubicBezTo>
                      <a:pt x="0" y="135"/>
                      <a:pt x="29" y="84"/>
                      <a:pt x="59" y="93"/>
                    </a:cubicBezTo>
                    <a:cubicBezTo>
                      <a:pt x="59" y="93"/>
                      <a:pt x="124" y="0"/>
                      <a:pt x="308" y="57"/>
                    </a:cubicBezTo>
                    <a:cubicBezTo>
                      <a:pt x="408" y="88"/>
                      <a:pt x="427" y="194"/>
                      <a:pt x="409" y="288"/>
                    </a:cubicBezTo>
                    <a:cubicBezTo>
                      <a:pt x="208" y="391"/>
                      <a:pt x="208" y="391"/>
                      <a:pt x="208" y="391"/>
                    </a:cubicBezTo>
                    <a:lnTo>
                      <a:pt x="6" y="292"/>
                    </a:lnTo>
                    <a:close/>
                  </a:path>
                </a:pathLst>
              </a:custGeom>
              <a:solidFill>
                <a:srgbClr val="EA9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182"/>
              <p:cNvSpPr>
                <a:spLocks/>
              </p:cNvSpPr>
              <p:nvPr/>
            </p:nvSpPr>
            <p:spPr bwMode="auto">
              <a:xfrm>
                <a:off x="3260726" y="705719"/>
                <a:ext cx="874713" cy="388938"/>
              </a:xfrm>
              <a:custGeom>
                <a:avLst/>
                <a:gdLst>
                  <a:gd name="T0" fmla="*/ 0 w 379"/>
                  <a:gd name="T1" fmla="*/ 168 h 168"/>
                  <a:gd name="T2" fmla="*/ 0 w 379"/>
                  <a:gd name="T3" fmla="*/ 96 h 168"/>
                  <a:gd name="T4" fmla="*/ 40 w 379"/>
                  <a:gd name="T5" fmla="*/ 21 h 168"/>
                  <a:gd name="T6" fmla="*/ 52 w 379"/>
                  <a:gd name="T7" fmla="*/ 13 h 168"/>
                  <a:gd name="T8" fmla="*/ 113 w 379"/>
                  <a:gd name="T9" fmla="*/ 10 h 168"/>
                  <a:gd name="T10" fmla="*/ 176 w 379"/>
                  <a:gd name="T11" fmla="*/ 41 h 168"/>
                  <a:gd name="T12" fmla="*/ 204 w 379"/>
                  <a:gd name="T13" fmla="*/ 41 h 168"/>
                  <a:gd name="T14" fmla="*/ 264 w 379"/>
                  <a:gd name="T15" fmla="*/ 10 h 168"/>
                  <a:gd name="T16" fmla="*/ 325 w 379"/>
                  <a:gd name="T17" fmla="*/ 13 h 168"/>
                  <a:gd name="T18" fmla="*/ 338 w 379"/>
                  <a:gd name="T19" fmla="*/ 21 h 168"/>
                  <a:gd name="T20" fmla="*/ 379 w 379"/>
                  <a:gd name="T21" fmla="*/ 97 h 168"/>
                  <a:gd name="T22" fmla="*/ 379 w 379"/>
                  <a:gd name="T23" fmla="*/ 168 h 168"/>
                  <a:gd name="T24" fmla="*/ 0 w 379"/>
                  <a:gd name="T25"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 h="168">
                    <a:moveTo>
                      <a:pt x="0" y="168"/>
                    </a:moveTo>
                    <a:cubicBezTo>
                      <a:pt x="0" y="96"/>
                      <a:pt x="0" y="96"/>
                      <a:pt x="0" y="96"/>
                    </a:cubicBezTo>
                    <a:cubicBezTo>
                      <a:pt x="0" y="66"/>
                      <a:pt x="15" y="38"/>
                      <a:pt x="40" y="21"/>
                    </a:cubicBezTo>
                    <a:cubicBezTo>
                      <a:pt x="52" y="13"/>
                      <a:pt x="52" y="13"/>
                      <a:pt x="52" y="13"/>
                    </a:cubicBezTo>
                    <a:cubicBezTo>
                      <a:pt x="70" y="1"/>
                      <a:pt x="94" y="0"/>
                      <a:pt x="113" y="10"/>
                    </a:cubicBezTo>
                    <a:cubicBezTo>
                      <a:pt x="176" y="41"/>
                      <a:pt x="176" y="41"/>
                      <a:pt x="176" y="41"/>
                    </a:cubicBezTo>
                    <a:cubicBezTo>
                      <a:pt x="184" y="45"/>
                      <a:pt x="195" y="45"/>
                      <a:pt x="204" y="41"/>
                    </a:cubicBezTo>
                    <a:cubicBezTo>
                      <a:pt x="264" y="10"/>
                      <a:pt x="264" y="10"/>
                      <a:pt x="264" y="10"/>
                    </a:cubicBezTo>
                    <a:cubicBezTo>
                      <a:pt x="283" y="0"/>
                      <a:pt x="307" y="1"/>
                      <a:pt x="325" y="13"/>
                    </a:cubicBezTo>
                    <a:cubicBezTo>
                      <a:pt x="338" y="21"/>
                      <a:pt x="338" y="21"/>
                      <a:pt x="338" y="21"/>
                    </a:cubicBezTo>
                    <a:cubicBezTo>
                      <a:pt x="364" y="38"/>
                      <a:pt x="379" y="66"/>
                      <a:pt x="379" y="97"/>
                    </a:cubicBezTo>
                    <a:cubicBezTo>
                      <a:pt x="379" y="168"/>
                      <a:pt x="379" y="168"/>
                      <a:pt x="379" y="168"/>
                    </a:cubicBezTo>
                    <a:lnTo>
                      <a:pt x="0" y="168"/>
                    </a:lnTo>
                    <a:close/>
                  </a:path>
                </a:pathLst>
              </a:custGeom>
              <a:solidFill>
                <a:srgbClr val="E08A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83"/>
              <p:cNvSpPr>
                <a:spLocks/>
              </p:cNvSpPr>
              <p:nvPr/>
            </p:nvSpPr>
            <p:spPr bwMode="auto">
              <a:xfrm>
                <a:off x="3160714" y="980356"/>
                <a:ext cx="201613" cy="277813"/>
              </a:xfrm>
              <a:custGeom>
                <a:avLst/>
                <a:gdLst>
                  <a:gd name="T0" fmla="*/ 75 w 87"/>
                  <a:gd name="T1" fmla="*/ 29 h 120"/>
                  <a:gd name="T2" fmla="*/ 26 w 87"/>
                  <a:gd name="T3" fmla="*/ 14 h 120"/>
                  <a:gd name="T4" fmla="*/ 87 w 87"/>
                  <a:gd name="T5" fmla="*/ 120 h 120"/>
                  <a:gd name="T6" fmla="*/ 75 w 87"/>
                  <a:gd name="T7" fmla="*/ 29 h 120"/>
                </a:gdLst>
                <a:ahLst/>
                <a:cxnLst>
                  <a:cxn ang="0">
                    <a:pos x="T0" y="T1"/>
                  </a:cxn>
                  <a:cxn ang="0">
                    <a:pos x="T2" y="T3"/>
                  </a:cxn>
                  <a:cxn ang="0">
                    <a:pos x="T4" y="T5"/>
                  </a:cxn>
                  <a:cxn ang="0">
                    <a:pos x="T6" y="T7"/>
                  </a:cxn>
                </a:cxnLst>
                <a:rect l="0" t="0" r="r" b="b"/>
                <a:pathLst>
                  <a:path w="87" h="120">
                    <a:moveTo>
                      <a:pt x="75" y="29"/>
                    </a:moveTo>
                    <a:cubicBezTo>
                      <a:pt x="75" y="29"/>
                      <a:pt x="51" y="0"/>
                      <a:pt x="26" y="14"/>
                    </a:cubicBezTo>
                    <a:cubicBezTo>
                      <a:pt x="0" y="27"/>
                      <a:pt x="35" y="113"/>
                      <a:pt x="87" y="120"/>
                    </a:cubicBezTo>
                    <a:lnTo>
                      <a:pt x="75" y="29"/>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184"/>
              <p:cNvSpPr>
                <a:spLocks/>
              </p:cNvSpPr>
              <p:nvPr/>
            </p:nvSpPr>
            <p:spPr bwMode="auto">
              <a:xfrm>
                <a:off x="4038601" y="980356"/>
                <a:ext cx="200025" cy="277813"/>
              </a:xfrm>
              <a:custGeom>
                <a:avLst/>
                <a:gdLst>
                  <a:gd name="T0" fmla="*/ 12 w 87"/>
                  <a:gd name="T1" fmla="*/ 29 h 120"/>
                  <a:gd name="T2" fmla="*/ 61 w 87"/>
                  <a:gd name="T3" fmla="*/ 14 h 120"/>
                  <a:gd name="T4" fmla="*/ 0 w 87"/>
                  <a:gd name="T5" fmla="*/ 120 h 120"/>
                  <a:gd name="T6" fmla="*/ 12 w 87"/>
                  <a:gd name="T7" fmla="*/ 29 h 120"/>
                </a:gdLst>
                <a:ahLst/>
                <a:cxnLst>
                  <a:cxn ang="0">
                    <a:pos x="T0" y="T1"/>
                  </a:cxn>
                  <a:cxn ang="0">
                    <a:pos x="T2" y="T3"/>
                  </a:cxn>
                  <a:cxn ang="0">
                    <a:pos x="T4" y="T5"/>
                  </a:cxn>
                  <a:cxn ang="0">
                    <a:pos x="T6" y="T7"/>
                  </a:cxn>
                </a:cxnLst>
                <a:rect l="0" t="0" r="r" b="b"/>
                <a:pathLst>
                  <a:path w="87" h="120">
                    <a:moveTo>
                      <a:pt x="12" y="29"/>
                    </a:moveTo>
                    <a:cubicBezTo>
                      <a:pt x="12" y="29"/>
                      <a:pt x="35" y="0"/>
                      <a:pt x="61" y="14"/>
                    </a:cubicBezTo>
                    <a:cubicBezTo>
                      <a:pt x="87" y="27"/>
                      <a:pt x="51" y="113"/>
                      <a:pt x="0" y="120"/>
                    </a:cubicBezTo>
                    <a:lnTo>
                      <a:pt x="12" y="29"/>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85"/>
              <p:cNvSpPr>
                <a:spLocks/>
              </p:cNvSpPr>
              <p:nvPr/>
            </p:nvSpPr>
            <p:spPr bwMode="auto">
              <a:xfrm>
                <a:off x="3308351" y="843831"/>
                <a:ext cx="777875" cy="661988"/>
              </a:xfrm>
              <a:custGeom>
                <a:avLst/>
                <a:gdLst>
                  <a:gd name="T0" fmla="*/ 305 w 337"/>
                  <a:gd name="T1" fmla="*/ 216 h 286"/>
                  <a:gd name="T2" fmla="*/ 273 w 337"/>
                  <a:gd name="T3" fmla="*/ 239 h 286"/>
                  <a:gd name="T4" fmla="*/ 64 w 337"/>
                  <a:gd name="T5" fmla="*/ 239 h 286"/>
                  <a:gd name="T6" fmla="*/ 33 w 337"/>
                  <a:gd name="T7" fmla="*/ 216 h 286"/>
                  <a:gd name="T8" fmla="*/ 0 w 337"/>
                  <a:gd name="T9" fmla="*/ 150 h 286"/>
                  <a:gd name="T10" fmla="*/ 0 w 337"/>
                  <a:gd name="T11" fmla="*/ 43 h 286"/>
                  <a:gd name="T12" fmla="*/ 46 w 337"/>
                  <a:gd name="T13" fmla="*/ 13 h 286"/>
                  <a:gd name="T14" fmla="*/ 101 w 337"/>
                  <a:gd name="T15" fmla="*/ 9 h 286"/>
                  <a:gd name="T16" fmla="*/ 156 w 337"/>
                  <a:gd name="T17" fmla="*/ 37 h 286"/>
                  <a:gd name="T18" fmla="*/ 181 w 337"/>
                  <a:gd name="T19" fmla="*/ 37 h 286"/>
                  <a:gd name="T20" fmla="*/ 235 w 337"/>
                  <a:gd name="T21" fmla="*/ 9 h 286"/>
                  <a:gd name="T22" fmla="*/ 289 w 337"/>
                  <a:gd name="T23" fmla="*/ 12 h 286"/>
                  <a:gd name="T24" fmla="*/ 337 w 337"/>
                  <a:gd name="T25" fmla="*/ 43 h 286"/>
                  <a:gd name="T26" fmla="*/ 337 w 337"/>
                  <a:gd name="T27" fmla="*/ 150 h 286"/>
                  <a:gd name="T28" fmla="*/ 305 w 337"/>
                  <a:gd name="T29" fmla="*/ 21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286">
                    <a:moveTo>
                      <a:pt x="305" y="216"/>
                    </a:moveTo>
                    <a:cubicBezTo>
                      <a:pt x="273" y="239"/>
                      <a:pt x="273" y="239"/>
                      <a:pt x="273" y="239"/>
                    </a:cubicBezTo>
                    <a:cubicBezTo>
                      <a:pt x="211" y="286"/>
                      <a:pt x="126" y="286"/>
                      <a:pt x="64" y="239"/>
                    </a:cubicBezTo>
                    <a:cubicBezTo>
                      <a:pt x="33" y="216"/>
                      <a:pt x="33" y="216"/>
                      <a:pt x="33" y="216"/>
                    </a:cubicBezTo>
                    <a:cubicBezTo>
                      <a:pt x="12" y="200"/>
                      <a:pt x="0" y="176"/>
                      <a:pt x="0" y="150"/>
                    </a:cubicBezTo>
                    <a:cubicBezTo>
                      <a:pt x="0" y="43"/>
                      <a:pt x="0" y="43"/>
                      <a:pt x="0" y="43"/>
                    </a:cubicBezTo>
                    <a:cubicBezTo>
                      <a:pt x="46" y="13"/>
                      <a:pt x="46" y="13"/>
                      <a:pt x="46" y="13"/>
                    </a:cubicBezTo>
                    <a:cubicBezTo>
                      <a:pt x="62" y="2"/>
                      <a:pt x="83" y="0"/>
                      <a:pt x="101" y="9"/>
                    </a:cubicBezTo>
                    <a:cubicBezTo>
                      <a:pt x="156" y="37"/>
                      <a:pt x="156" y="37"/>
                      <a:pt x="156" y="37"/>
                    </a:cubicBezTo>
                    <a:cubicBezTo>
                      <a:pt x="164" y="41"/>
                      <a:pt x="173" y="41"/>
                      <a:pt x="181" y="37"/>
                    </a:cubicBezTo>
                    <a:cubicBezTo>
                      <a:pt x="235" y="9"/>
                      <a:pt x="235" y="9"/>
                      <a:pt x="235" y="9"/>
                    </a:cubicBezTo>
                    <a:cubicBezTo>
                      <a:pt x="252" y="0"/>
                      <a:pt x="273" y="1"/>
                      <a:pt x="289" y="12"/>
                    </a:cubicBezTo>
                    <a:cubicBezTo>
                      <a:pt x="337" y="43"/>
                      <a:pt x="337" y="43"/>
                      <a:pt x="337" y="43"/>
                    </a:cubicBezTo>
                    <a:cubicBezTo>
                      <a:pt x="337" y="150"/>
                      <a:pt x="337" y="150"/>
                      <a:pt x="337" y="150"/>
                    </a:cubicBezTo>
                    <a:cubicBezTo>
                      <a:pt x="337" y="176"/>
                      <a:pt x="325" y="200"/>
                      <a:pt x="305" y="216"/>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86"/>
              <p:cNvSpPr>
                <a:spLocks/>
              </p:cNvSpPr>
              <p:nvPr/>
            </p:nvSpPr>
            <p:spPr bwMode="auto">
              <a:xfrm>
                <a:off x="3463926" y="1086719"/>
                <a:ext cx="111125" cy="41275"/>
              </a:xfrm>
              <a:custGeom>
                <a:avLst/>
                <a:gdLst>
                  <a:gd name="T0" fmla="*/ 4 w 48"/>
                  <a:gd name="T1" fmla="*/ 18 h 18"/>
                  <a:gd name="T2" fmla="*/ 3 w 48"/>
                  <a:gd name="T3" fmla="*/ 17 h 18"/>
                  <a:gd name="T4" fmla="*/ 1 w 48"/>
                  <a:gd name="T5" fmla="*/ 13 h 18"/>
                  <a:gd name="T6" fmla="*/ 24 w 48"/>
                  <a:gd name="T7" fmla="*/ 0 h 18"/>
                  <a:gd name="T8" fmla="*/ 47 w 48"/>
                  <a:gd name="T9" fmla="*/ 13 h 18"/>
                  <a:gd name="T10" fmla="*/ 46 w 48"/>
                  <a:gd name="T11" fmla="*/ 17 h 18"/>
                  <a:gd name="T12" fmla="*/ 41 w 48"/>
                  <a:gd name="T13" fmla="*/ 15 h 18"/>
                  <a:gd name="T14" fmla="*/ 24 w 48"/>
                  <a:gd name="T15" fmla="*/ 7 h 18"/>
                  <a:gd name="T16" fmla="*/ 7 w 48"/>
                  <a:gd name="T17" fmla="*/ 16 h 18"/>
                  <a:gd name="T18" fmla="*/ 4 w 4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18">
                    <a:moveTo>
                      <a:pt x="4" y="18"/>
                    </a:moveTo>
                    <a:cubicBezTo>
                      <a:pt x="4" y="18"/>
                      <a:pt x="3" y="17"/>
                      <a:pt x="3" y="17"/>
                    </a:cubicBezTo>
                    <a:cubicBezTo>
                      <a:pt x="1" y="16"/>
                      <a:pt x="0" y="14"/>
                      <a:pt x="1" y="13"/>
                    </a:cubicBezTo>
                    <a:cubicBezTo>
                      <a:pt x="1" y="12"/>
                      <a:pt x="7" y="1"/>
                      <a:pt x="24" y="0"/>
                    </a:cubicBezTo>
                    <a:cubicBezTo>
                      <a:pt x="42" y="0"/>
                      <a:pt x="47" y="12"/>
                      <a:pt x="47" y="13"/>
                    </a:cubicBezTo>
                    <a:cubicBezTo>
                      <a:pt x="48" y="14"/>
                      <a:pt x="47" y="16"/>
                      <a:pt x="46" y="17"/>
                    </a:cubicBezTo>
                    <a:cubicBezTo>
                      <a:pt x="44" y="18"/>
                      <a:pt x="42" y="17"/>
                      <a:pt x="41" y="15"/>
                    </a:cubicBezTo>
                    <a:cubicBezTo>
                      <a:pt x="41" y="15"/>
                      <a:pt x="37" y="7"/>
                      <a:pt x="24" y="7"/>
                    </a:cubicBezTo>
                    <a:cubicBezTo>
                      <a:pt x="11" y="8"/>
                      <a:pt x="8" y="15"/>
                      <a:pt x="7" y="16"/>
                    </a:cubicBezTo>
                    <a:cubicBezTo>
                      <a:pt x="7" y="17"/>
                      <a:pt x="6" y="18"/>
                      <a:pt x="4" y="18"/>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87"/>
              <p:cNvSpPr>
                <a:spLocks/>
              </p:cNvSpPr>
              <p:nvPr/>
            </p:nvSpPr>
            <p:spPr bwMode="auto">
              <a:xfrm>
                <a:off x="3835401" y="1086719"/>
                <a:ext cx="111125" cy="41275"/>
              </a:xfrm>
              <a:custGeom>
                <a:avLst/>
                <a:gdLst>
                  <a:gd name="T0" fmla="*/ 4 w 48"/>
                  <a:gd name="T1" fmla="*/ 18 h 18"/>
                  <a:gd name="T2" fmla="*/ 2 w 48"/>
                  <a:gd name="T3" fmla="*/ 17 h 18"/>
                  <a:gd name="T4" fmla="*/ 1 w 48"/>
                  <a:gd name="T5" fmla="*/ 13 h 18"/>
                  <a:gd name="T6" fmla="*/ 24 w 48"/>
                  <a:gd name="T7" fmla="*/ 0 h 18"/>
                  <a:gd name="T8" fmla="*/ 47 w 48"/>
                  <a:gd name="T9" fmla="*/ 13 h 18"/>
                  <a:gd name="T10" fmla="*/ 45 w 48"/>
                  <a:gd name="T11" fmla="*/ 17 h 18"/>
                  <a:gd name="T12" fmla="*/ 41 w 48"/>
                  <a:gd name="T13" fmla="*/ 16 h 18"/>
                  <a:gd name="T14" fmla="*/ 24 w 48"/>
                  <a:gd name="T15" fmla="*/ 7 h 18"/>
                  <a:gd name="T16" fmla="*/ 7 w 48"/>
                  <a:gd name="T17" fmla="*/ 15 h 18"/>
                  <a:gd name="T18" fmla="*/ 4 w 4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18">
                    <a:moveTo>
                      <a:pt x="4" y="18"/>
                    </a:moveTo>
                    <a:cubicBezTo>
                      <a:pt x="3" y="18"/>
                      <a:pt x="3" y="17"/>
                      <a:pt x="2" y="17"/>
                    </a:cubicBezTo>
                    <a:cubicBezTo>
                      <a:pt x="1" y="16"/>
                      <a:pt x="0" y="14"/>
                      <a:pt x="1" y="13"/>
                    </a:cubicBezTo>
                    <a:cubicBezTo>
                      <a:pt x="1" y="12"/>
                      <a:pt x="6" y="0"/>
                      <a:pt x="24" y="0"/>
                    </a:cubicBezTo>
                    <a:cubicBezTo>
                      <a:pt x="41" y="1"/>
                      <a:pt x="47" y="12"/>
                      <a:pt x="47" y="13"/>
                    </a:cubicBezTo>
                    <a:cubicBezTo>
                      <a:pt x="48" y="14"/>
                      <a:pt x="47" y="16"/>
                      <a:pt x="45" y="17"/>
                    </a:cubicBezTo>
                    <a:cubicBezTo>
                      <a:pt x="43" y="18"/>
                      <a:pt x="41" y="17"/>
                      <a:pt x="41" y="16"/>
                    </a:cubicBezTo>
                    <a:cubicBezTo>
                      <a:pt x="40" y="15"/>
                      <a:pt x="36" y="8"/>
                      <a:pt x="24" y="7"/>
                    </a:cubicBezTo>
                    <a:cubicBezTo>
                      <a:pt x="11" y="7"/>
                      <a:pt x="7" y="15"/>
                      <a:pt x="7" y="15"/>
                    </a:cubicBezTo>
                    <a:cubicBezTo>
                      <a:pt x="6" y="17"/>
                      <a:pt x="5" y="18"/>
                      <a:pt x="4" y="18"/>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88"/>
              <p:cNvSpPr>
                <a:spLocks/>
              </p:cNvSpPr>
              <p:nvPr/>
            </p:nvSpPr>
            <p:spPr bwMode="auto">
              <a:xfrm>
                <a:off x="3622676" y="1212131"/>
                <a:ext cx="138113" cy="55563"/>
              </a:xfrm>
              <a:custGeom>
                <a:avLst/>
                <a:gdLst>
                  <a:gd name="T0" fmla="*/ 60 w 60"/>
                  <a:gd name="T1" fmla="*/ 24 h 24"/>
                  <a:gd name="T2" fmla="*/ 30 w 60"/>
                  <a:gd name="T3" fmla="*/ 1 h 24"/>
                  <a:gd name="T4" fmla="*/ 0 w 60"/>
                  <a:gd name="T5" fmla="*/ 24 h 24"/>
                  <a:gd name="T6" fmla="*/ 30 w 60"/>
                  <a:gd name="T7" fmla="*/ 9 h 24"/>
                  <a:gd name="T8" fmla="*/ 60 w 60"/>
                  <a:gd name="T9" fmla="*/ 24 h 24"/>
                </a:gdLst>
                <a:ahLst/>
                <a:cxnLst>
                  <a:cxn ang="0">
                    <a:pos x="T0" y="T1"/>
                  </a:cxn>
                  <a:cxn ang="0">
                    <a:pos x="T2" y="T3"/>
                  </a:cxn>
                  <a:cxn ang="0">
                    <a:pos x="T4" y="T5"/>
                  </a:cxn>
                  <a:cxn ang="0">
                    <a:pos x="T6" y="T7"/>
                  </a:cxn>
                  <a:cxn ang="0">
                    <a:pos x="T8" y="T9"/>
                  </a:cxn>
                </a:cxnLst>
                <a:rect l="0" t="0" r="r" b="b"/>
                <a:pathLst>
                  <a:path w="60" h="24">
                    <a:moveTo>
                      <a:pt x="60" y="24"/>
                    </a:moveTo>
                    <a:cubicBezTo>
                      <a:pt x="60" y="24"/>
                      <a:pt x="55" y="0"/>
                      <a:pt x="30" y="1"/>
                    </a:cubicBezTo>
                    <a:cubicBezTo>
                      <a:pt x="4" y="1"/>
                      <a:pt x="0" y="24"/>
                      <a:pt x="0" y="24"/>
                    </a:cubicBezTo>
                    <a:cubicBezTo>
                      <a:pt x="0" y="24"/>
                      <a:pt x="15" y="9"/>
                      <a:pt x="30" y="9"/>
                    </a:cubicBezTo>
                    <a:cubicBezTo>
                      <a:pt x="45" y="9"/>
                      <a:pt x="60" y="24"/>
                      <a:pt x="60" y="24"/>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89"/>
              <p:cNvSpPr>
                <a:spLocks/>
              </p:cNvSpPr>
              <p:nvPr/>
            </p:nvSpPr>
            <p:spPr bwMode="auto">
              <a:xfrm>
                <a:off x="3511551" y="1324844"/>
                <a:ext cx="360363" cy="76200"/>
              </a:xfrm>
              <a:custGeom>
                <a:avLst/>
                <a:gdLst>
                  <a:gd name="T0" fmla="*/ 80 w 156"/>
                  <a:gd name="T1" fmla="*/ 28 h 33"/>
                  <a:gd name="T2" fmla="*/ 75 w 156"/>
                  <a:gd name="T3" fmla="*/ 28 h 33"/>
                  <a:gd name="T4" fmla="*/ 1 w 156"/>
                  <a:gd name="T5" fmla="*/ 6 h 33"/>
                  <a:gd name="T6" fmla="*/ 1 w 156"/>
                  <a:gd name="T7" fmla="*/ 1 h 33"/>
                  <a:gd name="T8" fmla="*/ 5 w 156"/>
                  <a:gd name="T9" fmla="*/ 1 h 33"/>
                  <a:gd name="T10" fmla="*/ 151 w 156"/>
                  <a:gd name="T11" fmla="*/ 2 h 33"/>
                  <a:gd name="T12" fmla="*/ 155 w 156"/>
                  <a:gd name="T13" fmla="*/ 3 h 33"/>
                  <a:gd name="T14" fmla="*/ 155 w 156"/>
                  <a:gd name="T15" fmla="*/ 7 h 33"/>
                  <a:gd name="T16" fmla="*/ 80 w 156"/>
                  <a:gd name="T17"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3">
                    <a:moveTo>
                      <a:pt x="80" y="28"/>
                    </a:moveTo>
                    <a:cubicBezTo>
                      <a:pt x="78" y="28"/>
                      <a:pt x="77" y="28"/>
                      <a:pt x="75" y="28"/>
                    </a:cubicBezTo>
                    <a:cubicBezTo>
                      <a:pt x="47" y="27"/>
                      <a:pt x="20" y="19"/>
                      <a:pt x="1" y="6"/>
                    </a:cubicBezTo>
                    <a:cubicBezTo>
                      <a:pt x="0" y="5"/>
                      <a:pt x="0" y="3"/>
                      <a:pt x="1" y="1"/>
                    </a:cubicBezTo>
                    <a:cubicBezTo>
                      <a:pt x="2" y="0"/>
                      <a:pt x="4" y="0"/>
                      <a:pt x="5" y="1"/>
                    </a:cubicBezTo>
                    <a:cubicBezTo>
                      <a:pt x="40" y="25"/>
                      <a:pt x="106" y="33"/>
                      <a:pt x="151" y="2"/>
                    </a:cubicBezTo>
                    <a:cubicBezTo>
                      <a:pt x="153" y="1"/>
                      <a:pt x="154" y="1"/>
                      <a:pt x="155" y="3"/>
                    </a:cubicBezTo>
                    <a:cubicBezTo>
                      <a:pt x="156" y="4"/>
                      <a:pt x="156" y="6"/>
                      <a:pt x="155" y="7"/>
                    </a:cubicBezTo>
                    <a:cubicBezTo>
                      <a:pt x="134" y="21"/>
                      <a:pt x="108" y="28"/>
                      <a:pt x="80" y="28"/>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90"/>
              <p:cNvSpPr>
                <a:spLocks/>
              </p:cNvSpPr>
              <p:nvPr/>
            </p:nvSpPr>
            <p:spPr bwMode="auto">
              <a:xfrm>
                <a:off x="3427414" y="1000994"/>
                <a:ext cx="149225" cy="46038"/>
              </a:xfrm>
              <a:custGeom>
                <a:avLst/>
                <a:gdLst>
                  <a:gd name="T0" fmla="*/ 9 w 65"/>
                  <a:gd name="T1" fmla="*/ 20 h 20"/>
                  <a:gd name="T2" fmla="*/ 9 w 65"/>
                  <a:gd name="T3" fmla="*/ 20 h 20"/>
                  <a:gd name="T4" fmla="*/ 0 w 65"/>
                  <a:gd name="T5" fmla="*/ 9 h 20"/>
                  <a:gd name="T6" fmla="*/ 32 w 65"/>
                  <a:gd name="T7" fmla="*/ 0 h 20"/>
                  <a:gd name="T8" fmla="*/ 65 w 65"/>
                  <a:gd name="T9" fmla="*/ 9 h 20"/>
                  <a:gd name="T10" fmla="*/ 55 w 65"/>
                  <a:gd name="T11" fmla="*/ 20 h 20"/>
                  <a:gd name="T12" fmla="*/ 56 w 65"/>
                  <a:gd name="T13" fmla="*/ 20 h 20"/>
                  <a:gd name="T14" fmla="*/ 33 w 65"/>
                  <a:gd name="T15" fmla="*/ 14 h 20"/>
                  <a:gd name="T16" fmla="*/ 9 w 65"/>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20">
                    <a:moveTo>
                      <a:pt x="9" y="20"/>
                    </a:moveTo>
                    <a:cubicBezTo>
                      <a:pt x="9" y="20"/>
                      <a:pt x="9" y="20"/>
                      <a:pt x="9" y="20"/>
                    </a:cubicBezTo>
                    <a:cubicBezTo>
                      <a:pt x="0" y="9"/>
                      <a:pt x="0" y="9"/>
                      <a:pt x="0" y="9"/>
                    </a:cubicBezTo>
                    <a:cubicBezTo>
                      <a:pt x="1" y="8"/>
                      <a:pt x="12" y="0"/>
                      <a:pt x="32" y="0"/>
                    </a:cubicBezTo>
                    <a:cubicBezTo>
                      <a:pt x="54" y="0"/>
                      <a:pt x="64" y="8"/>
                      <a:pt x="65" y="9"/>
                    </a:cubicBezTo>
                    <a:cubicBezTo>
                      <a:pt x="55" y="20"/>
                      <a:pt x="55" y="20"/>
                      <a:pt x="55" y="20"/>
                    </a:cubicBezTo>
                    <a:cubicBezTo>
                      <a:pt x="56" y="20"/>
                      <a:pt x="56" y="20"/>
                      <a:pt x="56" y="20"/>
                    </a:cubicBezTo>
                    <a:cubicBezTo>
                      <a:pt x="55" y="19"/>
                      <a:pt x="48" y="13"/>
                      <a:pt x="33" y="14"/>
                    </a:cubicBezTo>
                    <a:cubicBezTo>
                      <a:pt x="17" y="14"/>
                      <a:pt x="10" y="19"/>
                      <a:pt x="9" y="20"/>
                    </a:cubicBezTo>
                    <a:close/>
                  </a:path>
                </a:pathLst>
              </a:custGeom>
              <a:solidFill>
                <a:srgbClr val="E08A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91"/>
              <p:cNvSpPr>
                <a:spLocks/>
              </p:cNvSpPr>
              <p:nvPr/>
            </p:nvSpPr>
            <p:spPr bwMode="auto">
              <a:xfrm>
                <a:off x="3835401" y="1000994"/>
                <a:ext cx="149225" cy="46038"/>
              </a:xfrm>
              <a:custGeom>
                <a:avLst/>
                <a:gdLst>
                  <a:gd name="T0" fmla="*/ 56 w 65"/>
                  <a:gd name="T1" fmla="*/ 20 h 20"/>
                  <a:gd name="T2" fmla="*/ 32 w 65"/>
                  <a:gd name="T3" fmla="*/ 14 h 20"/>
                  <a:gd name="T4" fmla="*/ 9 w 65"/>
                  <a:gd name="T5" fmla="*/ 20 h 20"/>
                  <a:gd name="T6" fmla="*/ 9 w 65"/>
                  <a:gd name="T7" fmla="*/ 20 h 20"/>
                  <a:gd name="T8" fmla="*/ 0 w 65"/>
                  <a:gd name="T9" fmla="*/ 9 h 20"/>
                  <a:gd name="T10" fmla="*/ 32 w 65"/>
                  <a:gd name="T11" fmla="*/ 0 h 20"/>
                  <a:gd name="T12" fmla="*/ 32 w 65"/>
                  <a:gd name="T13" fmla="*/ 0 h 20"/>
                  <a:gd name="T14" fmla="*/ 65 w 65"/>
                  <a:gd name="T15" fmla="*/ 9 h 20"/>
                  <a:gd name="T16" fmla="*/ 55 w 65"/>
                  <a:gd name="T17" fmla="*/ 20 h 20"/>
                  <a:gd name="T18" fmla="*/ 56 w 65"/>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20">
                    <a:moveTo>
                      <a:pt x="56" y="20"/>
                    </a:moveTo>
                    <a:cubicBezTo>
                      <a:pt x="55" y="19"/>
                      <a:pt x="48" y="14"/>
                      <a:pt x="32" y="14"/>
                    </a:cubicBezTo>
                    <a:cubicBezTo>
                      <a:pt x="17" y="14"/>
                      <a:pt x="10" y="19"/>
                      <a:pt x="9" y="20"/>
                    </a:cubicBezTo>
                    <a:cubicBezTo>
                      <a:pt x="9" y="20"/>
                      <a:pt x="9" y="20"/>
                      <a:pt x="9" y="20"/>
                    </a:cubicBezTo>
                    <a:cubicBezTo>
                      <a:pt x="0" y="9"/>
                      <a:pt x="0" y="9"/>
                      <a:pt x="0" y="9"/>
                    </a:cubicBezTo>
                    <a:cubicBezTo>
                      <a:pt x="1" y="8"/>
                      <a:pt x="11" y="0"/>
                      <a:pt x="32" y="0"/>
                    </a:cubicBezTo>
                    <a:cubicBezTo>
                      <a:pt x="32" y="0"/>
                      <a:pt x="32" y="0"/>
                      <a:pt x="32" y="0"/>
                    </a:cubicBezTo>
                    <a:cubicBezTo>
                      <a:pt x="53" y="0"/>
                      <a:pt x="64" y="8"/>
                      <a:pt x="65" y="9"/>
                    </a:cubicBezTo>
                    <a:cubicBezTo>
                      <a:pt x="55" y="20"/>
                      <a:pt x="55" y="20"/>
                      <a:pt x="55" y="20"/>
                    </a:cubicBezTo>
                    <a:lnTo>
                      <a:pt x="56" y="20"/>
                    </a:lnTo>
                    <a:close/>
                  </a:path>
                </a:pathLst>
              </a:custGeom>
              <a:solidFill>
                <a:srgbClr val="E08A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9" name="矩形 168"/>
            <p:cNvSpPr/>
            <p:nvPr/>
          </p:nvSpPr>
          <p:spPr>
            <a:xfrm>
              <a:off x="1986910" y="5564500"/>
              <a:ext cx="1331764" cy="613558"/>
            </a:xfrm>
            <a:prstGeom prst="rect">
              <a:avLst/>
            </a:prstGeom>
            <a:solidFill>
              <a:schemeClr val="bg1"/>
            </a:solid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333F50"/>
                  </a:solidFill>
                  <a:latin typeface="微软雅黑" panose="020B0503020204020204" pitchFamily="34" charset="-122"/>
                  <a:ea typeface="微软雅黑" panose="020B0503020204020204" pitchFamily="34" charset="-122"/>
                </a:rPr>
                <a:t>国家行使主权的重要方式</a:t>
              </a:r>
            </a:p>
          </p:txBody>
        </p:sp>
      </p:grpSp>
      <p:grpSp>
        <p:nvGrpSpPr>
          <p:cNvPr id="22" name="组合 21"/>
          <p:cNvGrpSpPr/>
          <p:nvPr/>
        </p:nvGrpSpPr>
        <p:grpSpPr>
          <a:xfrm>
            <a:off x="6330962" y="4703166"/>
            <a:ext cx="1331764" cy="2056569"/>
            <a:chOff x="3808884" y="4668065"/>
            <a:chExt cx="1331764" cy="2056569"/>
          </a:xfrm>
        </p:grpSpPr>
        <p:grpSp>
          <p:nvGrpSpPr>
            <p:cNvPr id="170" name="组合 169"/>
            <p:cNvGrpSpPr/>
            <p:nvPr/>
          </p:nvGrpSpPr>
          <p:grpSpPr>
            <a:xfrm>
              <a:off x="4018203" y="4668065"/>
              <a:ext cx="894160" cy="2056569"/>
              <a:chOff x="4578351" y="442194"/>
              <a:chExt cx="1047750" cy="2409825"/>
            </a:xfrm>
          </p:grpSpPr>
          <p:sp>
            <p:nvSpPr>
              <p:cNvPr id="171" name="Freeform 136"/>
              <p:cNvSpPr>
                <a:spLocks/>
              </p:cNvSpPr>
              <p:nvPr/>
            </p:nvSpPr>
            <p:spPr bwMode="auto">
              <a:xfrm>
                <a:off x="4841876" y="1986831"/>
                <a:ext cx="515938" cy="808038"/>
              </a:xfrm>
              <a:custGeom>
                <a:avLst/>
                <a:gdLst>
                  <a:gd name="T0" fmla="*/ 0 w 224"/>
                  <a:gd name="T1" fmla="*/ 0 h 349"/>
                  <a:gd name="T2" fmla="*/ 224 w 224"/>
                  <a:gd name="T3" fmla="*/ 0 h 349"/>
                  <a:gd name="T4" fmla="*/ 199 w 224"/>
                  <a:gd name="T5" fmla="*/ 327 h 349"/>
                  <a:gd name="T6" fmla="*/ 109 w 224"/>
                  <a:gd name="T7" fmla="*/ 349 h 349"/>
                  <a:gd name="T8" fmla="*/ 20 w 224"/>
                  <a:gd name="T9" fmla="*/ 324 h 349"/>
                  <a:gd name="T10" fmla="*/ 0 w 224"/>
                  <a:gd name="T11" fmla="*/ 0 h 349"/>
                </a:gdLst>
                <a:ahLst/>
                <a:cxnLst>
                  <a:cxn ang="0">
                    <a:pos x="T0" y="T1"/>
                  </a:cxn>
                  <a:cxn ang="0">
                    <a:pos x="T2" y="T3"/>
                  </a:cxn>
                  <a:cxn ang="0">
                    <a:pos x="T4" y="T5"/>
                  </a:cxn>
                  <a:cxn ang="0">
                    <a:pos x="T6" y="T7"/>
                  </a:cxn>
                  <a:cxn ang="0">
                    <a:pos x="T8" y="T9"/>
                  </a:cxn>
                  <a:cxn ang="0">
                    <a:pos x="T10" y="T11"/>
                  </a:cxn>
                </a:cxnLst>
                <a:rect l="0" t="0" r="r" b="b"/>
                <a:pathLst>
                  <a:path w="224" h="349">
                    <a:moveTo>
                      <a:pt x="0" y="0"/>
                    </a:moveTo>
                    <a:cubicBezTo>
                      <a:pt x="224" y="0"/>
                      <a:pt x="224" y="0"/>
                      <a:pt x="224" y="0"/>
                    </a:cubicBezTo>
                    <a:cubicBezTo>
                      <a:pt x="224" y="0"/>
                      <a:pt x="205" y="285"/>
                      <a:pt x="199" y="327"/>
                    </a:cubicBezTo>
                    <a:cubicBezTo>
                      <a:pt x="109" y="349"/>
                      <a:pt x="109" y="349"/>
                      <a:pt x="109" y="349"/>
                    </a:cubicBezTo>
                    <a:cubicBezTo>
                      <a:pt x="20" y="324"/>
                      <a:pt x="20" y="324"/>
                      <a:pt x="20" y="324"/>
                    </a:cubicBezTo>
                    <a:lnTo>
                      <a:pt x="0" y="0"/>
                    </a:lnTo>
                    <a:close/>
                  </a:path>
                </a:pathLst>
              </a:custGeom>
              <a:solidFill>
                <a:srgbClr val="563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37"/>
              <p:cNvSpPr>
                <a:spLocks/>
              </p:cNvSpPr>
              <p:nvPr/>
            </p:nvSpPr>
            <p:spPr bwMode="auto">
              <a:xfrm>
                <a:off x="5072064" y="2229719"/>
                <a:ext cx="41275" cy="577850"/>
              </a:xfrm>
              <a:custGeom>
                <a:avLst/>
                <a:gdLst>
                  <a:gd name="T0" fmla="*/ 26 w 26"/>
                  <a:gd name="T1" fmla="*/ 353 h 364"/>
                  <a:gd name="T2" fmla="*/ 18 w 26"/>
                  <a:gd name="T3" fmla="*/ 0 h 364"/>
                  <a:gd name="T4" fmla="*/ 0 w 26"/>
                  <a:gd name="T5" fmla="*/ 351 h 364"/>
                  <a:gd name="T6" fmla="*/ 13 w 26"/>
                  <a:gd name="T7" fmla="*/ 364 h 364"/>
                  <a:gd name="T8" fmla="*/ 26 w 26"/>
                  <a:gd name="T9" fmla="*/ 353 h 364"/>
                </a:gdLst>
                <a:ahLst/>
                <a:cxnLst>
                  <a:cxn ang="0">
                    <a:pos x="T0" y="T1"/>
                  </a:cxn>
                  <a:cxn ang="0">
                    <a:pos x="T2" y="T3"/>
                  </a:cxn>
                  <a:cxn ang="0">
                    <a:pos x="T4" y="T5"/>
                  </a:cxn>
                  <a:cxn ang="0">
                    <a:pos x="T6" y="T7"/>
                  </a:cxn>
                  <a:cxn ang="0">
                    <a:pos x="T8" y="T9"/>
                  </a:cxn>
                </a:cxnLst>
                <a:rect l="0" t="0" r="r" b="b"/>
                <a:pathLst>
                  <a:path w="26" h="364">
                    <a:moveTo>
                      <a:pt x="26" y="353"/>
                    </a:moveTo>
                    <a:lnTo>
                      <a:pt x="18" y="0"/>
                    </a:lnTo>
                    <a:lnTo>
                      <a:pt x="0" y="351"/>
                    </a:lnTo>
                    <a:lnTo>
                      <a:pt x="13" y="364"/>
                    </a:lnTo>
                    <a:lnTo>
                      <a:pt x="26" y="353"/>
                    </a:lnTo>
                    <a:close/>
                  </a:path>
                </a:pathLst>
              </a:custGeom>
              <a:solidFill>
                <a:srgbClr val="4C32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38"/>
              <p:cNvSpPr>
                <a:spLocks/>
              </p:cNvSpPr>
              <p:nvPr/>
            </p:nvSpPr>
            <p:spPr bwMode="auto">
              <a:xfrm>
                <a:off x="4673601" y="2701206"/>
                <a:ext cx="452438" cy="150813"/>
              </a:xfrm>
              <a:custGeom>
                <a:avLst/>
                <a:gdLst>
                  <a:gd name="T0" fmla="*/ 96 w 196"/>
                  <a:gd name="T1" fmla="*/ 4 h 65"/>
                  <a:gd name="T2" fmla="*/ 98 w 196"/>
                  <a:gd name="T3" fmla="*/ 63 h 65"/>
                  <a:gd name="T4" fmla="*/ 181 w 196"/>
                  <a:gd name="T5" fmla="*/ 40 h 65"/>
                  <a:gd name="T6" fmla="*/ 96 w 196"/>
                  <a:gd name="T7" fmla="*/ 4 h 65"/>
                </a:gdLst>
                <a:ahLst/>
                <a:cxnLst>
                  <a:cxn ang="0">
                    <a:pos x="T0" y="T1"/>
                  </a:cxn>
                  <a:cxn ang="0">
                    <a:pos x="T2" y="T3"/>
                  </a:cxn>
                  <a:cxn ang="0">
                    <a:pos x="T4" y="T5"/>
                  </a:cxn>
                  <a:cxn ang="0">
                    <a:pos x="T6" y="T7"/>
                  </a:cxn>
                </a:cxnLst>
                <a:rect l="0" t="0" r="r" b="b"/>
                <a:pathLst>
                  <a:path w="196" h="65">
                    <a:moveTo>
                      <a:pt x="96" y="4"/>
                    </a:moveTo>
                    <a:cubicBezTo>
                      <a:pt x="66" y="6"/>
                      <a:pt x="0" y="65"/>
                      <a:pt x="98" y="63"/>
                    </a:cubicBezTo>
                    <a:cubicBezTo>
                      <a:pt x="196" y="61"/>
                      <a:pt x="182" y="47"/>
                      <a:pt x="181" y="40"/>
                    </a:cubicBezTo>
                    <a:cubicBezTo>
                      <a:pt x="180" y="32"/>
                      <a:pt x="141" y="0"/>
                      <a:pt x="96" y="4"/>
                    </a:cubicBezTo>
                    <a:close/>
                  </a:path>
                </a:pathLst>
              </a:custGeom>
              <a:solidFill>
                <a:srgbClr val="3837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39"/>
              <p:cNvSpPr>
                <a:spLocks/>
              </p:cNvSpPr>
              <p:nvPr/>
            </p:nvSpPr>
            <p:spPr bwMode="auto">
              <a:xfrm>
                <a:off x="5062539" y="2701206"/>
                <a:ext cx="452438" cy="150813"/>
              </a:xfrm>
              <a:custGeom>
                <a:avLst/>
                <a:gdLst>
                  <a:gd name="T0" fmla="*/ 99 w 196"/>
                  <a:gd name="T1" fmla="*/ 4 h 65"/>
                  <a:gd name="T2" fmla="*/ 98 w 196"/>
                  <a:gd name="T3" fmla="*/ 63 h 65"/>
                  <a:gd name="T4" fmla="*/ 15 w 196"/>
                  <a:gd name="T5" fmla="*/ 40 h 65"/>
                  <a:gd name="T6" fmla="*/ 99 w 196"/>
                  <a:gd name="T7" fmla="*/ 4 h 65"/>
                </a:gdLst>
                <a:ahLst/>
                <a:cxnLst>
                  <a:cxn ang="0">
                    <a:pos x="T0" y="T1"/>
                  </a:cxn>
                  <a:cxn ang="0">
                    <a:pos x="T2" y="T3"/>
                  </a:cxn>
                  <a:cxn ang="0">
                    <a:pos x="T4" y="T5"/>
                  </a:cxn>
                  <a:cxn ang="0">
                    <a:pos x="T6" y="T7"/>
                  </a:cxn>
                </a:cxnLst>
                <a:rect l="0" t="0" r="r" b="b"/>
                <a:pathLst>
                  <a:path w="196" h="65">
                    <a:moveTo>
                      <a:pt x="99" y="4"/>
                    </a:moveTo>
                    <a:cubicBezTo>
                      <a:pt x="130" y="6"/>
                      <a:pt x="196" y="65"/>
                      <a:pt x="98" y="63"/>
                    </a:cubicBezTo>
                    <a:cubicBezTo>
                      <a:pt x="0" y="61"/>
                      <a:pt x="13" y="47"/>
                      <a:pt x="15" y="40"/>
                    </a:cubicBezTo>
                    <a:cubicBezTo>
                      <a:pt x="16" y="32"/>
                      <a:pt x="55" y="0"/>
                      <a:pt x="99" y="4"/>
                    </a:cubicBezTo>
                    <a:close/>
                  </a:path>
                </a:pathLst>
              </a:custGeom>
              <a:solidFill>
                <a:srgbClr val="3837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Rectangle 140"/>
              <p:cNvSpPr>
                <a:spLocks noChangeArrowheads="1"/>
              </p:cNvSpPr>
              <p:nvPr/>
            </p:nvSpPr>
            <p:spPr bwMode="auto">
              <a:xfrm>
                <a:off x="4933951" y="1474069"/>
                <a:ext cx="339725" cy="319088"/>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Oval 141"/>
              <p:cNvSpPr>
                <a:spLocks noChangeArrowheads="1"/>
              </p:cNvSpPr>
              <p:nvPr/>
            </p:nvSpPr>
            <p:spPr bwMode="auto">
              <a:xfrm>
                <a:off x="5118101" y="1531219"/>
                <a:ext cx="34925" cy="34925"/>
              </a:xfrm>
              <a:prstGeom prst="ellipse">
                <a:avLst/>
              </a:prstGeom>
              <a:solidFill>
                <a:srgbClr val="E2DC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Oval 142"/>
              <p:cNvSpPr>
                <a:spLocks noChangeArrowheads="1"/>
              </p:cNvSpPr>
              <p:nvPr/>
            </p:nvSpPr>
            <p:spPr bwMode="auto">
              <a:xfrm>
                <a:off x="5118101" y="1612181"/>
                <a:ext cx="34925" cy="34925"/>
              </a:xfrm>
              <a:prstGeom prst="ellipse">
                <a:avLst/>
              </a:prstGeom>
              <a:solidFill>
                <a:srgbClr val="E2DC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Oval 143"/>
              <p:cNvSpPr>
                <a:spLocks noChangeArrowheads="1"/>
              </p:cNvSpPr>
              <p:nvPr/>
            </p:nvSpPr>
            <p:spPr bwMode="auto">
              <a:xfrm>
                <a:off x="5118101" y="1691556"/>
                <a:ext cx="34925" cy="36513"/>
              </a:xfrm>
              <a:prstGeom prst="ellipse">
                <a:avLst/>
              </a:prstGeom>
              <a:solidFill>
                <a:srgbClr val="E2DC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44"/>
              <p:cNvSpPr>
                <a:spLocks/>
              </p:cNvSpPr>
              <p:nvPr/>
            </p:nvSpPr>
            <p:spPr bwMode="auto">
              <a:xfrm>
                <a:off x="4872039" y="1450256"/>
                <a:ext cx="468313" cy="85725"/>
              </a:xfrm>
              <a:custGeom>
                <a:avLst/>
                <a:gdLst>
                  <a:gd name="T0" fmla="*/ 31 w 203"/>
                  <a:gd name="T1" fmla="*/ 0 h 37"/>
                  <a:gd name="T2" fmla="*/ 33 w 203"/>
                  <a:gd name="T3" fmla="*/ 37 h 37"/>
                  <a:gd name="T4" fmla="*/ 101 w 203"/>
                  <a:gd name="T5" fmla="*/ 16 h 37"/>
                  <a:gd name="T6" fmla="*/ 165 w 203"/>
                  <a:gd name="T7" fmla="*/ 37 h 37"/>
                  <a:gd name="T8" fmla="*/ 169 w 203"/>
                  <a:gd name="T9" fmla="*/ 0 h 37"/>
                  <a:gd name="T10" fmla="*/ 31 w 203"/>
                  <a:gd name="T11" fmla="*/ 0 h 37"/>
                </a:gdLst>
                <a:ahLst/>
                <a:cxnLst>
                  <a:cxn ang="0">
                    <a:pos x="T0" y="T1"/>
                  </a:cxn>
                  <a:cxn ang="0">
                    <a:pos x="T2" y="T3"/>
                  </a:cxn>
                  <a:cxn ang="0">
                    <a:pos x="T4" y="T5"/>
                  </a:cxn>
                  <a:cxn ang="0">
                    <a:pos x="T6" y="T7"/>
                  </a:cxn>
                  <a:cxn ang="0">
                    <a:pos x="T8" y="T9"/>
                  </a:cxn>
                  <a:cxn ang="0">
                    <a:pos x="T10" y="T11"/>
                  </a:cxn>
                </a:cxnLst>
                <a:rect l="0" t="0" r="r" b="b"/>
                <a:pathLst>
                  <a:path w="203" h="37">
                    <a:moveTo>
                      <a:pt x="31" y="0"/>
                    </a:moveTo>
                    <a:cubicBezTo>
                      <a:pt x="31" y="0"/>
                      <a:pt x="0" y="37"/>
                      <a:pt x="33" y="37"/>
                    </a:cubicBezTo>
                    <a:cubicBezTo>
                      <a:pt x="66" y="37"/>
                      <a:pt x="101" y="16"/>
                      <a:pt x="101" y="16"/>
                    </a:cubicBezTo>
                    <a:cubicBezTo>
                      <a:pt x="101" y="16"/>
                      <a:pt x="128" y="37"/>
                      <a:pt x="165" y="37"/>
                    </a:cubicBezTo>
                    <a:cubicBezTo>
                      <a:pt x="203" y="37"/>
                      <a:pt x="169" y="0"/>
                      <a:pt x="169" y="0"/>
                    </a:cubicBezTo>
                    <a:lnTo>
                      <a:pt x="31" y="0"/>
                    </a:lnTo>
                    <a:close/>
                  </a:path>
                </a:pathLst>
              </a:custGeom>
              <a:solidFill>
                <a:srgbClr val="E2DC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45"/>
              <p:cNvSpPr>
                <a:spLocks/>
              </p:cNvSpPr>
              <p:nvPr/>
            </p:nvSpPr>
            <p:spPr bwMode="auto">
              <a:xfrm>
                <a:off x="5076826" y="1501056"/>
                <a:ext cx="30163" cy="292100"/>
              </a:xfrm>
              <a:custGeom>
                <a:avLst/>
                <a:gdLst>
                  <a:gd name="T0" fmla="*/ 13 w 13"/>
                  <a:gd name="T1" fmla="*/ 0 h 126"/>
                  <a:gd name="T2" fmla="*/ 13 w 13"/>
                  <a:gd name="T3" fmla="*/ 126 h 126"/>
                  <a:gd name="T4" fmla="*/ 13 w 13"/>
                  <a:gd name="T5" fmla="*/ 0 h 126"/>
                </a:gdLst>
                <a:ahLst/>
                <a:cxnLst>
                  <a:cxn ang="0">
                    <a:pos x="T0" y="T1"/>
                  </a:cxn>
                  <a:cxn ang="0">
                    <a:pos x="T2" y="T3"/>
                  </a:cxn>
                  <a:cxn ang="0">
                    <a:pos x="T4" y="T5"/>
                  </a:cxn>
                </a:cxnLst>
                <a:rect l="0" t="0" r="r" b="b"/>
                <a:pathLst>
                  <a:path w="13" h="126">
                    <a:moveTo>
                      <a:pt x="13" y="0"/>
                    </a:moveTo>
                    <a:cubicBezTo>
                      <a:pt x="13" y="126"/>
                      <a:pt x="13" y="126"/>
                      <a:pt x="13" y="126"/>
                    </a:cubicBezTo>
                    <a:cubicBezTo>
                      <a:pt x="13" y="126"/>
                      <a:pt x="0" y="54"/>
                      <a:pt x="13" y="0"/>
                    </a:cubicBezTo>
                    <a:close/>
                  </a:path>
                </a:pathLst>
              </a:custGeom>
              <a:solidFill>
                <a:srgbClr val="E2DC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46"/>
              <p:cNvSpPr>
                <a:spLocks/>
              </p:cNvSpPr>
              <p:nvPr/>
            </p:nvSpPr>
            <p:spPr bwMode="auto">
              <a:xfrm>
                <a:off x="4857751" y="1450256"/>
                <a:ext cx="492125" cy="606425"/>
              </a:xfrm>
              <a:custGeom>
                <a:avLst/>
                <a:gdLst>
                  <a:gd name="T0" fmla="*/ 106 w 213"/>
                  <a:gd name="T1" fmla="*/ 262 h 262"/>
                  <a:gd name="T2" fmla="*/ 213 w 213"/>
                  <a:gd name="T3" fmla="*/ 256 h 262"/>
                  <a:gd name="T4" fmla="*/ 204 w 213"/>
                  <a:gd name="T5" fmla="*/ 12 h 262"/>
                  <a:gd name="T6" fmla="*/ 175 w 213"/>
                  <a:gd name="T7" fmla="*/ 0 h 262"/>
                  <a:gd name="T8" fmla="*/ 106 w 213"/>
                  <a:gd name="T9" fmla="*/ 133 h 262"/>
                  <a:gd name="T10" fmla="*/ 37 w 213"/>
                  <a:gd name="T11" fmla="*/ 0 h 262"/>
                  <a:gd name="T12" fmla="*/ 8 w 213"/>
                  <a:gd name="T13" fmla="*/ 12 h 262"/>
                  <a:gd name="T14" fmla="*/ 0 w 213"/>
                  <a:gd name="T15" fmla="*/ 256 h 262"/>
                  <a:gd name="T16" fmla="*/ 106 w 213"/>
                  <a:gd name="T17" fmla="*/ 262 h 262"/>
                  <a:gd name="T18" fmla="*/ 106 w 213"/>
                  <a:gd name="T19" fmla="*/ 262 h 262"/>
                  <a:gd name="T20" fmla="*/ 106 w 213"/>
                  <a:gd name="T21" fmla="*/ 262 h 262"/>
                  <a:gd name="T22" fmla="*/ 106 w 213"/>
                  <a:gd name="T23"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262">
                    <a:moveTo>
                      <a:pt x="106" y="262"/>
                    </a:moveTo>
                    <a:cubicBezTo>
                      <a:pt x="108" y="262"/>
                      <a:pt x="195" y="262"/>
                      <a:pt x="213" y="256"/>
                    </a:cubicBezTo>
                    <a:cubicBezTo>
                      <a:pt x="204" y="12"/>
                      <a:pt x="204" y="12"/>
                      <a:pt x="204" y="12"/>
                    </a:cubicBezTo>
                    <a:cubicBezTo>
                      <a:pt x="204" y="12"/>
                      <a:pt x="198" y="5"/>
                      <a:pt x="175" y="0"/>
                    </a:cubicBezTo>
                    <a:cubicBezTo>
                      <a:pt x="175" y="0"/>
                      <a:pt x="156" y="99"/>
                      <a:pt x="106" y="133"/>
                    </a:cubicBezTo>
                    <a:cubicBezTo>
                      <a:pt x="56" y="99"/>
                      <a:pt x="37" y="0"/>
                      <a:pt x="37" y="0"/>
                    </a:cubicBezTo>
                    <a:cubicBezTo>
                      <a:pt x="15" y="5"/>
                      <a:pt x="8" y="12"/>
                      <a:pt x="8" y="12"/>
                    </a:cubicBezTo>
                    <a:cubicBezTo>
                      <a:pt x="0" y="256"/>
                      <a:pt x="0" y="256"/>
                      <a:pt x="0" y="256"/>
                    </a:cubicBezTo>
                    <a:cubicBezTo>
                      <a:pt x="18" y="262"/>
                      <a:pt x="105" y="262"/>
                      <a:pt x="106" y="262"/>
                    </a:cubicBezTo>
                    <a:cubicBezTo>
                      <a:pt x="106" y="262"/>
                      <a:pt x="106" y="262"/>
                      <a:pt x="106" y="262"/>
                    </a:cubicBezTo>
                    <a:cubicBezTo>
                      <a:pt x="106" y="262"/>
                      <a:pt x="106" y="262"/>
                      <a:pt x="106" y="262"/>
                    </a:cubicBezTo>
                    <a:cubicBezTo>
                      <a:pt x="106" y="262"/>
                      <a:pt x="106" y="262"/>
                      <a:pt x="106" y="262"/>
                    </a:cubicBezTo>
                    <a:close/>
                  </a:path>
                </a:pathLst>
              </a:custGeom>
              <a:solidFill>
                <a:srgbClr val="3F3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47"/>
              <p:cNvSpPr>
                <a:spLocks/>
              </p:cNvSpPr>
              <p:nvPr/>
            </p:nvSpPr>
            <p:spPr bwMode="auto">
              <a:xfrm>
                <a:off x="4878389" y="1450256"/>
                <a:ext cx="223838" cy="307975"/>
              </a:xfrm>
              <a:custGeom>
                <a:avLst/>
                <a:gdLst>
                  <a:gd name="T0" fmla="*/ 28 w 97"/>
                  <a:gd name="T1" fmla="*/ 0 h 133"/>
                  <a:gd name="T2" fmla="*/ 4 w 97"/>
                  <a:gd name="T3" fmla="*/ 43 h 133"/>
                  <a:gd name="T4" fmla="*/ 44 w 97"/>
                  <a:gd name="T5" fmla="*/ 89 h 133"/>
                  <a:gd name="T6" fmla="*/ 36 w 97"/>
                  <a:gd name="T7" fmla="*/ 117 h 133"/>
                  <a:gd name="T8" fmla="*/ 97 w 97"/>
                  <a:gd name="T9" fmla="*/ 133 h 133"/>
                  <a:gd name="T10" fmla="*/ 96 w 97"/>
                  <a:gd name="T11" fmla="*/ 133 h 133"/>
                  <a:gd name="T12" fmla="*/ 28 w 97"/>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97" h="133">
                    <a:moveTo>
                      <a:pt x="28" y="0"/>
                    </a:moveTo>
                    <a:cubicBezTo>
                      <a:pt x="28" y="0"/>
                      <a:pt x="0" y="20"/>
                      <a:pt x="4" y="43"/>
                    </a:cubicBezTo>
                    <a:cubicBezTo>
                      <a:pt x="9" y="67"/>
                      <a:pt x="44" y="89"/>
                      <a:pt x="44" y="89"/>
                    </a:cubicBezTo>
                    <a:cubicBezTo>
                      <a:pt x="44" y="89"/>
                      <a:pt x="29" y="104"/>
                      <a:pt x="36" y="117"/>
                    </a:cubicBezTo>
                    <a:cubicBezTo>
                      <a:pt x="43" y="133"/>
                      <a:pt x="97" y="133"/>
                      <a:pt x="97" y="133"/>
                    </a:cubicBezTo>
                    <a:cubicBezTo>
                      <a:pt x="96" y="133"/>
                      <a:pt x="96" y="133"/>
                      <a:pt x="96" y="133"/>
                    </a:cubicBezTo>
                    <a:cubicBezTo>
                      <a:pt x="47" y="98"/>
                      <a:pt x="28" y="0"/>
                      <a:pt x="28" y="0"/>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148"/>
              <p:cNvSpPr>
                <a:spLocks/>
              </p:cNvSpPr>
              <p:nvPr/>
            </p:nvSpPr>
            <p:spPr bwMode="auto">
              <a:xfrm>
                <a:off x="5102226" y="1450256"/>
                <a:ext cx="223838" cy="307975"/>
              </a:xfrm>
              <a:custGeom>
                <a:avLst/>
                <a:gdLst>
                  <a:gd name="T0" fmla="*/ 69 w 97"/>
                  <a:gd name="T1" fmla="*/ 0 h 133"/>
                  <a:gd name="T2" fmla="*/ 93 w 97"/>
                  <a:gd name="T3" fmla="*/ 43 h 133"/>
                  <a:gd name="T4" fmla="*/ 53 w 97"/>
                  <a:gd name="T5" fmla="*/ 89 h 133"/>
                  <a:gd name="T6" fmla="*/ 61 w 97"/>
                  <a:gd name="T7" fmla="*/ 117 h 133"/>
                  <a:gd name="T8" fmla="*/ 0 w 97"/>
                  <a:gd name="T9" fmla="*/ 133 h 133"/>
                  <a:gd name="T10" fmla="*/ 1 w 97"/>
                  <a:gd name="T11" fmla="*/ 133 h 133"/>
                  <a:gd name="T12" fmla="*/ 69 w 97"/>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97" h="133">
                    <a:moveTo>
                      <a:pt x="69" y="0"/>
                    </a:moveTo>
                    <a:cubicBezTo>
                      <a:pt x="69" y="0"/>
                      <a:pt x="97" y="20"/>
                      <a:pt x="93" y="43"/>
                    </a:cubicBezTo>
                    <a:cubicBezTo>
                      <a:pt x="89" y="67"/>
                      <a:pt x="53" y="89"/>
                      <a:pt x="53" y="89"/>
                    </a:cubicBezTo>
                    <a:cubicBezTo>
                      <a:pt x="53" y="89"/>
                      <a:pt x="68" y="104"/>
                      <a:pt x="61" y="117"/>
                    </a:cubicBezTo>
                    <a:cubicBezTo>
                      <a:pt x="54" y="133"/>
                      <a:pt x="0" y="133"/>
                      <a:pt x="0" y="133"/>
                    </a:cubicBezTo>
                    <a:cubicBezTo>
                      <a:pt x="1" y="133"/>
                      <a:pt x="1" y="133"/>
                      <a:pt x="1" y="133"/>
                    </a:cubicBezTo>
                    <a:cubicBezTo>
                      <a:pt x="50" y="98"/>
                      <a:pt x="69" y="0"/>
                      <a:pt x="69" y="0"/>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49"/>
              <p:cNvSpPr>
                <a:spLocks/>
              </p:cNvSpPr>
              <p:nvPr/>
            </p:nvSpPr>
            <p:spPr bwMode="auto">
              <a:xfrm>
                <a:off x="4706939" y="1940794"/>
                <a:ext cx="187325" cy="320675"/>
              </a:xfrm>
              <a:custGeom>
                <a:avLst/>
                <a:gdLst>
                  <a:gd name="T0" fmla="*/ 17 w 81"/>
                  <a:gd name="T1" fmla="*/ 0 h 139"/>
                  <a:gd name="T2" fmla="*/ 14 w 81"/>
                  <a:gd name="T3" fmla="*/ 81 h 139"/>
                  <a:gd name="T4" fmla="*/ 62 w 81"/>
                  <a:gd name="T5" fmla="*/ 133 h 139"/>
                  <a:gd name="T6" fmla="*/ 52 w 81"/>
                  <a:gd name="T7" fmla="*/ 86 h 139"/>
                  <a:gd name="T8" fmla="*/ 64 w 81"/>
                  <a:gd name="T9" fmla="*/ 85 h 139"/>
                  <a:gd name="T10" fmla="*/ 62 w 81"/>
                  <a:gd name="T11" fmla="*/ 26 h 139"/>
                  <a:gd name="T12" fmla="*/ 17 w 81"/>
                  <a:gd name="T13" fmla="*/ 0 h 139"/>
                </a:gdLst>
                <a:ahLst/>
                <a:cxnLst>
                  <a:cxn ang="0">
                    <a:pos x="T0" y="T1"/>
                  </a:cxn>
                  <a:cxn ang="0">
                    <a:pos x="T2" y="T3"/>
                  </a:cxn>
                  <a:cxn ang="0">
                    <a:pos x="T4" y="T5"/>
                  </a:cxn>
                  <a:cxn ang="0">
                    <a:pos x="T6" y="T7"/>
                  </a:cxn>
                  <a:cxn ang="0">
                    <a:pos x="T8" y="T9"/>
                  </a:cxn>
                  <a:cxn ang="0">
                    <a:pos x="T10" y="T11"/>
                  </a:cxn>
                  <a:cxn ang="0">
                    <a:pos x="T12" y="T13"/>
                  </a:cxn>
                </a:cxnLst>
                <a:rect l="0" t="0" r="r" b="b"/>
                <a:pathLst>
                  <a:path w="81" h="139">
                    <a:moveTo>
                      <a:pt x="17" y="0"/>
                    </a:moveTo>
                    <a:cubicBezTo>
                      <a:pt x="17" y="0"/>
                      <a:pt x="0" y="45"/>
                      <a:pt x="14" y="81"/>
                    </a:cubicBezTo>
                    <a:cubicBezTo>
                      <a:pt x="28" y="117"/>
                      <a:pt x="43" y="139"/>
                      <a:pt x="62" y="133"/>
                    </a:cubicBezTo>
                    <a:cubicBezTo>
                      <a:pt x="81" y="127"/>
                      <a:pt x="53" y="89"/>
                      <a:pt x="52" y="86"/>
                    </a:cubicBezTo>
                    <a:cubicBezTo>
                      <a:pt x="52" y="86"/>
                      <a:pt x="60" y="91"/>
                      <a:pt x="64" y="85"/>
                    </a:cubicBezTo>
                    <a:cubicBezTo>
                      <a:pt x="67" y="79"/>
                      <a:pt x="69" y="54"/>
                      <a:pt x="62" y="26"/>
                    </a:cubicBezTo>
                    <a:lnTo>
                      <a:pt x="17" y="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50"/>
              <p:cNvSpPr>
                <a:spLocks/>
              </p:cNvSpPr>
              <p:nvPr/>
            </p:nvSpPr>
            <p:spPr bwMode="auto">
              <a:xfrm>
                <a:off x="4783139" y="2091606"/>
                <a:ext cx="58738" cy="71438"/>
              </a:xfrm>
              <a:custGeom>
                <a:avLst/>
                <a:gdLst>
                  <a:gd name="T0" fmla="*/ 25 w 25"/>
                  <a:gd name="T1" fmla="*/ 31 h 31"/>
                  <a:gd name="T2" fmla="*/ 19 w 25"/>
                  <a:gd name="T3" fmla="*/ 21 h 31"/>
                  <a:gd name="T4" fmla="*/ 7 w 25"/>
                  <a:gd name="T5" fmla="*/ 0 h 31"/>
                  <a:gd name="T6" fmla="*/ 25 w 25"/>
                  <a:gd name="T7" fmla="*/ 31 h 31"/>
                </a:gdLst>
                <a:ahLst/>
                <a:cxnLst>
                  <a:cxn ang="0">
                    <a:pos x="T0" y="T1"/>
                  </a:cxn>
                  <a:cxn ang="0">
                    <a:pos x="T2" y="T3"/>
                  </a:cxn>
                  <a:cxn ang="0">
                    <a:pos x="T4" y="T5"/>
                  </a:cxn>
                  <a:cxn ang="0">
                    <a:pos x="T6" y="T7"/>
                  </a:cxn>
                </a:cxnLst>
                <a:rect l="0" t="0" r="r" b="b"/>
                <a:pathLst>
                  <a:path w="25" h="31">
                    <a:moveTo>
                      <a:pt x="25" y="31"/>
                    </a:moveTo>
                    <a:cubicBezTo>
                      <a:pt x="22" y="26"/>
                      <a:pt x="19" y="22"/>
                      <a:pt x="19" y="21"/>
                    </a:cubicBezTo>
                    <a:cubicBezTo>
                      <a:pt x="19" y="21"/>
                      <a:pt x="10" y="18"/>
                      <a:pt x="7" y="0"/>
                    </a:cubicBezTo>
                    <a:cubicBezTo>
                      <a:pt x="7" y="0"/>
                      <a:pt x="0" y="26"/>
                      <a:pt x="25" y="31"/>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51"/>
              <p:cNvSpPr>
                <a:spLocks/>
              </p:cNvSpPr>
              <p:nvPr/>
            </p:nvSpPr>
            <p:spPr bwMode="auto">
              <a:xfrm>
                <a:off x="5310189" y="1940794"/>
                <a:ext cx="187325" cy="320675"/>
              </a:xfrm>
              <a:custGeom>
                <a:avLst/>
                <a:gdLst>
                  <a:gd name="T0" fmla="*/ 64 w 81"/>
                  <a:gd name="T1" fmla="*/ 0 h 139"/>
                  <a:gd name="T2" fmla="*/ 67 w 81"/>
                  <a:gd name="T3" fmla="*/ 81 h 139"/>
                  <a:gd name="T4" fmla="*/ 19 w 81"/>
                  <a:gd name="T5" fmla="*/ 133 h 139"/>
                  <a:gd name="T6" fmla="*/ 29 w 81"/>
                  <a:gd name="T7" fmla="*/ 86 h 139"/>
                  <a:gd name="T8" fmla="*/ 17 w 81"/>
                  <a:gd name="T9" fmla="*/ 85 h 139"/>
                  <a:gd name="T10" fmla="*/ 19 w 81"/>
                  <a:gd name="T11" fmla="*/ 26 h 139"/>
                  <a:gd name="T12" fmla="*/ 64 w 81"/>
                  <a:gd name="T13" fmla="*/ 0 h 139"/>
                </a:gdLst>
                <a:ahLst/>
                <a:cxnLst>
                  <a:cxn ang="0">
                    <a:pos x="T0" y="T1"/>
                  </a:cxn>
                  <a:cxn ang="0">
                    <a:pos x="T2" y="T3"/>
                  </a:cxn>
                  <a:cxn ang="0">
                    <a:pos x="T4" y="T5"/>
                  </a:cxn>
                  <a:cxn ang="0">
                    <a:pos x="T6" y="T7"/>
                  </a:cxn>
                  <a:cxn ang="0">
                    <a:pos x="T8" y="T9"/>
                  </a:cxn>
                  <a:cxn ang="0">
                    <a:pos x="T10" y="T11"/>
                  </a:cxn>
                  <a:cxn ang="0">
                    <a:pos x="T12" y="T13"/>
                  </a:cxn>
                </a:cxnLst>
                <a:rect l="0" t="0" r="r" b="b"/>
                <a:pathLst>
                  <a:path w="81" h="139">
                    <a:moveTo>
                      <a:pt x="64" y="0"/>
                    </a:moveTo>
                    <a:cubicBezTo>
                      <a:pt x="64" y="0"/>
                      <a:pt x="81" y="45"/>
                      <a:pt x="67" y="81"/>
                    </a:cubicBezTo>
                    <a:cubicBezTo>
                      <a:pt x="54" y="117"/>
                      <a:pt x="38" y="139"/>
                      <a:pt x="19" y="133"/>
                    </a:cubicBezTo>
                    <a:cubicBezTo>
                      <a:pt x="0" y="127"/>
                      <a:pt x="28" y="89"/>
                      <a:pt x="29" y="86"/>
                    </a:cubicBezTo>
                    <a:cubicBezTo>
                      <a:pt x="29" y="86"/>
                      <a:pt x="21" y="91"/>
                      <a:pt x="17" y="85"/>
                    </a:cubicBezTo>
                    <a:cubicBezTo>
                      <a:pt x="14" y="79"/>
                      <a:pt x="12" y="54"/>
                      <a:pt x="19" y="26"/>
                    </a:cubicBezTo>
                    <a:lnTo>
                      <a:pt x="64" y="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52"/>
              <p:cNvSpPr>
                <a:spLocks/>
              </p:cNvSpPr>
              <p:nvPr/>
            </p:nvSpPr>
            <p:spPr bwMode="auto">
              <a:xfrm>
                <a:off x="5362576" y="2091606"/>
                <a:ext cx="58738" cy="71438"/>
              </a:xfrm>
              <a:custGeom>
                <a:avLst/>
                <a:gdLst>
                  <a:gd name="T0" fmla="*/ 0 w 25"/>
                  <a:gd name="T1" fmla="*/ 31 h 31"/>
                  <a:gd name="T2" fmla="*/ 6 w 25"/>
                  <a:gd name="T3" fmla="*/ 21 h 31"/>
                  <a:gd name="T4" fmla="*/ 18 w 25"/>
                  <a:gd name="T5" fmla="*/ 0 h 31"/>
                  <a:gd name="T6" fmla="*/ 0 w 25"/>
                  <a:gd name="T7" fmla="*/ 31 h 31"/>
                </a:gdLst>
                <a:ahLst/>
                <a:cxnLst>
                  <a:cxn ang="0">
                    <a:pos x="T0" y="T1"/>
                  </a:cxn>
                  <a:cxn ang="0">
                    <a:pos x="T2" y="T3"/>
                  </a:cxn>
                  <a:cxn ang="0">
                    <a:pos x="T4" y="T5"/>
                  </a:cxn>
                  <a:cxn ang="0">
                    <a:pos x="T6" y="T7"/>
                  </a:cxn>
                </a:cxnLst>
                <a:rect l="0" t="0" r="r" b="b"/>
                <a:pathLst>
                  <a:path w="25" h="31">
                    <a:moveTo>
                      <a:pt x="0" y="31"/>
                    </a:moveTo>
                    <a:cubicBezTo>
                      <a:pt x="3" y="26"/>
                      <a:pt x="6" y="22"/>
                      <a:pt x="6" y="21"/>
                    </a:cubicBezTo>
                    <a:cubicBezTo>
                      <a:pt x="6" y="21"/>
                      <a:pt x="15" y="18"/>
                      <a:pt x="18" y="0"/>
                    </a:cubicBezTo>
                    <a:cubicBezTo>
                      <a:pt x="18" y="0"/>
                      <a:pt x="25" y="26"/>
                      <a:pt x="0" y="31"/>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53"/>
              <p:cNvSpPr>
                <a:spLocks/>
              </p:cNvSpPr>
              <p:nvPr/>
            </p:nvSpPr>
            <p:spPr bwMode="auto">
              <a:xfrm>
                <a:off x="4729164" y="1477244"/>
                <a:ext cx="147638" cy="558800"/>
              </a:xfrm>
              <a:custGeom>
                <a:avLst/>
                <a:gdLst>
                  <a:gd name="T0" fmla="*/ 64 w 64"/>
                  <a:gd name="T1" fmla="*/ 0 h 241"/>
                  <a:gd name="T2" fmla="*/ 0 w 64"/>
                  <a:gd name="T3" fmla="*/ 227 h 241"/>
                  <a:gd name="T4" fmla="*/ 56 w 64"/>
                  <a:gd name="T5" fmla="*/ 240 h 241"/>
                  <a:gd name="T6" fmla="*/ 64 w 64"/>
                  <a:gd name="T7" fmla="*/ 0 h 241"/>
                </a:gdLst>
                <a:ahLst/>
                <a:cxnLst>
                  <a:cxn ang="0">
                    <a:pos x="T0" y="T1"/>
                  </a:cxn>
                  <a:cxn ang="0">
                    <a:pos x="T2" y="T3"/>
                  </a:cxn>
                  <a:cxn ang="0">
                    <a:pos x="T4" y="T5"/>
                  </a:cxn>
                  <a:cxn ang="0">
                    <a:pos x="T6" y="T7"/>
                  </a:cxn>
                </a:cxnLst>
                <a:rect l="0" t="0" r="r" b="b"/>
                <a:pathLst>
                  <a:path w="64" h="241">
                    <a:moveTo>
                      <a:pt x="64" y="0"/>
                    </a:moveTo>
                    <a:cubicBezTo>
                      <a:pt x="64" y="0"/>
                      <a:pt x="8" y="59"/>
                      <a:pt x="0" y="227"/>
                    </a:cubicBezTo>
                    <a:cubicBezTo>
                      <a:pt x="0" y="227"/>
                      <a:pt x="39" y="241"/>
                      <a:pt x="56" y="240"/>
                    </a:cubicBezTo>
                    <a:cubicBezTo>
                      <a:pt x="60" y="156"/>
                      <a:pt x="63" y="75"/>
                      <a:pt x="64" y="0"/>
                    </a:cubicBezTo>
                    <a:close/>
                  </a:path>
                </a:pathLst>
              </a:custGeom>
              <a:solidFill>
                <a:srgbClr val="3F3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54"/>
              <p:cNvSpPr>
                <a:spLocks/>
              </p:cNvSpPr>
              <p:nvPr/>
            </p:nvSpPr>
            <p:spPr bwMode="auto">
              <a:xfrm>
                <a:off x="5329239" y="1477244"/>
                <a:ext cx="149225" cy="558800"/>
              </a:xfrm>
              <a:custGeom>
                <a:avLst/>
                <a:gdLst>
                  <a:gd name="T0" fmla="*/ 0 w 65"/>
                  <a:gd name="T1" fmla="*/ 0 h 241"/>
                  <a:gd name="T2" fmla="*/ 65 w 65"/>
                  <a:gd name="T3" fmla="*/ 227 h 241"/>
                  <a:gd name="T4" fmla="*/ 8 w 65"/>
                  <a:gd name="T5" fmla="*/ 240 h 241"/>
                  <a:gd name="T6" fmla="*/ 0 w 65"/>
                  <a:gd name="T7" fmla="*/ 0 h 241"/>
                </a:gdLst>
                <a:ahLst/>
                <a:cxnLst>
                  <a:cxn ang="0">
                    <a:pos x="T0" y="T1"/>
                  </a:cxn>
                  <a:cxn ang="0">
                    <a:pos x="T2" y="T3"/>
                  </a:cxn>
                  <a:cxn ang="0">
                    <a:pos x="T4" y="T5"/>
                  </a:cxn>
                  <a:cxn ang="0">
                    <a:pos x="T6" y="T7"/>
                  </a:cxn>
                </a:cxnLst>
                <a:rect l="0" t="0" r="r" b="b"/>
                <a:pathLst>
                  <a:path w="65" h="241">
                    <a:moveTo>
                      <a:pt x="0" y="0"/>
                    </a:moveTo>
                    <a:cubicBezTo>
                      <a:pt x="0" y="0"/>
                      <a:pt x="56" y="59"/>
                      <a:pt x="65" y="227"/>
                    </a:cubicBezTo>
                    <a:cubicBezTo>
                      <a:pt x="65" y="227"/>
                      <a:pt x="25" y="241"/>
                      <a:pt x="8" y="240"/>
                    </a:cubicBezTo>
                    <a:cubicBezTo>
                      <a:pt x="4" y="144"/>
                      <a:pt x="0" y="47"/>
                      <a:pt x="0" y="0"/>
                    </a:cubicBezTo>
                    <a:close/>
                  </a:path>
                </a:pathLst>
              </a:custGeom>
              <a:solidFill>
                <a:srgbClr val="3F3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55"/>
              <p:cNvSpPr>
                <a:spLocks/>
              </p:cNvSpPr>
              <p:nvPr/>
            </p:nvSpPr>
            <p:spPr bwMode="auto">
              <a:xfrm>
                <a:off x="4837114" y="1618531"/>
                <a:ext cx="34925" cy="414338"/>
              </a:xfrm>
              <a:custGeom>
                <a:avLst/>
                <a:gdLst>
                  <a:gd name="T0" fmla="*/ 0 w 15"/>
                  <a:gd name="T1" fmla="*/ 178 h 179"/>
                  <a:gd name="T2" fmla="*/ 9 w 15"/>
                  <a:gd name="T3" fmla="*/ 179 h 179"/>
                  <a:gd name="T4" fmla="*/ 15 w 15"/>
                  <a:gd name="T5" fmla="*/ 0 h 179"/>
                  <a:gd name="T6" fmla="*/ 0 w 15"/>
                  <a:gd name="T7" fmla="*/ 178 h 179"/>
                </a:gdLst>
                <a:ahLst/>
                <a:cxnLst>
                  <a:cxn ang="0">
                    <a:pos x="T0" y="T1"/>
                  </a:cxn>
                  <a:cxn ang="0">
                    <a:pos x="T2" y="T3"/>
                  </a:cxn>
                  <a:cxn ang="0">
                    <a:pos x="T4" y="T5"/>
                  </a:cxn>
                  <a:cxn ang="0">
                    <a:pos x="T6" y="T7"/>
                  </a:cxn>
                </a:cxnLst>
                <a:rect l="0" t="0" r="r" b="b"/>
                <a:pathLst>
                  <a:path w="15" h="179">
                    <a:moveTo>
                      <a:pt x="0" y="178"/>
                    </a:moveTo>
                    <a:cubicBezTo>
                      <a:pt x="3" y="179"/>
                      <a:pt x="6" y="179"/>
                      <a:pt x="9" y="179"/>
                    </a:cubicBezTo>
                    <a:cubicBezTo>
                      <a:pt x="15" y="0"/>
                      <a:pt x="15" y="0"/>
                      <a:pt x="15" y="0"/>
                    </a:cubicBezTo>
                    <a:lnTo>
                      <a:pt x="0" y="178"/>
                    </a:lnTo>
                    <a:close/>
                  </a:path>
                </a:pathLst>
              </a:custGeom>
              <a:solidFill>
                <a:srgbClr val="302F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156"/>
              <p:cNvSpPr>
                <a:spLocks/>
              </p:cNvSpPr>
              <p:nvPr/>
            </p:nvSpPr>
            <p:spPr bwMode="auto">
              <a:xfrm>
                <a:off x="5334001" y="1618531"/>
                <a:ext cx="36513" cy="414338"/>
              </a:xfrm>
              <a:custGeom>
                <a:avLst/>
                <a:gdLst>
                  <a:gd name="T0" fmla="*/ 16 w 16"/>
                  <a:gd name="T1" fmla="*/ 178 h 179"/>
                  <a:gd name="T2" fmla="*/ 6 w 16"/>
                  <a:gd name="T3" fmla="*/ 179 h 179"/>
                  <a:gd name="T4" fmla="*/ 0 w 16"/>
                  <a:gd name="T5" fmla="*/ 0 h 179"/>
                  <a:gd name="T6" fmla="*/ 16 w 16"/>
                  <a:gd name="T7" fmla="*/ 178 h 179"/>
                </a:gdLst>
                <a:ahLst/>
                <a:cxnLst>
                  <a:cxn ang="0">
                    <a:pos x="T0" y="T1"/>
                  </a:cxn>
                  <a:cxn ang="0">
                    <a:pos x="T2" y="T3"/>
                  </a:cxn>
                  <a:cxn ang="0">
                    <a:pos x="T4" y="T5"/>
                  </a:cxn>
                  <a:cxn ang="0">
                    <a:pos x="T6" y="T7"/>
                  </a:cxn>
                </a:cxnLst>
                <a:rect l="0" t="0" r="r" b="b"/>
                <a:pathLst>
                  <a:path w="16" h="179">
                    <a:moveTo>
                      <a:pt x="16" y="178"/>
                    </a:moveTo>
                    <a:cubicBezTo>
                      <a:pt x="12" y="179"/>
                      <a:pt x="9" y="179"/>
                      <a:pt x="6" y="179"/>
                    </a:cubicBezTo>
                    <a:cubicBezTo>
                      <a:pt x="0" y="0"/>
                      <a:pt x="0" y="0"/>
                      <a:pt x="0" y="0"/>
                    </a:cubicBezTo>
                    <a:lnTo>
                      <a:pt x="16" y="178"/>
                    </a:lnTo>
                    <a:close/>
                  </a:path>
                </a:pathLst>
              </a:custGeom>
              <a:solidFill>
                <a:srgbClr val="302F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57"/>
              <p:cNvSpPr>
                <a:spLocks/>
              </p:cNvSpPr>
              <p:nvPr/>
            </p:nvSpPr>
            <p:spPr bwMode="auto">
              <a:xfrm>
                <a:off x="4594226" y="958131"/>
                <a:ext cx="193675" cy="339725"/>
              </a:xfrm>
              <a:custGeom>
                <a:avLst/>
                <a:gdLst>
                  <a:gd name="T0" fmla="*/ 71 w 84"/>
                  <a:gd name="T1" fmla="*/ 28 h 147"/>
                  <a:gd name="T2" fmla="*/ 28 w 84"/>
                  <a:gd name="T3" fmla="*/ 16 h 147"/>
                  <a:gd name="T4" fmla="*/ 84 w 84"/>
                  <a:gd name="T5" fmla="*/ 147 h 147"/>
                  <a:gd name="T6" fmla="*/ 71 w 84"/>
                  <a:gd name="T7" fmla="*/ 28 h 147"/>
                </a:gdLst>
                <a:ahLst/>
                <a:cxnLst>
                  <a:cxn ang="0">
                    <a:pos x="T0" y="T1"/>
                  </a:cxn>
                  <a:cxn ang="0">
                    <a:pos x="T2" y="T3"/>
                  </a:cxn>
                  <a:cxn ang="0">
                    <a:pos x="T4" y="T5"/>
                  </a:cxn>
                  <a:cxn ang="0">
                    <a:pos x="T6" y="T7"/>
                  </a:cxn>
                </a:cxnLst>
                <a:rect l="0" t="0" r="r" b="b"/>
                <a:pathLst>
                  <a:path w="84" h="147">
                    <a:moveTo>
                      <a:pt x="71" y="28"/>
                    </a:moveTo>
                    <a:cubicBezTo>
                      <a:pt x="71" y="28"/>
                      <a:pt x="57" y="0"/>
                      <a:pt x="28" y="16"/>
                    </a:cubicBezTo>
                    <a:cubicBezTo>
                      <a:pt x="0" y="31"/>
                      <a:pt x="16" y="135"/>
                      <a:pt x="84" y="147"/>
                    </a:cubicBezTo>
                    <a:lnTo>
                      <a:pt x="71" y="28"/>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58"/>
              <p:cNvSpPr>
                <a:spLocks/>
              </p:cNvSpPr>
              <p:nvPr/>
            </p:nvSpPr>
            <p:spPr bwMode="auto">
              <a:xfrm>
                <a:off x="5418139" y="958131"/>
                <a:ext cx="193675" cy="339725"/>
              </a:xfrm>
              <a:custGeom>
                <a:avLst/>
                <a:gdLst>
                  <a:gd name="T0" fmla="*/ 13 w 84"/>
                  <a:gd name="T1" fmla="*/ 28 h 147"/>
                  <a:gd name="T2" fmla="*/ 55 w 84"/>
                  <a:gd name="T3" fmla="*/ 16 h 147"/>
                  <a:gd name="T4" fmla="*/ 0 w 84"/>
                  <a:gd name="T5" fmla="*/ 147 h 147"/>
                  <a:gd name="T6" fmla="*/ 13 w 84"/>
                  <a:gd name="T7" fmla="*/ 28 h 147"/>
                </a:gdLst>
                <a:ahLst/>
                <a:cxnLst>
                  <a:cxn ang="0">
                    <a:pos x="T0" y="T1"/>
                  </a:cxn>
                  <a:cxn ang="0">
                    <a:pos x="T2" y="T3"/>
                  </a:cxn>
                  <a:cxn ang="0">
                    <a:pos x="T4" y="T5"/>
                  </a:cxn>
                  <a:cxn ang="0">
                    <a:pos x="T6" y="T7"/>
                  </a:cxn>
                </a:cxnLst>
                <a:rect l="0" t="0" r="r" b="b"/>
                <a:pathLst>
                  <a:path w="84" h="147">
                    <a:moveTo>
                      <a:pt x="13" y="28"/>
                    </a:moveTo>
                    <a:cubicBezTo>
                      <a:pt x="13" y="28"/>
                      <a:pt x="27" y="0"/>
                      <a:pt x="55" y="16"/>
                    </a:cubicBezTo>
                    <a:cubicBezTo>
                      <a:pt x="84" y="31"/>
                      <a:pt x="68" y="135"/>
                      <a:pt x="0" y="147"/>
                    </a:cubicBezTo>
                    <a:lnTo>
                      <a:pt x="13" y="28"/>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59"/>
              <p:cNvSpPr>
                <a:spLocks/>
              </p:cNvSpPr>
              <p:nvPr/>
            </p:nvSpPr>
            <p:spPr bwMode="auto">
              <a:xfrm>
                <a:off x="4740276" y="847006"/>
                <a:ext cx="723900" cy="619125"/>
              </a:xfrm>
              <a:custGeom>
                <a:avLst/>
                <a:gdLst>
                  <a:gd name="T0" fmla="*/ 0 w 314"/>
                  <a:gd name="T1" fmla="*/ 0 h 268"/>
                  <a:gd name="T2" fmla="*/ 0 w 314"/>
                  <a:gd name="T3" fmla="*/ 156 h 268"/>
                  <a:gd name="T4" fmla="*/ 157 w 314"/>
                  <a:gd name="T5" fmla="*/ 268 h 268"/>
                  <a:gd name="T6" fmla="*/ 314 w 314"/>
                  <a:gd name="T7" fmla="*/ 156 h 268"/>
                  <a:gd name="T8" fmla="*/ 314 w 314"/>
                  <a:gd name="T9" fmla="*/ 156 h 268"/>
                  <a:gd name="T10" fmla="*/ 314 w 314"/>
                  <a:gd name="T11" fmla="*/ 14 h 268"/>
                  <a:gd name="T12" fmla="*/ 0 w 314"/>
                  <a:gd name="T13" fmla="*/ 0 h 268"/>
                </a:gdLst>
                <a:ahLst/>
                <a:cxnLst>
                  <a:cxn ang="0">
                    <a:pos x="T0" y="T1"/>
                  </a:cxn>
                  <a:cxn ang="0">
                    <a:pos x="T2" y="T3"/>
                  </a:cxn>
                  <a:cxn ang="0">
                    <a:pos x="T4" y="T5"/>
                  </a:cxn>
                  <a:cxn ang="0">
                    <a:pos x="T6" y="T7"/>
                  </a:cxn>
                  <a:cxn ang="0">
                    <a:pos x="T8" y="T9"/>
                  </a:cxn>
                  <a:cxn ang="0">
                    <a:pos x="T10" y="T11"/>
                  </a:cxn>
                  <a:cxn ang="0">
                    <a:pos x="T12" y="T13"/>
                  </a:cxn>
                </a:cxnLst>
                <a:rect l="0" t="0" r="r" b="b"/>
                <a:pathLst>
                  <a:path w="314" h="268">
                    <a:moveTo>
                      <a:pt x="0" y="0"/>
                    </a:moveTo>
                    <a:cubicBezTo>
                      <a:pt x="0" y="156"/>
                      <a:pt x="0" y="156"/>
                      <a:pt x="0" y="156"/>
                    </a:cubicBezTo>
                    <a:cubicBezTo>
                      <a:pt x="6" y="255"/>
                      <a:pt x="93" y="268"/>
                      <a:pt x="157" y="268"/>
                    </a:cubicBezTo>
                    <a:cubicBezTo>
                      <a:pt x="222" y="268"/>
                      <a:pt x="308" y="255"/>
                      <a:pt x="314" y="156"/>
                    </a:cubicBezTo>
                    <a:cubicBezTo>
                      <a:pt x="314" y="156"/>
                      <a:pt x="314" y="156"/>
                      <a:pt x="314" y="156"/>
                    </a:cubicBezTo>
                    <a:cubicBezTo>
                      <a:pt x="314" y="14"/>
                      <a:pt x="314" y="14"/>
                      <a:pt x="314" y="14"/>
                    </a:cubicBezTo>
                    <a:lnTo>
                      <a:pt x="0" y="0"/>
                    </a:ln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160"/>
              <p:cNvSpPr>
                <a:spLocks/>
              </p:cNvSpPr>
              <p:nvPr/>
            </p:nvSpPr>
            <p:spPr bwMode="auto">
              <a:xfrm>
                <a:off x="4578351" y="442194"/>
                <a:ext cx="1047750" cy="649288"/>
              </a:xfrm>
              <a:custGeom>
                <a:avLst/>
                <a:gdLst>
                  <a:gd name="T0" fmla="*/ 35 w 454"/>
                  <a:gd name="T1" fmla="*/ 239 h 281"/>
                  <a:gd name="T2" fmla="*/ 227 w 454"/>
                  <a:gd name="T3" fmla="*/ 0 h 281"/>
                  <a:gd name="T4" fmla="*/ 419 w 454"/>
                  <a:gd name="T5" fmla="*/ 239 h 281"/>
                  <a:gd name="T6" fmla="*/ 387 w 454"/>
                  <a:gd name="T7" fmla="*/ 245 h 281"/>
                  <a:gd name="T8" fmla="*/ 387 w 454"/>
                  <a:gd name="T9" fmla="*/ 264 h 281"/>
                  <a:gd name="T10" fmla="*/ 117 w 454"/>
                  <a:gd name="T11" fmla="*/ 207 h 281"/>
                  <a:gd name="T12" fmla="*/ 78 w 454"/>
                  <a:gd name="T13" fmla="*/ 185 h 281"/>
                  <a:gd name="T14" fmla="*/ 74 w 454"/>
                  <a:gd name="T15" fmla="*/ 245 h 281"/>
                  <a:gd name="T16" fmla="*/ 35 w 454"/>
                  <a:gd name="T17" fmla="*/ 239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281">
                    <a:moveTo>
                      <a:pt x="35" y="239"/>
                    </a:moveTo>
                    <a:cubicBezTo>
                      <a:pt x="35" y="239"/>
                      <a:pt x="0" y="0"/>
                      <a:pt x="227" y="0"/>
                    </a:cubicBezTo>
                    <a:cubicBezTo>
                      <a:pt x="454" y="0"/>
                      <a:pt x="419" y="239"/>
                      <a:pt x="419" y="239"/>
                    </a:cubicBezTo>
                    <a:cubicBezTo>
                      <a:pt x="406" y="231"/>
                      <a:pt x="393" y="237"/>
                      <a:pt x="387" y="245"/>
                    </a:cubicBezTo>
                    <a:cubicBezTo>
                      <a:pt x="383" y="252"/>
                      <a:pt x="384" y="257"/>
                      <a:pt x="387" y="264"/>
                    </a:cubicBezTo>
                    <a:cubicBezTo>
                      <a:pt x="212" y="281"/>
                      <a:pt x="147" y="234"/>
                      <a:pt x="117" y="207"/>
                    </a:cubicBezTo>
                    <a:cubicBezTo>
                      <a:pt x="106" y="196"/>
                      <a:pt x="95" y="181"/>
                      <a:pt x="78" y="185"/>
                    </a:cubicBezTo>
                    <a:cubicBezTo>
                      <a:pt x="74" y="245"/>
                      <a:pt x="74" y="245"/>
                      <a:pt x="74" y="245"/>
                    </a:cubicBezTo>
                    <a:cubicBezTo>
                      <a:pt x="61" y="237"/>
                      <a:pt x="47" y="233"/>
                      <a:pt x="35" y="239"/>
                    </a:cubicBezTo>
                    <a:close/>
                  </a:path>
                </a:pathLst>
              </a:custGeom>
              <a:solidFill>
                <a:srgbClr val="7F57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61"/>
              <p:cNvSpPr>
                <a:spLocks/>
              </p:cNvSpPr>
              <p:nvPr/>
            </p:nvSpPr>
            <p:spPr bwMode="auto">
              <a:xfrm>
                <a:off x="4884739" y="1147044"/>
                <a:ext cx="111125" cy="41275"/>
              </a:xfrm>
              <a:custGeom>
                <a:avLst/>
                <a:gdLst>
                  <a:gd name="T0" fmla="*/ 4 w 48"/>
                  <a:gd name="T1" fmla="*/ 18 h 18"/>
                  <a:gd name="T2" fmla="*/ 2 w 48"/>
                  <a:gd name="T3" fmla="*/ 18 h 18"/>
                  <a:gd name="T4" fmla="*/ 1 w 48"/>
                  <a:gd name="T5" fmla="*/ 13 h 18"/>
                  <a:gd name="T6" fmla="*/ 24 w 48"/>
                  <a:gd name="T7" fmla="*/ 1 h 18"/>
                  <a:gd name="T8" fmla="*/ 47 w 48"/>
                  <a:gd name="T9" fmla="*/ 13 h 18"/>
                  <a:gd name="T10" fmla="*/ 45 w 48"/>
                  <a:gd name="T11" fmla="*/ 18 h 18"/>
                  <a:gd name="T12" fmla="*/ 41 w 48"/>
                  <a:gd name="T13" fmla="*/ 16 h 18"/>
                  <a:gd name="T14" fmla="*/ 24 w 48"/>
                  <a:gd name="T15" fmla="*/ 8 h 18"/>
                  <a:gd name="T16" fmla="*/ 7 w 48"/>
                  <a:gd name="T17" fmla="*/ 16 h 18"/>
                  <a:gd name="T18" fmla="*/ 4 w 4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18">
                    <a:moveTo>
                      <a:pt x="4" y="18"/>
                    </a:moveTo>
                    <a:cubicBezTo>
                      <a:pt x="3" y="18"/>
                      <a:pt x="3" y="18"/>
                      <a:pt x="2" y="18"/>
                    </a:cubicBezTo>
                    <a:cubicBezTo>
                      <a:pt x="1" y="17"/>
                      <a:pt x="0" y="15"/>
                      <a:pt x="1" y="13"/>
                    </a:cubicBezTo>
                    <a:cubicBezTo>
                      <a:pt x="1" y="12"/>
                      <a:pt x="6" y="1"/>
                      <a:pt x="24" y="1"/>
                    </a:cubicBezTo>
                    <a:cubicBezTo>
                      <a:pt x="41" y="0"/>
                      <a:pt x="47" y="13"/>
                      <a:pt x="47" y="13"/>
                    </a:cubicBezTo>
                    <a:cubicBezTo>
                      <a:pt x="48" y="15"/>
                      <a:pt x="47" y="17"/>
                      <a:pt x="45" y="18"/>
                    </a:cubicBezTo>
                    <a:cubicBezTo>
                      <a:pt x="43" y="18"/>
                      <a:pt x="41" y="18"/>
                      <a:pt x="41" y="16"/>
                    </a:cubicBezTo>
                    <a:cubicBezTo>
                      <a:pt x="40" y="16"/>
                      <a:pt x="37" y="7"/>
                      <a:pt x="24" y="8"/>
                    </a:cubicBezTo>
                    <a:cubicBezTo>
                      <a:pt x="11" y="8"/>
                      <a:pt x="7" y="16"/>
                      <a:pt x="7" y="16"/>
                    </a:cubicBezTo>
                    <a:cubicBezTo>
                      <a:pt x="6" y="17"/>
                      <a:pt x="5" y="18"/>
                      <a:pt x="4" y="18"/>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62"/>
              <p:cNvSpPr>
                <a:spLocks/>
              </p:cNvSpPr>
              <p:nvPr/>
            </p:nvSpPr>
            <p:spPr bwMode="auto">
              <a:xfrm>
                <a:off x="5257801" y="1147044"/>
                <a:ext cx="109538" cy="41275"/>
              </a:xfrm>
              <a:custGeom>
                <a:avLst/>
                <a:gdLst>
                  <a:gd name="T0" fmla="*/ 4 w 48"/>
                  <a:gd name="T1" fmla="*/ 18 h 18"/>
                  <a:gd name="T2" fmla="*/ 2 w 48"/>
                  <a:gd name="T3" fmla="*/ 18 h 18"/>
                  <a:gd name="T4" fmla="*/ 1 w 48"/>
                  <a:gd name="T5" fmla="*/ 13 h 18"/>
                  <a:gd name="T6" fmla="*/ 24 w 48"/>
                  <a:gd name="T7" fmla="*/ 1 h 18"/>
                  <a:gd name="T8" fmla="*/ 47 w 48"/>
                  <a:gd name="T9" fmla="*/ 13 h 18"/>
                  <a:gd name="T10" fmla="*/ 45 w 48"/>
                  <a:gd name="T11" fmla="*/ 18 h 18"/>
                  <a:gd name="T12" fmla="*/ 40 w 48"/>
                  <a:gd name="T13" fmla="*/ 16 h 18"/>
                  <a:gd name="T14" fmla="*/ 24 w 48"/>
                  <a:gd name="T15" fmla="*/ 8 h 18"/>
                  <a:gd name="T16" fmla="*/ 7 w 48"/>
                  <a:gd name="T17" fmla="*/ 16 h 18"/>
                  <a:gd name="T18" fmla="*/ 4 w 4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18">
                    <a:moveTo>
                      <a:pt x="4" y="18"/>
                    </a:moveTo>
                    <a:cubicBezTo>
                      <a:pt x="3" y="18"/>
                      <a:pt x="3" y="18"/>
                      <a:pt x="2" y="18"/>
                    </a:cubicBezTo>
                    <a:cubicBezTo>
                      <a:pt x="1" y="17"/>
                      <a:pt x="0" y="15"/>
                      <a:pt x="1" y="13"/>
                    </a:cubicBezTo>
                    <a:cubicBezTo>
                      <a:pt x="1" y="13"/>
                      <a:pt x="6" y="0"/>
                      <a:pt x="24" y="1"/>
                    </a:cubicBezTo>
                    <a:cubicBezTo>
                      <a:pt x="41" y="1"/>
                      <a:pt x="47" y="12"/>
                      <a:pt x="47" y="13"/>
                    </a:cubicBezTo>
                    <a:cubicBezTo>
                      <a:pt x="48" y="15"/>
                      <a:pt x="47" y="17"/>
                      <a:pt x="45" y="18"/>
                    </a:cubicBezTo>
                    <a:cubicBezTo>
                      <a:pt x="43" y="18"/>
                      <a:pt x="41" y="18"/>
                      <a:pt x="40" y="16"/>
                    </a:cubicBezTo>
                    <a:cubicBezTo>
                      <a:pt x="40" y="16"/>
                      <a:pt x="36" y="8"/>
                      <a:pt x="24" y="8"/>
                    </a:cubicBezTo>
                    <a:cubicBezTo>
                      <a:pt x="11" y="7"/>
                      <a:pt x="7" y="16"/>
                      <a:pt x="7" y="16"/>
                    </a:cubicBezTo>
                    <a:cubicBezTo>
                      <a:pt x="6" y="17"/>
                      <a:pt x="5" y="18"/>
                      <a:pt x="4" y="18"/>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63"/>
              <p:cNvSpPr>
                <a:spLocks/>
              </p:cNvSpPr>
              <p:nvPr/>
            </p:nvSpPr>
            <p:spPr bwMode="auto">
              <a:xfrm>
                <a:off x="5051426" y="1243881"/>
                <a:ext cx="138113" cy="55563"/>
              </a:xfrm>
              <a:custGeom>
                <a:avLst/>
                <a:gdLst>
                  <a:gd name="T0" fmla="*/ 0 w 60"/>
                  <a:gd name="T1" fmla="*/ 0 h 24"/>
                  <a:gd name="T2" fmla="*/ 30 w 60"/>
                  <a:gd name="T3" fmla="*/ 23 h 24"/>
                  <a:gd name="T4" fmla="*/ 60 w 60"/>
                  <a:gd name="T5" fmla="*/ 0 h 24"/>
                  <a:gd name="T6" fmla="*/ 30 w 60"/>
                  <a:gd name="T7" fmla="*/ 15 h 24"/>
                  <a:gd name="T8" fmla="*/ 0 w 60"/>
                  <a:gd name="T9" fmla="*/ 0 h 24"/>
                </a:gdLst>
                <a:ahLst/>
                <a:cxnLst>
                  <a:cxn ang="0">
                    <a:pos x="T0" y="T1"/>
                  </a:cxn>
                  <a:cxn ang="0">
                    <a:pos x="T2" y="T3"/>
                  </a:cxn>
                  <a:cxn ang="0">
                    <a:pos x="T4" y="T5"/>
                  </a:cxn>
                  <a:cxn ang="0">
                    <a:pos x="T6" y="T7"/>
                  </a:cxn>
                  <a:cxn ang="0">
                    <a:pos x="T8" y="T9"/>
                  </a:cxn>
                </a:cxnLst>
                <a:rect l="0" t="0" r="r" b="b"/>
                <a:pathLst>
                  <a:path w="60" h="24">
                    <a:moveTo>
                      <a:pt x="0" y="0"/>
                    </a:moveTo>
                    <a:cubicBezTo>
                      <a:pt x="0" y="0"/>
                      <a:pt x="5" y="24"/>
                      <a:pt x="30" y="23"/>
                    </a:cubicBezTo>
                    <a:cubicBezTo>
                      <a:pt x="55" y="23"/>
                      <a:pt x="60" y="0"/>
                      <a:pt x="60" y="0"/>
                    </a:cubicBezTo>
                    <a:cubicBezTo>
                      <a:pt x="60" y="0"/>
                      <a:pt x="45" y="15"/>
                      <a:pt x="30" y="15"/>
                    </a:cubicBezTo>
                    <a:cubicBezTo>
                      <a:pt x="15" y="15"/>
                      <a:pt x="0" y="0"/>
                      <a:pt x="0" y="0"/>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164"/>
              <p:cNvSpPr>
                <a:spLocks/>
              </p:cNvSpPr>
              <p:nvPr/>
            </p:nvSpPr>
            <p:spPr bwMode="auto">
              <a:xfrm>
                <a:off x="4945064" y="1339131"/>
                <a:ext cx="363538" cy="76200"/>
              </a:xfrm>
              <a:custGeom>
                <a:avLst/>
                <a:gdLst>
                  <a:gd name="T0" fmla="*/ 81 w 157"/>
                  <a:gd name="T1" fmla="*/ 29 h 33"/>
                  <a:gd name="T2" fmla="*/ 76 w 157"/>
                  <a:gd name="T3" fmla="*/ 29 h 33"/>
                  <a:gd name="T4" fmla="*/ 2 w 157"/>
                  <a:gd name="T5" fmla="*/ 6 h 33"/>
                  <a:gd name="T6" fmla="*/ 1 w 157"/>
                  <a:gd name="T7" fmla="*/ 2 h 33"/>
                  <a:gd name="T8" fmla="*/ 6 w 157"/>
                  <a:gd name="T9" fmla="*/ 1 h 33"/>
                  <a:gd name="T10" fmla="*/ 152 w 157"/>
                  <a:gd name="T11" fmla="*/ 2 h 33"/>
                  <a:gd name="T12" fmla="*/ 156 w 157"/>
                  <a:gd name="T13" fmla="*/ 3 h 33"/>
                  <a:gd name="T14" fmla="*/ 155 w 157"/>
                  <a:gd name="T15" fmla="*/ 7 h 33"/>
                  <a:gd name="T16" fmla="*/ 81 w 157"/>
                  <a:gd name="T17"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3">
                    <a:moveTo>
                      <a:pt x="81" y="29"/>
                    </a:moveTo>
                    <a:cubicBezTo>
                      <a:pt x="79" y="29"/>
                      <a:pt x="77" y="29"/>
                      <a:pt x="76" y="29"/>
                    </a:cubicBezTo>
                    <a:cubicBezTo>
                      <a:pt x="48" y="28"/>
                      <a:pt x="21" y="20"/>
                      <a:pt x="2" y="6"/>
                    </a:cubicBezTo>
                    <a:cubicBezTo>
                      <a:pt x="1" y="5"/>
                      <a:pt x="0" y="3"/>
                      <a:pt x="1" y="2"/>
                    </a:cubicBezTo>
                    <a:cubicBezTo>
                      <a:pt x="2" y="0"/>
                      <a:pt x="4" y="0"/>
                      <a:pt x="6" y="1"/>
                    </a:cubicBezTo>
                    <a:cubicBezTo>
                      <a:pt x="40" y="26"/>
                      <a:pt x="106" y="33"/>
                      <a:pt x="152" y="2"/>
                    </a:cubicBezTo>
                    <a:cubicBezTo>
                      <a:pt x="153" y="1"/>
                      <a:pt x="155" y="2"/>
                      <a:pt x="156" y="3"/>
                    </a:cubicBezTo>
                    <a:cubicBezTo>
                      <a:pt x="157" y="4"/>
                      <a:pt x="157" y="6"/>
                      <a:pt x="155" y="7"/>
                    </a:cubicBezTo>
                    <a:cubicBezTo>
                      <a:pt x="135" y="21"/>
                      <a:pt x="108" y="29"/>
                      <a:pt x="81" y="29"/>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165"/>
              <p:cNvSpPr>
                <a:spLocks/>
              </p:cNvSpPr>
              <p:nvPr/>
            </p:nvSpPr>
            <p:spPr bwMode="auto">
              <a:xfrm>
                <a:off x="4848226" y="1061319"/>
                <a:ext cx="147638" cy="46038"/>
              </a:xfrm>
              <a:custGeom>
                <a:avLst/>
                <a:gdLst>
                  <a:gd name="T0" fmla="*/ 9 w 64"/>
                  <a:gd name="T1" fmla="*/ 20 h 20"/>
                  <a:gd name="T2" fmla="*/ 9 w 64"/>
                  <a:gd name="T3" fmla="*/ 20 h 20"/>
                  <a:gd name="T4" fmla="*/ 0 w 64"/>
                  <a:gd name="T5" fmla="*/ 9 h 20"/>
                  <a:gd name="T6" fmla="*/ 32 w 64"/>
                  <a:gd name="T7" fmla="*/ 0 h 20"/>
                  <a:gd name="T8" fmla="*/ 64 w 64"/>
                  <a:gd name="T9" fmla="*/ 10 h 20"/>
                  <a:gd name="T10" fmla="*/ 55 w 64"/>
                  <a:gd name="T11" fmla="*/ 20 h 20"/>
                  <a:gd name="T12" fmla="*/ 55 w 64"/>
                  <a:gd name="T13" fmla="*/ 20 h 20"/>
                  <a:gd name="T14" fmla="*/ 32 w 64"/>
                  <a:gd name="T15" fmla="*/ 14 h 20"/>
                  <a:gd name="T16" fmla="*/ 9 w 64"/>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0">
                    <a:moveTo>
                      <a:pt x="9" y="20"/>
                    </a:moveTo>
                    <a:cubicBezTo>
                      <a:pt x="9" y="20"/>
                      <a:pt x="9" y="20"/>
                      <a:pt x="9" y="20"/>
                    </a:cubicBezTo>
                    <a:cubicBezTo>
                      <a:pt x="0" y="9"/>
                      <a:pt x="0" y="9"/>
                      <a:pt x="0" y="9"/>
                    </a:cubicBezTo>
                    <a:cubicBezTo>
                      <a:pt x="1" y="9"/>
                      <a:pt x="11" y="0"/>
                      <a:pt x="32" y="0"/>
                    </a:cubicBezTo>
                    <a:cubicBezTo>
                      <a:pt x="53" y="0"/>
                      <a:pt x="63" y="9"/>
                      <a:pt x="64" y="10"/>
                    </a:cubicBezTo>
                    <a:cubicBezTo>
                      <a:pt x="55" y="20"/>
                      <a:pt x="55" y="20"/>
                      <a:pt x="55" y="20"/>
                    </a:cubicBezTo>
                    <a:cubicBezTo>
                      <a:pt x="55" y="20"/>
                      <a:pt x="55" y="20"/>
                      <a:pt x="55" y="20"/>
                    </a:cubicBezTo>
                    <a:cubicBezTo>
                      <a:pt x="55" y="20"/>
                      <a:pt x="48" y="14"/>
                      <a:pt x="32" y="14"/>
                    </a:cubicBezTo>
                    <a:cubicBezTo>
                      <a:pt x="16" y="14"/>
                      <a:pt x="9" y="20"/>
                      <a:pt x="9" y="20"/>
                    </a:cubicBezTo>
                    <a:close/>
                  </a:path>
                </a:pathLst>
              </a:custGeom>
              <a:solidFill>
                <a:srgbClr val="7F57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166"/>
              <p:cNvSpPr>
                <a:spLocks/>
              </p:cNvSpPr>
              <p:nvPr/>
            </p:nvSpPr>
            <p:spPr bwMode="auto">
              <a:xfrm>
                <a:off x="5257801" y="1061319"/>
                <a:ext cx="149225" cy="46038"/>
              </a:xfrm>
              <a:custGeom>
                <a:avLst/>
                <a:gdLst>
                  <a:gd name="T0" fmla="*/ 55 w 65"/>
                  <a:gd name="T1" fmla="*/ 20 h 20"/>
                  <a:gd name="T2" fmla="*/ 32 w 65"/>
                  <a:gd name="T3" fmla="*/ 14 h 20"/>
                  <a:gd name="T4" fmla="*/ 9 w 65"/>
                  <a:gd name="T5" fmla="*/ 20 h 20"/>
                  <a:gd name="T6" fmla="*/ 9 w 65"/>
                  <a:gd name="T7" fmla="*/ 20 h 20"/>
                  <a:gd name="T8" fmla="*/ 0 w 65"/>
                  <a:gd name="T9" fmla="*/ 10 h 20"/>
                  <a:gd name="T10" fmla="*/ 32 w 65"/>
                  <a:gd name="T11" fmla="*/ 0 h 20"/>
                  <a:gd name="T12" fmla="*/ 32 w 65"/>
                  <a:gd name="T13" fmla="*/ 0 h 20"/>
                  <a:gd name="T14" fmla="*/ 65 w 65"/>
                  <a:gd name="T15" fmla="*/ 9 h 20"/>
                  <a:gd name="T16" fmla="*/ 55 w 65"/>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20">
                    <a:moveTo>
                      <a:pt x="55" y="20"/>
                    </a:moveTo>
                    <a:cubicBezTo>
                      <a:pt x="55" y="20"/>
                      <a:pt x="48" y="14"/>
                      <a:pt x="32" y="14"/>
                    </a:cubicBezTo>
                    <a:cubicBezTo>
                      <a:pt x="17" y="14"/>
                      <a:pt x="10" y="20"/>
                      <a:pt x="9" y="20"/>
                    </a:cubicBezTo>
                    <a:cubicBezTo>
                      <a:pt x="9" y="20"/>
                      <a:pt x="9" y="20"/>
                      <a:pt x="9" y="20"/>
                    </a:cubicBezTo>
                    <a:cubicBezTo>
                      <a:pt x="0" y="10"/>
                      <a:pt x="0" y="10"/>
                      <a:pt x="0" y="10"/>
                    </a:cubicBezTo>
                    <a:cubicBezTo>
                      <a:pt x="1" y="9"/>
                      <a:pt x="11" y="0"/>
                      <a:pt x="32" y="0"/>
                    </a:cubicBezTo>
                    <a:cubicBezTo>
                      <a:pt x="32" y="0"/>
                      <a:pt x="32" y="0"/>
                      <a:pt x="32" y="0"/>
                    </a:cubicBezTo>
                    <a:cubicBezTo>
                      <a:pt x="53" y="0"/>
                      <a:pt x="63" y="9"/>
                      <a:pt x="65" y="9"/>
                    </a:cubicBezTo>
                    <a:cubicBezTo>
                      <a:pt x="55" y="20"/>
                      <a:pt x="55" y="20"/>
                      <a:pt x="55" y="20"/>
                    </a:cubicBezTo>
                    <a:close/>
                  </a:path>
                </a:pathLst>
              </a:custGeom>
              <a:solidFill>
                <a:srgbClr val="7F57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2" name="矩形 201"/>
            <p:cNvSpPr/>
            <p:nvPr/>
          </p:nvSpPr>
          <p:spPr>
            <a:xfrm>
              <a:off x="3808884" y="5733563"/>
              <a:ext cx="1331764" cy="613558"/>
            </a:xfrm>
            <a:prstGeom prst="rect">
              <a:avLst/>
            </a:prstGeom>
            <a:solidFill>
              <a:schemeClr val="bg1"/>
            </a:solid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333F50"/>
                  </a:solidFill>
                  <a:latin typeface="微软雅黑" panose="020B0503020204020204" pitchFamily="34" charset="-122"/>
                  <a:ea typeface="微软雅黑" panose="020B0503020204020204" pitchFamily="34" charset="-122"/>
                </a:rPr>
                <a:t>香港法治的重要组成部分</a:t>
              </a:r>
            </a:p>
          </p:txBody>
        </p:sp>
      </p:grpSp>
      <p:grpSp>
        <p:nvGrpSpPr>
          <p:cNvPr id="23" name="组合 22"/>
          <p:cNvGrpSpPr/>
          <p:nvPr/>
        </p:nvGrpSpPr>
        <p:grpSpPr>
          <a:xfrm>
            <a:off x="7782645" y="4661690"/>
            <a:ext cx="1344364" cy="2079650"/>
            <a:chOff x="7759019" y="4512556"/>
            <a:chExt cx="1428139" cy="2209245"/>
          </a:xfrm>
        </p:grpSpPr>
        <p:grpSp>
          <p:nvGrpSpPr>
            <p:cNvPr id="203" name="组合 202"/>
            <p:cNvGrpSpPr/>
            <p:nvPr/>
          </p:nvGrpSpPr>
          <p:grpSpPr>
            <a:xfrm>
              <a:off x="7759019" y="4512556"/>
              <a:ext cx="1428139" cy="2209245"/>
              <a:chOff x="3176" y="443781"/>
              <a:chExt cx="1555750" cy="2406651"/>
            </a:xfrm>
          </p:grpSpPr>
          <p:sp>
            <p:nvSpPr>
              <p:cNvPr id="204" name="Freeform 227"/>
              <p:cNvSpPr>
                <a:spLocks/>
              </p:cNvSpPr>
              <p:nvPr/>
            </p:nvSpPr>
            <p:spPr bwMode="auto">
              <a:xfrm>
                <a:off x="814389" y="2456731"/>
                <a:ext cx="157163" cy="393700"/>
              </a:xfrm>
              <a:custGeom>
                <a:avLst/>
                <a:gdLst>
                  <a:gd name="T0" fmla="*/ 0 w 68"/>
                  <a:gd name="T1" fmla="*/ 0 h 170"/>
                  <a:gd name="T2" fmla="*/ 68 w 68"/>
                  <a:gd name="T3" fmla="*/ 0 h 170"/>
                  <a:gd name="T4" fmla="*/ 34 w 68"/>
                  <a:gd name="T5" fmla="*/ 170 h 170"/>
                  <a:gd name="T6" fmla="*/ 0 w 68"/>
                  <a:gd name="T7" fmla="*/ 0 h 170"/>
                </a:gdLst>
                <a:ahLst/>
                <a:cxnLst>
                  <a:cxn ang="0">
                    <a:pos x="T0" y="T1"/>
                  </a:cxn>
                  <a:cxn ang="0">
                    <a:pos x="T2" y="T3"/>
                  </a:cxn>
                  <a:cxn ang="0">
                    <a:pos x="T4" y="T5"/>
                  </a:cxn>
                  <a:cxn ang="0">
                    <a:pos x="T6" y="T7"/>
                  </a:cxn>
                </a:cxnLst>
                <a:rect l="0" t="0" r="r" b="b"/>
                <a:pathLst>
                  <a:path w="68" h="170">
                    <a:moveTo>
                      <a:pt x="0" y="0"/>
                    </a:moveTo>
                    <a:cubicBezTo>
                      <a:pt x="68" y="0"/>
                      <a:pt x="68" y="0"/>
                      <a:pt x="68" y="0"/>
                    </a:cubicBezTo>
                    <a:cubicBezTo>
                      <a:pt x="68" y="0"/>
                      <a:pt x="65" y="170"/>
                      <a:pt x="34" y="170"/>
                    </a:cubicBezTo>
                    <a:cubicBezTo>
                      <a:pt x="3" y="170"/>
                      <a:pt x="0" y="0"/>
                      <a:pt x="0" y="0"/>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228"/>
              <p:cNvSpPr>
                <a:spLocks/>
              </p:cNvSpPr>
              <p:nvPr/>
            </p:nvSpPr>
            <p:spPr bwMode="auto">
              <a:xfrm>
                <a:off x="847726" y="2775819"/>
                <a:ext cx="88900" cy="74613"/>
              </a:xfrm>
              <a:custGeom>
                <a:avLst/>
                <a:gdLst>
                  <a:gd name="T0" fmla="*/ 19 w 38"/>
                  <a:gd name="T1" fmla="*/ 0 h 32"/>
                  <a:gd name="T2" fmla="*/ 0 w 38"/>
                  <a:gd name="T3" fmla="*/ 4 h 32"/>
                  <a:gd name="T4" fmla="*/ 19 w 38"/>
                  <a:gd name="T5" fmla="*/ 32 h 32"/>
                  <a:gd name="T6" fmla="*/ 19 w 38"/>
                  <a:gd name="T7" fmla="*/ 32 h 32"/>
                  <a:gd name="T8" fmla="*/ 38 w 38"/>
                  <a:gd name="T9" fmla="*/ 4 h 32"/>
                  <a:gd name="T10" fmla="*/ 19 w 38"/>
                  <a:gd name="T11" fmla="*/ 0 h 32"/>
                </a:gdLst>
                <a:ahLst/>
                <a:cxnLst>
                  <a:cxn ang="0">
                    <a:pos x="T0" y="T1"/>
                  </a:cxn>
                  <a:cxn ang="0">
                    <a:pos x="T2" y="T3"/>
                  </a:cxn>
                  <a:cxn ang="0">
                    <a:pos x="T4" y="T5"/>
                  </a:cxn>
                  <a:cxn ang="0">
                    <a:pos x="T6" y="T7"/>
                  </a:cxn>
                  <a:cxn ang="0">
                    <a:pos x="T8" y="T9"/>
                  </a:cxn>
                  <a:cxn ang="0">
                    <a:pos x="T10" y="T11"/>
                  </a:cxn>
                </a:cxnLst>
                <a:rect l="0" t="0" r="r" b="b"/>
                <a:pathLst>
                  <a:path w="38" h="32">
                    <a:moveTo>
                      <a:pt x="19" y="0"/>
                    </a:moveTo>
                    <a:cubicBezTo>
                      <a:pt x="9" y="0"/>
                      <a:pt x="3" y="2"/>
                      <a:pt x="0" y="4"/>
                    </a:cubicBezTo>
                    <a:cubicBezTo>
                      <a:pt x="5" y="21"/>
                      <a:pt x="11" y="32"/>
                      <a:pt x="19" y="32"/>
                    </a:cubicBezTo>
                    <a:cubicBezTo>
                      <a:pt x="19" y="32"/>
                      <a:pt x="19" y="32"/>
                      <a:pt x="19" y="32"/>
                    </a:cubicBezTo>
                    <a:cubicBezTo>
                      <a:pt x="27" y="32"/>
                      <a:pt x="33" y="21"/>
                      <a:pt x="38" y="4"/>
                    </a:cubicBezTo>
                    <a:cubicBezTo>
                      <a:pt x="35" y="2"/>
                      <a:pt x="29" y="0"/>
                      <a:pt x="19" y="0"/>
                    </a:cubicBezTo>
                    <a:close/>
                  </a:path>
                </a:pathLst>
              </a:custGeom>
              <a:solidFill>
                <a:srgbClr val="4C3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229"/>
              <p:cNvSpPr>
                <a:spLocks/>
              </p:cNvSpPr>
              <p:nvPr/>
            </p:nvSpPr>
            <p:spPr bwMode="auto">
              <a:xfrm>
                <a:off x="596901" y="2456731"/>
                <a:ext cx="158750" cy="393700"/>
              </a:xfrm>
              <a:custGeom>
                <a:avLst/>
                <a:gdLst>
                  <a:gd name="T0" fmla="*/ 0 w 69"/>
                  <a:gd name="T1" fmla="*/ 0 h 170"/>
                  <a:gd name="T2" fmla="*/ 69 w 69"/>
                  <a:gd name="T3" fmla="*/ 0 h 170"/>
                  <a:gd name="T4" fmla="*/ 35 w 69"/>
                  <a:gd name="T5" fmla="*/ 170 h 170"/>
                  <a:gd name="T6" fmla="*/ 0 w 69"/>
                  <a:gd name="T7" fmla="*/ 0 h 170"/>
                </a:gdLst>
                <a:ahLst/>
                <a:cxnLst>
                  <a:cxn ang="0">
                    <a:pos x="T0" y="T1"/>
                  </a:cxn>
                  <a:cxn ang="0">
                    <a:pos x="T2" y="T3"/>
                  </a:cxn>
                  <a:cxn ang="0">
                    <a:pos x="T4" y="T5"/>
                  </a:cxn>
                  <a:cxn ang="0">
                    <a:pos x="T6" y="T7"/>
                  </a:cxn>
                </a:cxnLst>
                <a:rect l="0" t="0" r="r" b="b"/>
                <a:pathLst>
                  <a:path w="69" h="170">
                    <a:moveTo>
                      <a:pt x="0" y="0"/>
                    </a:moveTo>
                    <a:cubicBezTo>
                      <a:pt x="69" y="0"/>
                      <a:pt x="69" y="0"/>
                      <a:pt x="69" y="0"/>
                    </a:cubicBezTo>
                    <a:cubicBezTo>
                      <a:pt x="69" y="0"/>
                      <a:pt x="66" y="170"/>
                      <a:pt x="35" y="170"/>
                    </a:cubicBezTo>
                    <a:cubicBezTo>
                      <a:pt x="3" y="170"/>
                      <a:pt x="0" y="0"/>
                      <a:pt x="0" y="0"/>
                    </a:cubicBezTo>
                    <a:close/>
                  </a:path>
                </a:pathLst>
              </a:cu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230"/>
              <p:cNvSpPr>
                <a:spLocks/>
              </p:cNvSpPr>
              <p:nvPr/>
            </p:nvSpPr>
            <p:spPr bwMode="auto">
              <a:xfrm>
                <a:off x="633414" y="2775819"/>
                <a:ext cx="85725" cy="74613"/>
              </a:xfrm>
              <a:custGeom>
                <a:avLst/>
                <a:gdLst>
                  <a:gd name="T0" fmla="*/ 18 w 37"/>
                  <a:gd name="T1" fmla="*/ 0 h 32"/>
                  <a:gd name="T2" fmla="*/ 0 w 37"/>
                  <a:gd name="T3" fmla="*/ 4 h 32"/>
                  <a:gd name="T4" fmla="*/ 19 w 37"/>
                  <a:gd name="T5" fmla="*/ 32 h 32"/>
                  <a:gd name="T6" fmla="*/ 19 w 37"/>
                  <a:gd name="T7" fmla="*/ 32 h 32"/>
                  <a:gd name="T8" fmla="*/ 37 w 37"/>
                  <a:gd name="T9" fmla="*/ 4 h 32"/>
                  <a:gd name="T10" fmla="*/ 18 w 37"/>
                  <a:gd name="T11" fmla="*/ 0 h 32"/>
                </a:gdLst>
                <a:ahLst/>
                <a:cxnLst>
                  <a:cxn ang="0">
                    <a:pos x="T0" y="T1"/>
                  </a:cxn>
                  <a:cxn ang="0">
                    <a:pos x="T2" y="T3"/>
                  </a:cxn>
                  <a:cxn ang="0">
                    <a:pos x="T4" y="T5"/>
                  </a:cxn>
                  <a:cxn ang="0">
                    <a:pos x="T6" y="T7"/>
                  </a:cxn>
                  <a:cxn ang="0">
                    <a:pos x="T8" y="T9"/>
                  </a:cxn>
                  <a:cxn ang="0">
                    <a:pos x="T10" y="T11"/>
                  </a:cxn>
                </a:cxnLst>
                <a:rect l="0" t="0" r="r" b="b"/>
                <a:pathLst>
                  <a:path w="37" h="32">
                    <a:moveTo>
                      <a:pt x="18" y="0"/>
                    </a:moveTo>
                    <a:cubicBezTo>
                      <a:pt x="8" y="0"/>
                      <a:pt x="3" y="2"/>
                      <a:pt x="0" y="4"/>
                    </a:cubicBezTo>
                    <a:cubicBezTo>
                      <a:pt x="4" y="21"/>
                      <a:pt x="10" y="32"/>
                      <a:pt x="19" y="32"/>
                    </a:cubicBezTo>
                    <a:cubicBezTo>
                      <a:pt x="19" y="32"/>
                      <a:pt x="19" y="32"/>
                      <a:pt x="19" y="32"/>
                    </a:cubicBezTo>
                    <a:cubicBezTo>
                      <a:pt x="27" y="32"/>
                      <a:pt x="33" y="21"/>
                      <a:pt x="37" y="4"/>
                    </a:cubicBezTo>
                    <a:cubicBezTo>
                      <a:pt x="34" y="2"/>
                      <a:pt x="29" y="0"/>
                      <a:pt x="18" y="0"/>
                    </a:cubicBezTo>
                    <a:close/>
                  </a:path>
                </a:pathLst>
              </a:custGeom>
              <a:solidFill>
                <a:srgbClr val="4C3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231"/>
              <p:cNvSpPr>
                <a:spLocks/>
              </p:cNvSpPr>
              <p:nvPr/>
            </p:nvSpPr>
            <p:spPr bwMode="auto">
              <a:xfrm>
                <a:off x="546101" y="2134469"/>
                <a:ext cx="473075" cy="434975"/>
              </a:xfrm>
              <a:custGeom>
                <a:avLst/>
                <a:gdLst>
                  <a:gd name="T0" fmla="*/ 150 w 298"/>
                  <a:gd name="T1" fmla="*/ 0 h 274"/>
                  <a:gd name="T2" fmla="*/ 0 w 298"/>
                  <a:gd name="T3" fmla="*/ 0 h 274"/>
                  <a:gd name="T4" fmla="*/ 20 w 298"/>
                  <a:gd name="T5" fmla="*/ 274 h 274"/>
                  <a:gd name="T6" fmla="*/ 150 w 298"/>
                  <a:gd name="T7" fmla="*/ 274 h 274"/>
                  <a:gd name="T8" fmla="*/ 224 w 298"/>
                  <a:gd name="T9" fmla="*/ 274 h 274"/>
                  <a:gd name="T10" fmla="*/ 233 w 298"/>
                  <a:gd name="T11" fmla="*/ 228 h 274"/>
                  <a:gd name="T12" fmla="*/ 243 w 298"/>
                  <a:gd name="T13" fmla="*/ 274 h 274"/>
                  <a:gd name="T14" fmla="*/ 278 w 298"/>
                  <a:gd name="T15" fmla="*/ 274 h 274"/>
                  <a:gd name="T16" fmla="*/ 298 w 298"/>
                  <a:gd name="T17" fmla="*/ 0 h 274"/>
                  <a:gd name="T18" fmla="*/ 150 w 298"/>
                  <a:gd name="T19"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274">
                    <a:moveTo>
                      <a:pt x="150" y="0"/>
                    </a:moveTo>
                    <a:lnTo>
                      <a:pt x="0" y="0"/>
                    </a:lnTo>
                    <a:lnTo>
                      <a:pt x="20" y="274"/>
                    </a:lnTo>
                    <a:lnTo>
                      <a:pt x="150" y="274"/>
                    </a:lnTo>
                    <a:lnTo>
                      <a:pt x="224" y="274"/>
                    </a:lnTo>
                    <a:lnTo>
                      <a:pt x="233" y="228"/>
                    </a:lnTo>
                    <a:lnTo>
                      <a:pt x="243" y="274"/>
                    </a:lnTo>
                    <a:lnTo>
                      <a:pt x="278" y="274"/>
                    </a:lnTo>
                    <a:lnTo>
                      <a:pt x="298" y="0"/>
                    </a:lnTo>
                    <a:lnTo>
                      <a:pt x="150" y="0"/>
                    </a:lnTo>
                    <a:close/>
                  </a:path>
                </a:pathLst>
              </a:custGeom>
              <a:solidFill>
                <a:srgbClr val="4C3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Rectangle 232"/>
              <p:cNvSpPr>
                <a:spLocks noChangeArrowheads="1"/>
              </p:cNvSpPr>
              <p:nvPr/>
            </p:nvSpPr>
            <p:spPr bwMode="auto">
              <a:xfrm>
                <a:off x="677864" y="1475656"/>
                <a:ext cx="212725" cy="687388"/>
              </a:xfrm>
              <a:prstGeom prst="rect">
                <a:avLst/>
              </a:prstGeom>
              <a:solidFill>
                <a:srgbClr val="F9F5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233"/>
              <p:cNvSpPr>
                <a:spLocks/>
              </p:cNvSpPr>
              <p:nvPr/>
            </p:nvSpPr>
            <p:spPr bwMode="auto">
              <a:xfrm>
                <a:off x="746126" y="1507406"/>
                <a:ext cx="74613" cy="49213"/>
              </a:xfrm>
              <a:custGeom>
                <a:avLst/>
                <a:gdLst>
                  <a:gd name="T0" fmla="*/ 26 w 32"/>
                  <a:gd name="T1" fmla="*/ 21 h 21"/>
                  <a:gd name="T2" fmla="*/ 5 w 32"/>
                  <a:gd name="T3" fmla="*/ 21 h 21"/>
                  <a:gd name="T4" fmla="*/ 0 w 32"/>
                  <a:gd name="T5" fmla="*/ 16 h 21"/>
                  <a:gd name="T6" fmla="*/ 0 w 32"/>
                  <a:gd name="T7" fmla="*/ 6 h 21"/>
                  <a:gd name="T8" fmla="*/ 5 w 32"/>
                  <a:gd name="T9" fmla="*/ 0 h 21"/>
                  <a:gd name="T10" fmla="*/ 26 w 32"/>
                  <a:gd name="T11" fmla="*/ 0 h 21"/>
                  <a:gd name="T12" fmla="*/ 32 w 32"/>
                  <a:gd name="T13" fmla="*/ 6 h 21"/>
                  <a:gd name="T14" fmla="*/ 32 w 32"/>
                  <a:gd name="T15" fmla="*/ 16 h 21"/>
                  <a:gd name="T16" fmla="*/ 26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26" y="21"/>
                    </a:moveTo>
                    <a:cubicBezTo>
                      <a:pt x="5" y="21"/>
                      <a:pt x="5" y="21"/>
                      <a:pt x="5" y="21"/>
                    </a:cubicBezTo>
                    <a:cubicBezTo>
                      <a:pt x="2" y="21"/>
                      <a:pt x="0" y="19"/>
                      <a:pt x="0" y="16"/>
                    </a:cubicBezTo>
                    <a:cubicBezTo>
                      <a:pt x="0" y="6"/>
                      <a:pt x="0" y="6"/>
                      <a:pt x="0" y="6"/>
                    </a:cubicBezTo>
                    <a:cubicBezTo>
                      <a:pt x="0" y="3"/>
                      <a:pt x="2" y="0"/>
                      <a:pt x="5" y="0"/>
                    </a:cubicBezTo>
                    <a:cubicBezTo>
                      <a:pt x="26" y="0"/>
                      <a:pt x="26" y="0"/>
                      <a:pt x="26" y="0"/>
                    </a:cubicBezTo>
                    <a:cubicBezTo>
                      <a:pt x="29" y="0"/>
                      <a:pt x="32" y="3"/>
                      <a:pt x="32" y="6"/>
                    </a:cubicBezTo>
                    <a:cubicBezTo>
                      <a:pt x="32" y="16"/>
                      <a:pt x="32" y="16"/>
                      <a:pt x="32" y="16"/>
                    </a:cubicBezTo>
                    <a:cubicBezTo>
                      <a:pt x="32" y="19"/>
                      <a:pt x="29" y="21"/>
                      <a:pt x="26" y="21"/>
                    </a:cubicBezTo>
                    <a:close/>
                  </a:path>
                </a:pathLst>
              </a:custGeom>
              <a:solidFill>
                <a:srgbClr val="C650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234"/>
              <p:cNvSpPr>
                <a:spLocks/>
              </p:cNvSpPr>
              <p:nvPr/>
            </p:nvSpPr>
            <p:spPr bwMode="auto">
              <a:xfrm>
                <a:off x="746126" y="1532806"/>
                <a:ext cx="74613" cy="423863"/>
              </a:xfrm>
              <a:custGeom>
                <a:avLst/>
                <a:gdLst>
                  <a:gd name="T0" fmla="*/ 14 w 47"/>
                  <a:gd name="T1" fmla="*/ 0 h 267"/>
                  <a:gd name="T2" fmla="*/ 34 w 47"/>
                  <a:gd name="T3" fmla="*/ 0 h 267"/>
                  <a:gd name="T4" fmla="*/ 47 w 47"/>
                  <a:gd name="T5" fmla="*/ 239 h 267"/>
                  <a:gd name="T6" fmla="*/ 24 w 47"/>
                  <a:gd name="T7" fmla="*/ 267 h 267"/>
                  <a:gd name="T8" fmla="*/ 0 w 47"/>
                  <a:gd name="T9" fmla="*/ 238 h 267"/>
                  <a:gd name="T10" fmla="*/ 14 w 47"/>
                  <a:gd name="T11" fmla="*/ 0 h 267"/>
                </a:gdLst>
                <a:ahLst/>
                <a:cxnLst>
                  <a:cxn ang="0">
                    <a:pos x="T0" y="T1"/>
                  </a:cxn>
                  <a:cxn ang="0">
                    <a:pos x="T2" y="T3"/>
                  </a:cxn>
                  <a:cxn ang="0">
                    <a:pos x="T4" y="T5"/>
                  </a:cxn>
                  <a:cxn ang="0">
                    <a:pos x="T6" y="T7"/>
                  </a:cxn>
                  <a:cxn ang="0">
                    <a:pos x="T8" y="T9"/>
                  </a:cxn>
                  <a:cxn ang="0">
                    <a:pos x="T10" y="T11"/>
                  </a:cxn>
                </a:cxnLst>
                <a:rect l="0" t="0" r="r" b="b"/>
                <a:pathLst>
                  <a:path w="47" h="267">
                    <a:moveTo>
                      <a:pt x="14" y="0"/>
                    </a:moveTo>
                    <a:lnTo>
                      <a:pt x="34" y="0"/>
                    </a:lnTo>
                    <a:lnTo>
                      <a:pt x="47" y="239"/>
                    </a:lnTo>
                    <a:lnTo>
                      <a:pt x="24" y="267"/>
                    </a:lnTo>
                    <a:lnTo>
                      <a:pt x="0" y="238"/>
                    </a:lnTo>
                    <a:lnTo>
                      <a:pt x="14" y="0"/>
                    </a:lnTo>
                    <a:close/>
                  </a:path>
                </a:pathLst>
              </a:custGeom>
              <a:solidFill>
                <a:srgbClr val="C650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235"/>
              <p:cNvSpPr>
                <a:spLocks/>
              </p:cNvSpPr>
              <p:nvPr/>
            </p:nvSpPr>
            <p:spPr bwMode="auto">
              <a:xfrm>
                <a:off x="647701" y="1475656"/>
                <a:ext cx="274638" cy="100013"/>
              </a:xfrm>
              <a:custGeom>
                <a:avLst/>
                <a:gdLst>
                  <a:gd name="T0" fmla="*/ 49 w 173"/>
                  <a:gd name="T1" fmla="*/ 63 h 63"/>
                  <a:gd name="T2" fmla="*/ 86 w 173"/>
                  <a:gd name="T3" fmla="*/ 17 h 63"/>
                  <a:gd name="T4" fmla="*/ 121 w 173"/>
                  <a:gd name="T5" fmla="*/ 63 h 63"/>
                  <a:gd name="T6" fmla="*/ 173 w 173"/>
                  <a:gd name="T7" fmla="*/ 0 h 63"/>
                  <a:gd name="T8" fmla="*/ 0 w 173"/>
                  <a:gd name="T9" fmla="*/ 0 h 63"/>
                  <a:gd name="T10" fmla="*/ 49 w 173"/>
                  <a:gd name="T11" fmla="*/ 63 h 63"/>
                </a:gdLst>
                <a:ahLst/>
                <a:cxnLst>
                  <a:cxn ang="0">
                    <a:pos x="T0" y="T1"/>
                  </a:cxn>
                  <a:cxn ang="0">
                    <a:pos x="T2" y="T3"/>
                  </a:cxn>
                  <a:cxn ang="0">
                    <a:pos x="T4" y="T5"/>
                  </a:cxn>
                  <a:cxn ang="0">
                    <a:pos x="T6" y="T7"/>
                  </a:cxn>
                  <a:cxn ang="0">
                    <a:pos x="T8" y="T9"/>
                  </a:cxn>
                  <a:cxn ang="0">
                    <a:pos x="T10" y="T11"/>
                  </a:cxn>
                </a:cxnLst>
                <a:rect l="0" t="0" r="r" b="b"/>
                <a:pathLst>
                  <a:path w="173" h="63">
                    <a:moveTo>
                      <a:pt x="49" y="63"/>
                    </a:moveTo>
                    <a:lnTo>
                      <a:pt x="86" y="17"/>
                    </a:lnTo>
                    <a:lnTo>
                      <a:pt x="121" y="63"/>
                    </a:lnTo>
                    <a:lnTo>
                      <a:pt x="173" y="0"/>
                    </a:lnTo>
                    <a:lnTo>
                      <a:pt x="0" y="0"/>
                    </a:lnTo>
                    <a:lnTo>
                      <a:pt x="49" y="63"/>
                    </a:lnTo>
                    <a:close/>
                  </a:path>
                </a:pathLst>
              </a:custGeom>
              <a:solidFill>
                <a:srgbClr val="E2DC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236"/>
              <p:cNvSpPr>
                <a:spLocks/>
              </p:cNvSpPr>
              <p:nvPr/>
            </p:nvSpPr>
            <p:spPr bwMode="auto">
              <a:xfrm>
                <a:off x="412751" y="1464544"/>
                <a:ext cx="306388" cy="800100"/>
              </a:xfrm>
              <a:custGeom>
                <a:avLst/>
                <a:gdLst>
                  <a:gd name="T0" fmla="*/ 109 w 133"/>
                  <a:gd name="T1" fmla="*/ 0 h 346"/>
                  <a:gd name="T2" fmla="*/ 0 w 133"/>
                  <a:gd name="T3" fmla="*/ 195 h 346"/>
                  <a:gd name="T4" fmla="*/ 52 w 133"/>
                  <a:gd name="T5" fmla="*/ 259 h 346"/>
                  <a:gd name="T6" fmla="*/ 42 w 133"/>
                  <a:gd name="T7" fmla="*/ 346 h 346"/>
                  <a:gd name="T8" fmla="*/ 126 w 133"/>
                  <a:gd name="T9" fmla="*/ 326 h 346"/>
                  <a:gd name="T10" fmla="*/ 133 w 133"/>
                  <a:gd name="T11" fmla="*/ 0 h 346"/>
                  <a:gd name="T12" fmla="*/ 109 w 133"/>
                  <a:gd name="T13" fmla="*/ 0 h 346"/>
                </a:gdLst>
                <a:ahLst/>
                <a:cxnLst>
                  <a:cxn ang="0">
                    <a:pos x="T0" y="T1"/>
                  </a:cxn>
                  <a:cxn ang="0">
                    <a:pos x="T2" y="T3"/>
                  </a:cxn>
                  <a:cxn ang="0">
                    <a:pos x="T4" y="T5"/>
                  </a:cxn>
                  <a:cxn ang="0">
                    <a:pos x="T6" y="T7"/>
                  </a:cxn>
                  <a:cxn ang="0">
                    <a:pos x="T8" y="T9"/>
                  </a:cxn>
                  <a:cxn ang="0">
                    <a:pos x="T10" y="T11"/>
                  </a:cxn>
                  <a:cxn ang="0">
                    <a:pos x="T12" y="T13"/>
                  </a:cxn>
                </a:cxnLst>
                <a:rect l="0" t="0" r="r" b="b"/>
                <a:pathLst>
                  <a:path w="133" h="346">
                    <a:moveTo>
                      <a:pt x="109" y="0"/>
                    </a:moveTo>
                    <a:cubicBezTo>
                      <a:pt x="109" y="0"/>
                      <a:pt x="0" y="147"/>
                      <a:pt x="0" y="195"/>
                    </a:cubicBezTo>
                    <a:cubicBezTo>
                      <a:pt x="0" y="221"/>
                      <a:pt x="52" y="259"/>
                      <a:pt x="52" y="259"/>
                    </a:cubicBezTo>
                    <a:cubicBezTo>
                      <a:pt x="52" y="259"/>
                      <a:pt x="39" y="302"/>
                      <a:pt x="42" y="346"/>
                    </a:cubicBezTo>
                    <a:cubicBezTo>
                      <a:pt x="126" y="326"/>
                      <a:pt x="126" y="326"/>
                      <a:pt x="126" y="326"/>
                    </a:cubicBezTo>
                    <a:cubicBezTo>
                      <a:pt x="133" y="0"/>
                      <a:pt x="133" y="0"/>
                      <a:pt x="133" y="0"/>
                    </a:cubicBezTo>
                    <a:lnTo>
                      <a:pt x="109" y="0"/>
                    </a:lnTo>
                    <a:close/>
                  </a:path>
                </a:pathLst>
              </a:custGeom>
              <a:solidFill>
                <a:srgbClr val="7F57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237"/>
              <p:cNvSpPr>
                <a:spLocks/>
              </p:cNvSpPr>
              <p:nvPr/>
            </p:nvSpPr>
            <p:spPr bwMode="auto">
              <a:xfrm>
                <a:off x="488951" y="1815381"/>
                <a:ext cx="88900" cy="247650"/>
              </a:xfrm>
              <a:custGeom>
                <a:avLst/>
                <a:gdLst>
                  <a:gd name="T0" fmla="*/ 19 w 39"/>
                  <a:gd name="T1" fmla="*/ 107 h 107"/>
                  <a:gd name="T2" fmla="*/ 39 w 39"/>
                  <a:gd name="T3" fmla="*/ 0 h 107"/>
                  <a:gd name="T4" fmla="*/ 0 w 39"/>
                  <a:gd name="T5" fmla="*/ 92 h 107"/>
                  <a:gd name="T6" fmla="*/ 19 w 39"/>
                  <a:gd name="T7" fmla="*/ 107 h 107"/>
                </a:gdLst>
                <a:ahLst/>
                <a:cxnLst>
                  <a:cxn ang="0">
                    <a:pos x="T0" y="T1"/>
                  </a:cxn>
                  <a:cxn ang="0">
                    <a:pos x="T2" y="T3"/>
                  </a:cxn>
                  <a:cxn ang="0">
                    <a:pos x="T4" y="T5"/>
                  </a:cxn>
                  <a:cxn ang="0">
                    <a:pos x="T6" y="T7"/>
                  </a:cxn>
                </a:cxnLst>
                <a:rect l="0" t="0" r="r" b="b"/>
                <a:pathLst>
                  <a:path w="39" h="107">
                    <a:moveTo>
                      <a:pt x="19" y="107"/>
                    </a:moveTo>
                    <a:cubicBezTo>
                      <a:pt x="39" y="0"/>
                      <a:pt x="39" y="0"/>
                      <a:pt x="39" y="0"/>
                    </a:cubicBezTo>
                    <a:cubicBezTo>
                      <a:pt x="0" y="92"/>
                      <a:pt x="0" y="92"/>
                      <a:pt x="0" y="92"/>
                    </a:cubicBezTo>
                    <a:cubicBezTo>
                      <a:pt x="10" y="101"/>
                      <a:pt x="19" y="107"/>
                      <a:pt x="19" y="107"/>
                    </a:cubicBezTo>
                    <a:close/>
                  </a:path>
                </a:pathLst>
              </a:custGeom>
              <a:solidFill>
                <a:srgbClr val="4C3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238"/>
              <p:cNvSpPr>
                <a:spLocks/>
              </p:cNvSpPr>
              <p:nvPr/>
            </p:nvSpPr>
            <p:spPr bwMode="auto">
              <a:xfrm>
                <a:off x="615951" y="1505819"/>
                <a:ext cx="101600" cy="333375"/>
              </a:xfrm>
              <a:custGeom>
                <a:avLst/>
                <a:gdLst>
                  <a:gd name="T0" fmla="*/ 64 w 64"/>
                  <a:gd name="T1" fmla="*/ 0 h 210"/>
                  <a:gd name="T2" fmla="*/ 2 w 64"/>
                  <a:gd name="T3" fmla="*/ 89 h 210"/>
                  <a:gd name="T4" fmla="*/ 23 w 64"/>
                  <a:gd name="T5" fmla="*/ 106 h 210"/>
                  <a:gd name="T6" fmla="*/ 0 w 64"/>
                  <a:gd name="T7" fmla="*/ 141 h 210"/>
                  <a:gd name="T8" fmla="*/ 61 w 64"/>
                  <a:gd name="T9" fmla="*/ 210 h 210"/>
                  <a:gd name="T10" fmla="*/ 64 w 64"/>
                  <a:gd name="T11" fmla="*/ 0 h 210"/>
                </a:gdLst>
                <a:ahLst/>
                <a:cxnLst>
                  <a:cxn ang="0">
                    <a:pos x="T0" y="T1"/>
                  </a:cxn>
                  <a:cxn ang="0">
                    <a:pos x="T2" y="T3"/>
                  </a:cxn>
                  <a:cxn ang="0">
                    <a:pos x="T4" y="T5"/>
                  </a:cxn>
                  <a:cxn ang="0">
                    <a:pos x="T6" y="T7"/>
                  </a:cxn>
                  <a:cxn ang="0">
                    <a:pos x="T8" y="T9"/>
                  </a:cxn>
                  <a:cxn ang="0">
                    <a:pos x="T10" y="T11"/>
                  </a:cxn>
                </a:cxnLst>
                <a:rect l="0" t="0" r="r" b="b"/>
                <a:pathLst>
                  <a:path w="64" h="210">
                    <a:moveTo>
                      <a:pt x="64" y="0"/>
                    </a:moveTo>
                    <a:lnTo>
                      <a:pt x="2" y="89"/>
                    </a:lnTo>
                    <a:lnTo>
                      <a:pt x="23" y="106"/>
                    </a:lnTo>
                    <a:lnTo>
                      <a:pt x="0" y="141"/>
                    </a:lnTo>
                    <a:lnTo>
                      <a:pt x="61" y="210"/>
                    </a:lnTo>
                    <a:lnTo>
                      <a:pt x="64" y="0"/>
                    </a:lnTo>
                    <a:close/>
                  </a:path>
                </a:pathLst>
              </a:custGeom>
              <a:solidFill>
                <a:srgbClr val="4C3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239"/>
              <p:cNvSpPr>
                <a:spLocks/>
              </p:cNvSpPr>
              <p:nvPr/>
            </p:nvSpPr>
            <p:spPr bwMode="auto">
              <a:xfrm>
                <a:off x="847726" y="1464544"/>
                <a:ext cx="307975" cy="800100"/>
              </a:xfrm>
              <a:custGeom>
                <a:avLst/>
                <a:gdLst>
                  <a:gd name="T0" fmla="*/ 24 w 133"/>
                  <a:gd name="T1" fmla="*/ 0 h 346"/>
                  <a:gd name="T2" fmla="*/ 133 w 133"/>
                  <a:gd name="T3" fmla="*/ 195 h 346"/>
                  <a:gd name="T4" fmla="*/ 81 w 133"/>
                  <a:gd name="T5" fmla="*/ 259 h 346"/>
                  <a:gd name="T6" fmla="*/ 91 w 133"/>
                  <a:gd name="T7" fmla="*/ 346 h 346"/>
                  <a:gd name="T8" fmla="*/ 6 w 133"/>
                  <a:gd name="T9" fmla="*/ 326 h 346"/>
                  <a:gd name="T10" fmla="*/ 0 w 133"/>
                  <a:gd name="T11" fmla="*/ 0 h 346"/>
                  <a:gd name="T12" fmla="*/ 24 w 133"/>
                  <a:gd name="T13" fmla="*/ 0 h 346"/>
                </a:gdLst>
                <a:ahLst/>
                <a:cxnLst>
                  <a:cxn ang="0">
                    <a:pos x="T0" y="T1"/>
                  </a:cxn>
                  <a:cxn ang="0">
                    <a:pos x="T2" y="T3"/>
                  </a:cxn>
                  <a:cxn ang="0">
                    <a:pos x="T4" y="T5"/>
                  </a:cxn>
                  <a:cxn ang="0">
                    <a:pos x="T6" y="T7"/>
                  </a:cxn>
                  <a:cxn ang="0">
                    <a:pos x="T8" y="T9"/>
                  </a:cxn>
                  <a:cxn ang="0">
                    <a:pos x="T10" y="T11"/>
                  </a:cxn>
                  <a:cxn ang="0">
                    <a:pos x="T12" y="T13"/>
                  </a:cxn>
                </a:cxnLst>
                <a:rect l="0" t="0" r="r" b="b"/>
                <a:pathLst>
                  <a:path w="133" h="346">
                    <a:moveTo>
                      <a:pt x="24" y="0"/>
                    </a:moveTo>
                    <a:cubicBezTo>
                      <a:pt x="24" y="0"/>
                      <a:pt x="133" y="147"/>
                      <a:pt x="133" y="195"/>
                    </a:cubicBezTo>
                    <a:cubicBezTo>
                      <a:pt x="133" y="221"/>
                      <a:pt x="81" y="259"/>
                      <a:pt x="81" y="259"/>
                    </a:cubicBezTo>
                    <a:cubicBezTo>
                      <a:pt x="81" y="259"/>
                      <a:pt x="94" y="302"/>
                      <a:pt x="91" y="346"/>
                    </a:cubicBezTo>
                    <a:cubicBezTo>
                      <a:pt x="6" y="326"/>
                      <a:pt x="6" y="326"/>
                      <a:pt x="6" y="326"/>
                    </a:cubicBezTo>
                    <a:cubicBezTo>
                      <a:pt x="0" y="0"/>
                      <a:pt x="0" y="0"/>
                      <a:pt x="0" y="0"/>
                    </a:cubicBezTo>
                    <a:lnTo>
                      <a:pt x="24" y="0"/>
                    </a:lnTo>
                    <a:close/>
                  </a:path>
                </a:pathLst>
              </a:custGeom>
              <a:solidFill>
                <a:srgbClr val="7F57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240"/>
              <p:cNvSpPr>
                <a:spLocks/>
              </p:cNvSpPr>
              <p:nvPr/>
            </p:nvSpPr>
            <p:spPr bwMode="auto">
              <a:xfrm>
                <a:off x="987426" y="1815381"/>
                <a:ext cx="88900" cy="247650"/>
              </a:xfrm>
              <a:custGeom>
                <a:avLst/>
                <a:gdLst>
                  <a:gd name="T0" fmla="*/ 21 w 39"/>
                  <a:gd name="T1" fmla="*/ 107 h 107"/>
                  <a:gd name="T2" fmla="*/ 0 w 39"/>
                  <a:gd name="T3" fmla="*/ 0 h 107"/>
                  <a:gd name="T4" fmla="*/ 39 w 39"/>
                  <a:gd name="T5" fmla="*/ 92 h 107"/>
                  <a:gd name="T6" fmla="*/ 21 w 39"/>
                  <a:gd name="T7" fmla="*/ 107 h 107"/>
                </a:gdLst>
                <a:ahLst/>
                <a:cxnLst>
                  <a:cxn ang="0">
                    <a:pos x="T0" y="T1"/>
                  </a:cxn>
                  <a:cxn ang="0">
                    <a:pos x="T2" y="T3"/>
                  </a:cxn>
                  <a:cxn ang="0">
                    <a:pos x="T4" y="T5"/>
                  </a:cxn>
                  <a:cxn ang="0">
                    <a:pos x="T6" y="T7"/>
                  </a:cxn>
                </a:cxnLst>
                <a:rect l="0" t="0" r="r" b="b"/>
                <a:pathLst>
                  <a:path w="39" h="107">
                    <a:moveTo>
                      <a:pt x="21" y="107"/>
                    </a:moveTo>
                    <a:cubicBezTo>
                      <a:pt x="0" y="0"/>
                      <a:pt x="0" y="0"/>
                      <a:pt x="0" y="0"/>
                    </a:cubicBezTo>
                    <a:cubicBezTo>
                      <a:pt x="39" y="92"/>
                      <a:pt x="39" y="92"/>
                      <a:pt x="39" y="92"/>
                    </a:cubicBezTo>
                    <a:cubicBezTo>
                      <a:pt x="29" y="101"/>
                      <a:pt x="21" y="107"/>
                      <a:pt x="21" y="107"/>
                    </a:cubicBezTo>
                    <a:close/>
                  </a:path>
                </a:pathLst>
              </a:custGeom>
              <a:solidFill>
                <a:srgbClr val="4C3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241"/>
              <p:cNvSpPr>
                <a:spLocks/>
              </p:cNvSpPr>
              <p:nvPr/>
            </p:nvSpPr>
            <p:spPr bwMode="auto">
              <a:xfrm>
                <a:off x="847726" y="1505819"/>
                <a:ext cx="104775" cy="333375"/>
              </a:xfrm>
              <a:custGeom>
                <a:avLst/>
                <a:gdLst>
                  <a:gd name="T0" fmla="*/ 0 w 66"/>
                  <a:gd name="T1" fmla="*/ 0 h 210"/>
                  <a:gd name="T2" fmla="*/ 62 w 66"/>
                  <a:gd name="T3" fmla="*/ 89 h 210"/>
                  <a:gd name="T4" fmla="*/ 41 w 66"/>
                  <a:gd name="T5" fmla="*/ 106 h 210"/>
                  <a:gd name="T6" fmla="*/ 66 w 66"/>
                  <a:gd name="T7" fmla="*/ 141 h 210"/>
                  <a:gd name="T8" fmla="*/ 5 w 66"/>
                  <a:gd name="T9" fmla="*/ 210 h 210"/>
                  <a:gd name="T10" fmla="*/ 0 w 66"/>
                  <a:gd name="T11" fmla="*/ 0 h 210"/>
                </a:gdLst>
                <a:ahLst/>
                <a:cxnLst>
                  <a:cxn ang="0">
                    <a:pos x="T0" y="T1"/>
                  </a:cxn>
                  <a:cxn ang="0">
                    <a:pos x="T2" y="T3"/>
                  </a:cxn>
                  <a:cxn ang="0">
                    <a:pos x="T4" y="T5"/>
                  </a:cxn>
                  <a:cxn ang="0">
                    <a:pos x="T6" y="T7"/>
                  </a:cxn>
                  <a:cxn ang="0">
                    <a:pos x="T8" y="T9"/>
                  </a:cxn>
                  <a:cxn ang="0">
                    <a:pos x="T10" y="T11"/>
                  </a:cxn>
                </a:cxnLst>
                <a:rect l="0" t="0" r="r" b="b"/>
                <a:pathLst>
                  <a:path w="66" h="210">
                    <a:moveTo>
                      <a:pt x="0" y="0"/>
                    </a:moveTo>
                    <a:lnTo>
                      <a:pt x="62" y="89"/>
                    </a:lnTo>
                    <a:lnTo>
                      <a:pt x="41" y="106"/>
                    </a:lnTo>
                    <a:lnTo>
                      <a:pt x="66" y="141"/>
                    </a:lnTo>
                    <a:lnTo>
                      <a:pt x="5" y="210"/>
                    </a:lnTo>
                    <a:lnTo>
                      <a:pt x="0" y="0"/>
                    </a:lnTo>
                    <a:close/>
                  </a:path>
                </a:pathLst>
              </a:custGeom>
              <a:solidFill>
                <a:srgbClr val="4C3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242"/>
              <p:cNvSpPr>
                <a:spLocks/>
              </p:cNvSpPr>
              <p:nvPr/>
            </p:nvSpPr>
            <p:spPr bwMode="auto">
              <a:xfrm>
                <a:off x="311151" y="1096244"/>
                <a:ext cx="185738" cy="227013"/>
              </a:xfrm>
              <a:custGeom>
                <a:avLst/>
                <a:gdLst>
                  <a:gd name="T0" fmla="*/ 60 w 81"/>
                  <a:gd name="T1" fmla="*/ 18 h 98"/>
                  <a:gd name="T2" fmla="*/ 17 w 81"/>
                  <a:gd name="T3" fmla="*/ 15 h 98"/>
                  <a:gd name="T4" fmla="*/ 81 w 81"/>
                  <a:gd name="T5" fmla="*/ 98 h 98"/>
                  <a:gd name="T6" fmla="*/ 60 w 81"/>
                  <a:gd name="T7" fmla="*/ 18 h 98"/>
                </a:gdLst>
                <a:ahLst/>
                <a:cxnLst>
                  <a:cxn ang="0">
                    <a:pos x="T0" y="T1"/>
                  </a:cxn>
                  <a:cxn ang="0">
                    <a:pos x="T2" y="T3"/>
                  </a:cxn>
                  <a:cxn ang="0">
                    <a:pos x="T4" y="T5"/>
                  </a:cxn>
                  <a:cxn ang="0">
                    <a:pos x="T6" y="T7"/>
                  </a:cxn>
                </a:cxnLst>
                <a:rect l="0" t="0" r="r" b="b"/>
                <a:pathLst>
                  <a:path w="81" h="98">
                    <a:moveTo>
                      <a:pt x="60" y="18"/>
                    </a:moveTo>
                    <a:cubicBezTo>
                      <a:pt x="60" y="18"/>
                      <a:pt x="35" y="0"/>
                      <a:pt x="17" y="15"/>
                    </a:cubicBezTo>
                    <a:cubicBezTo>
                      <a:pt x="0" y="30"/>
                      <a:pt x="15" y="91"/>
                      <a:pt x="81" y="98"/>
                    </a:cubicBezTo>
                    <a:lnTo>
                      <a:pt x="60" y="18"/>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243"/>
              <p:cNvSpPr>
                <a:spLocks/>
              </p:cNvSpPr>
              <p:nvPr/>
            </p:nvSpPr>
            <p:spPr bwMode="auto">
              <a:xfrm>
                <a:off x="1063626" y="1096244"/>
                <a:ext cx="188913" cy="227013"/>
              </a:xfrm>
              <a:custGeom>
                <a:avLst/>
                <a:gdLst>
                  <a:gd name="T0" fmla="*/ 21 w 82"/>
                  <a:gd name="T1" fmla="*/ 18 h 98"/>
                  <a:gd name="T2" fmla="*/ 65 w 82"/>
                  <a:gd name="T3" fmla="*/ 15 h 98"/>
                  <a:gd name="T4" fmla="*/ 0 w 82"/>
                  <a:gd name="T5" fmla="*/ 98 h 98"/>
                  <a:gd name="T6" fmla="*/ 21 w 82"/>
                  <a:gd name="T7" fmla="*/ 18 h 98"/>
                </a:gdLst>
                <a:ahLst/>
                <a:cxnLst>
                  <a:cxn ang="0">
                    <a:pos x="T0" y="T1"/>
                  </a:cxn>
                  <a:cxn ang="0">
                    <a:pos x="T2" y="T3"/>
                  </a:cxn>
                  <a:cxn ang="0">
                    <a:pos x="T4" y="T5"/>
                  </a:cxn>
                  <a:cxn ang="0">
                    <a:pos x="T6" y="T7"/>
                  </a:cxn>
                </a:cxnLst>
                <a:rect l="0" t="0" r="r" b="b"/>
                <a:pathLst>
                  <a:path w="82" h="98">
                    <a:moveTo>
                      <a:pt x="21" y="18"/>
                    </a:moveTo>
                    <a:cubicBezTo>
                      <a:pt x="21" y="18"/>
                      <a:pt x="47" y="0"/>
                      <a:pt x="65" y="15"/>
                    </a:cubicBezTo>
                    <a:cubicBezTo>
                      <a:pt x="82" y="30"/>
                      <a:pt x="67" y="91"/>
                      <a:pt x="0" y="98"/>
                    </a:cubicBezTo>
                    <a:lnTo>
                      <a:pt x="21" y="18"/>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Oval 244"/>
              <p:cNvSpPr>
                <a:spLocks noChangeArrowheads="1"/>
              </p:cNvSpPr>
              <p:nvPr/>
            </p:nvSpPr>
            <p:spPr bwMode="auto">
              <a:xfrm>
                <a:off x="430214" y="804144"/>
                <a:ext cx="701675" cy="706438"/>
              </a:xfrm>
              <a:prstGeom prst="ellipse">
                <a:avLst/>
              </a:prstGeom>
              <a:solidFill>
                <a:srgbClr val="F9D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245"/>
              <p:cNvSpPr>
                <a:spLocks/>
              </p:cNvSpPr>
              <p:nvPr/>
            </p:nvSpPr>
            <p:spPr bwMode="auto">
              <a:xfrm>
                <a:off x="695326" y="1350244"/>
                <a:ext cx="146050" cy="71438"/>
              </a:xfrm>
              <a:custGeom>
                <a:avLst/>
                <a:gdLst>
                  <a:gd name="T0" fmla="*/ 0 w 63"/>
                  <a:gd name="T1" fmla="*/ 12 h 31"/>
                  <a:gd name="T2" fmla="*/ 17 w 63"/>
                  <a:gd name="T3" fmla="*/ 0 h 31"/>
                  <a:gd name="T4" fmla="*/ 32 w 63"/>
                  <a:gd name="T5" fmla="*/ 10 h 31"/>
                  <a:gd name="T6" fmla="*/ 49 w 63"/>
                  <a:gd name="T7" fmla="*/ 1 h 31"/>
                  <a:gd name="T8" fmla="*/ 63 w 63"/>
                  <a:gd name="T9" fmla="*/ 13 h 31"/>
                  <a:gd name="T10" fmla="*/ 31 w 63"/>
                  <a:gd name="T11" fmla="*/ 31 h 31"/>
                  <a:gd name="T12" fmla="*/ 0 w 63"/>
                  <a:gd name="T13" fmla="*/ 12 h 31"/>
                </a:gdLst>
                <a:ahLst/>
                <a:cxnLst>
                  <a:cxn ang="0">
                    <a:pos x="T0" y="T1"/>
                  </a:cxn>
                  <a:cxn ang="0">
                    <a:pos x="T2" y="T3"/>
                  </a:cxn>
                  <a:cxn ang="0">
                    <a:pos x="T4" y="T5"/>
                  </a:cxn>
                  <a:cxn ang="0">
                    <a:pos x="T6" y="T7"/>
                  </a:cxn>
                  <a:cxn ang="0">
                    <a:pos x="T8" y="T9"/>
                  </a:cxn>
                  <a:cxn ang="0">
                    <a:pos x="T10" y="T11"/>
                  </a:cxn>
                  <a:cxn ang="0">
                    <a:pos x="T12" y="T13"/>
                  </a:cxn>
                </a:cxnLst>
                <a:rect l="0" t="0" r="r" b="b"/>
                <a:pathLst>
                  <a:path w="63" h="31">
                    <a:moveTo>
                      <a:pt x="0" y="12"/>
                    </a:moveTo>
                    <a:cubicBezTo>
                      <a:pt x="0" y="12"/>
                      <a:pt x="8" y="0"/>
                      <a:pt x="17" y="0"/>
                    </a:cubicBezTo>
                    <a:cubicBezTo>
                      <a:pt x="27" y="1"/>
                      <a:pt x="32" y="10"/>
                      <a:pt x="32" y="10"/>
                    </a:cubicBezTo>
                    <a:cubicBezTo>
                      <a:pt x="32" y="10"/>
                      <a:pt x="40" y="1"/>
                      <a:pt x="49" y="1"/>
                    </a:cubicBezTo>
                    <a:cubicBezTo>
                      <a:pt x="59" y="1"/>
                      <a:pt x="63" y="13"/>
                      <a:pt x="63" y="13"/>
                    </a:cubicBezTo>
                    <a:cubicBezTo>
                      <a:pt x="63" y="13"/>
                      <a:pt x="54" y="31"/>
                      <a:pt x="31" y="31"/>
                    </a:cubicBezTo>
                    <a:cubicBezTo>
                      <a:pt x="8" y="31"/>
                      <a:pt x="0" y="12"/>
                      <a:pt x="0" y="12"/>
                    </a:cubicBezTo>
                    <a:close/>
                  </a:path>
                </a:pathLst>
              </a:custGeom>
              <a:solidFill>
                <a:srgbClr val="C650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246"/>
              <p:cNvSpPr>
                <a:spLocks/>
              </p:cNvSpPr>
              <p:nvPr/>
            </p:nvSpPr>
            <p:spPr bwMode="auto">
              <a:xfrm>
                <a:off x="733426" y="1283569"/>
                <a:ext cx="73025" cy="34925"/>
              </a:xfrm>
              <a:custGeom>
                <a:avLst/>
                <a:gdLst>
                  <a:gd name="T0" fmla="*/ 32 w 32"/>
                  <a:gd name="T1" fmla="*/ 0 h 15"/>
                  <a:gd name="T2" fmla="*/ 16 w 32"/>
                  <a:gd name="T3" fmla="*/ 15 h 15"/>
                  <a:gd name="T4" fmla="*/ 0 w 32"/>
                  <a:gd name="T5" fmla="*/ 0 h 15"/>
                  <a:gd name="T6" fmla="*/ 16 w 32"/>
                  <a:gd name="T7" fmla="*/ 9 h 15"/>
                  <a:gd name="T8" fmla="*/ 32 w 32"/>
                  <a:gd name="T9" fmla="*/ 0 h 15"/>
                </a:gdLst>
                <a:ahLst/>
                <a:cxnLst>
                  <a:cxn ang="0">
                    <a:pos x="T0" y="T1"/>
                  </a:cxn>
                  <a:cxn ang="0">
                    <a:pos x="T2" y="T3"/>
                  </a:cxn>
                  <a:cxn ang="0">
                    <a:pos x="T4" y="T5"/>
                  </a:cxn>
                  <a:cxn ang="0">
                    <a:pos x="T6" y="T7"/>
                  </a:cxn>
                  <a:cxn ang="0">
                    <a:pos x="T8" y="T9"/>
                  </a:cxn>
                </a:cxnLst>
                <a:rect l="0" t="0" r="r" b="b"/>
                <a:pathLst>
                  <a:path w="32" h="15">
                    <a:moveTo>
                      <a:pt x="32" y="0"/>
                    </a:moveTo>
                    <a:cubicBezTo>
                      <a:pt x="32" y="0"/>
                      <a:pt x="30" y="15"/>
                      <a:pt x="16" y="15"/>
                    </a:cubicBezTo>
                    <a:cubicBezTo>
                      <a:pt x="3" y="15"/>
                      <a:pt x="0" y="0"/>
                      <a:pt x="0" y="0"/>
                    </a:cubicBezTo>
                    <a:cubicBezTo>
                      <a:pt x="0" y="0"/>
                      <a:pt x="7" y="9"/>
                      <a:pt x="16" y="9"/>
                    </a:cubicBezTo>
                    <a:cubicBezTo>
                      <a:pt x="25" y="9"/>
                      <a:pt x="32" y="0"/>
                      <a:pt x="32" y="0"/>
                    </a:cubicBezTo>
                    <a:close/>
                  </a:path>
                </a:pathLst>
              </a:custGeom>
              <a:solidFill>
                <a:srgbClr val="EFC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247"/>
              <p:cNvSpPr>
                <a:spLocks/>
              </p:cNvSpPr>
              <p:nvPr/>
            </p:nvSpPr>
            <p:spPr bwMode="auto">
              <a:xfrm>
                <a:off x="501651" y="1226419"/>
                <a:ext cx="100013" cy="36513"/>
              </a:xfrm>
              <a:custGeom>
                <a:avLst/>
                <a:gdLst>
                  <a:gd name="T0" fmla="*/ 39 w 43"/>
                  <a:gd name="T1" fmla="*/ 16 h 16"/>
                  <a:gd name="T2" fmla="*/ 39 w 43"/>
                  <a:gd name="T3" fmla="*/ 16 h 16"/>
                  <a:gd name="T4" fmla="*/ 3 w 43"/>
                  <a:gd name="T5" fmla="*/ 7 h 16"/>
                  <a:gd name="T6" fmla="*/ 1 w 43"/>
                  <a:gd name="T7" fmla="*/ 2 h 16"/>
                  <a:gd name="T8" fmla="*/ 6 w 43"/>
                  <a:gd name="T9" fmla="*/ 1 h 16"/>
                  <a:gd name="T10" fmla="*/ 39 w 43"/>
                  <a:gd name="T11" fmla="*/ 9 h 16"/>
                  <a:gd name="T12" fmla="*/ 43 w 43"/>
                  <a:gd name="T13" fmla="*/ 13 h 16"/>
                  <a:gd name="T14" fmla="*/ 39 w 43"/>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6">
                    <a:moveTo>
                      <a:pt x="39" y="16"/>
                    </a:moveTo>
                    <a:cubicBezTo>
                      <a:pt x="39" y="16"/>
                      <a:pt x="39" y="16"/>
                      <a:pt x="39" y="16"/>
                    </a:cubicBezTo>
                    <a:cubicBezTo>
                      <a:pt x="38" y="16"/>
                      <a:pt x="13" y="14"/>
                      <a:pt x="3" y="7"/>
                    </a:cubicBezTo>
                    <a:cubicBezTo>
                      <a:pt x="1" y="6"/>
                      <a:pt x="0" y="4"/>
                      <a:pt x="1" y="2"/>
                    </a:cubicBezTo>
                    <a:cubicBezTo>
                      <a:pt x="2" y="1"/>
                      <a:pt x="5" y="0"/>
                      <a:pt x="6" y="1"/>
                    </a:cubicBezTo>
                    <a:cubicBezTo>
                      <a:pt x="15" y="7"/>
                      <a:pt x="39" y="9"/>
                      <a:pt x="39" y="9"/>
                    </a:cubicBezTo>
                    <a:cubicBezTo>
                      <a:pt x="41" y="9"/>
                      <a:pt x="43" y="11"/>
                      <a:pt x="43" y="13"/>
                    </a:cubicBezTo>
                    <a:cubicBezTo>
                      <a:pt x="42" y="15"/>
                      <a:pt x="41" y="16"/>
                      <a:pt x="39" y="16"/>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248"/>
              <p:cNvSpPr>
                <a:spLocks/>
              </p:cNvSpPr>
              <p:nvPr/>
            </p:nvSpPr>
            <p:spPr bwMode="auto">
              <a:xfrm>
                <a:off x="504826" y="1191494"/>
                <a:ext cx="87313" cy="52388"/>
              </a:xfrm>
              <a:custGeom>
                <a:avLst/>
                <a:gdLst>
                  <a:gd name="T0" fmla="*/ 34 w 38"/>
                  <a:gd name="T1" fmla="*/ 23 h 23"/>
                  <a:gd name="T2" fmla="*/ 1 w 38"/>
                  <a:gd name="T3" fmla="*/ 6 h 23"/>
                  <a:gd name="T4" fmla="*/ 2 w 38"/>
                  <a:gd name="T5" fmla="*/ 1 h 23"/>
                  <a:gd name="T6" fmla="*/ 6 w 38"/>
                  <a:gd name="T7" fmla="*/ 2 h 23"/>
                  <a:gd name="T8" fmla="*/ 6 w 38"/>
                  <a:gd name="T9" fmla="*/ 2 h 23"/>
                  <a:gd name="T10" fmla="*/ 35 w 38"/>
                  <a:gd name="T11" fmla="*/ 17 h 23"/>
                  <a:gd name="T12" fmla="*/ 35 w 38"/>
                  <a:gd name="T13" fmla="*/ 17 h 23"/>
                  <a:gd name="T14" fmla="*/ 38 w 38"/>
                  <a:gd name="T15" fmla="*/ 20 h 23"/>
                  <a:gd name="T16" fmla="*/ 35 w 38"/>
                  <a:gd name="T17" fmla="*/ 23 h 23"/>
                  <a:gd name="T18" fmla="*/ 34 w 38"/>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23">
                    <a:moveTo>
                      <a:pt x="34" y="23"/>
                    </a:moveTo>
                    <a:cubicBezTo>
                      <a:pt x="13" y="23"/>
                      <a:pt x="1" y="7"/>
                      <a:pt x="1" y="6"/>
                    </a:cubicBezTo>
                    <a:cubicBezTo>
                      <a:pt x="0" y="5"/>
                      <a:pt x="0" y="2"/>
                      <a:pt x="2" y="1"/>
                    </a:cubicBezTo>
                    <a:cubicBezTo>
                      <a:pt x="3" y="0"/>
                      <a:pt x="5" y="1"/>
                      <a:pt x="6" y="2"/>
                    </a:cubicBezTo>
                    <a:cubicBezTo>
                      <a:pt x="6" y="2"/>
                      <a:pt x="6" y="2"/>
                      <a:pt x="6" y="2"/>
                    </a:cubicBezTo>
                    <a:cubicBezTo>
                      <a:pt x="7" y="2"/>
                      <a:pt x="17" y="17"/>
                      <a:pt x="35" y="17"/>
                    </a:cubicBezTo>
                    <a:cubicBezTo>
                      <a:pt x="35" y="17"/>
                      <a:pt x="35" y="17"/>
                      <a:pt x="35" y="17"/>
                    </a:cubicBezTo>
                    <a:cubicBezTo>
                      <a:pt x="37" y="17"/>
                      <a:pt x="38" y="18"/>
                      <a:pt x="38" y="20"/>
                    </a:cubicBezTo>
                    <a:cubicBezTo>
                      <a:pt x="38" y="22"/>
                      <a:pt x="37" y="23"/>
                      <a:pt x="35" y="23"/>
                    </a:cubicBezTo>
                    <a:cubicBezTo>
                      <a:pt x="35" y="23"/>
                      <a:pt x="35" y="23"/>
                      <a:pt x="34" y="23"/>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249"/>
              <p:cNvSpPr>
                <a:spLocks/>
              </p:cNvSpPr>
              <p:nvPr/>
            </p:nvSpPr>
            <p:spPr bwMode="auto">
              <a:xfrm>
                <a:off x="547689" y="1178794"/>
                <a:ext cx="88900" cy="88900"/>
              </a:xfrm>
              <a:custGeom>
                <a:avLst/>
                <a:gdLst>
                  <a:gd name="T0" fmla="*/ 36 w 38"/>
                  <a:gd name="T1" fmla="*/ 23 h 38"/>
                  <a:gd name="T2" fmla="*/ 15 w 38"/>
                  <a:gd name="T3" fmla="*/ 36 h 38"/>
                  <a:gd name="T4" fmla="*/ 2 w 38"/>
                  <a:gd name="T5" fmla="*/ 15 h 38"/>
                  <a:gd name="T6" fmla="*/ 23 w 38"/>
                  <a:gd name="T7" fmla="*/ 2 h 38"/>
                  <a:gd name="T8" fmla="*/ 36 w 38"/>
                  <a:gd name="T9" fmla="*/ 23 h 38"/>
                </a:gdLst>
                <a:ahLst/>
                <a:cxnLst>
                  <a:cxn ang="0">
                    <a:pos x="T0" y="T1"/>
                  </a:cxn>
                  <a:cxn ang="0">
                    <a:pos x="T2" y="T3"/>
                  </a:cxn>
                  <a:cxn ang="0">
                    <a:pos x="T4" y="T5"/>
                  </a:cxn>
                  <a:cxn ang="0">
                    <a:pos x="T6" y="T7"/>
                  </a:cxn>
                  <a:cxn ang="0">
                    <a:pos x="T8" y="T9"/>
                  </a:cxn>
                </a:cxnLst>
                <a:rect l="0" t="0" r="r" b="b"/>
                <a:pathLst>
                  <a:path w="38" h="38">
                    <a:moveTo>
                      <a:pt x="36" y="23"/>
                    </a:moveTo>
                    <a:cubicBezTo>
                      <a:pt x="33" y="32"/>
                      <a:pt x="24" y="38"/>
                      <a:pt x="15" y="36"/>
                    </a:cubicBezTo>
                    <a:cubicBezTo>
                      <a:pt x="6" y="33"/>
                      <a:pt x="0" y="24"/>
                      <a:pt x="2" y="15"/>
                    </a:cubicBezTo>
                    <a:cubicBezTo>
                      <a:pt x="5" y="6"/>
                      <a:pt x="14" y="0"/>
                      <a:pt x="23" y="2"/>
                    </a:cubicBezTo>
                    <a:cubicBezTo>
                      <a:pt x="32" y="5"/>
                      <a:pt x="38" y="14"/>
                      <a:pt x="36" y="23"/>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250"/>
              <p:cNvSpPr>
                <a:spLocks/>
              </p:cNvSpPr>
              <p:nvPr/>
            </p:nvSpPr>
            <p:spPr bwMode="auto">
              <a:xfrm>
                <a:off x="573089" y="1188319"/>
                <a:ext cx="38100" cy="23813"/>
              </a:xfrm>
              <a:custGeom>
                <a:avLst/>
                <a:gdLst>
                  <a:gd name="T0" fmla="*/ 16 w 16"/>
                  <a:gd name="T1" fmla="*/ 5 h 10"/>
                  <a:gd name="T2" fmla="*/ 8 w 16"/>
                  <a:gd name="T3" fmla="*/ 9 h 10"/>
                  <a:gd name="T4" fmla="*/ 0 w 16"/>
                  <a:gd name="T5" fmla="*/ 5 h 10"/>
                  <a:gd name="T6" fmla="*/ 8 w 16"/>
                  <a:gd name="T7" fmla="*/ 0 h 10"/>
                  <a:gd name="T8" fmla="*/ 16 w 16"/>
                  <a:gd name="T9" fmla="*/ 5 h 10"/>
                </a:gdLst>
                <a:ahLst/>
                <a:cxnLst>
                  <a:cxn ang="0">
                    <a:pos x="T0" y="T1"/>
                  </a:cxn>
                  <a:cxn ang="0">
                    <a:pos x="T2" y="T3"/>
                  </a:cxn>
                  <a:cxn ang="0">
                    <a:pos x="T4" y="T5"/>
                  </a:cxn>
                  <a:cxn ang="0">
                    <a:pos x="T6" y="T7"/>
                  </a:cxn>
                  <a:cxn ang="0">
                    <a:pos x="T8" y="T9"/>
                  </a:cxn>
                </a:cxnLst>
                <a:rect l="0" t="0" r="r" b="b"/>
                <a:pathLst>
                  <a:path w="16" h="10">
                    <a:moveTo>
                      <a:pt x="16" y="5"/>
                    </a:moveTo>
                    <a:cubicBezTo>
                      <a:pt x="16" y="8"/>
                      <a:pt x="12" y="10"/>
                      <a:pt x="8" y="9"/>
                    </a:cubicBezTo>
                    <a:cubicBezTo>
                      <a:pt x="3" y="9"/>
                      <a:pt x="0" y="7"/>
                      <a:pt x="0" y="5"/>
                    </a:cubicBezTo>
                    <a:cubicBezTo>
                      <a:pt x="0" y="2"/>
                      <a:pt x="4" y="0"/>
                      <a:pt x="8" y="0"/>
                    </a:cubicBezTo>
                    <a:cubicBezTo>
                      <a:pt x="12" y="1"/>
                      <a:pt x="16" y="3"/>
                      <a:pt x="16" y="5"/>
                    </a:cubicBezTo>
                    <a:close/>
                  </a:path>
                </a:pathLst>
              </a:custGeom>
              <a:solidFill>
                <a:srgbClr val="E8D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251"/>
              <p:cNvSpPr>
                <a:spLocks/>
              </p:cNvSpPr>
              <p:nvPr/>
            </p:nvSpPr>
            <p:spPr bwMode="auto">
              <a:xfrm>
                <a:off x="885826" y="1096244"/>
                <a:ext cx="185738" cy="53975"/>
              </a:xfrm>
              <a:custGeom>
                <a:avLst/>
                <a:gdLst>
                  <a:gd name="T0" fmla="*/ 0 w 81"/>
                  <a:gd name="T1" fmla="*/ 17 h 23"/>
                  <a:gd name="T2" fmla="*/ 0 w 81"/>
                  <a:gd name="T3" fmla="*/ 9 h 23"/>
                  <a:gd name="T4" fmla="*/ 2 w 81"/>
                  <a:gd name="T5" fmla="*/ 7 h 23"/>
                  <a:gd name="T6" fmla="*/ 80 w 81"/>
                  <a:gd name="T7" fmla="*/ 12 h 23"/>
                  <a:gd name="T8" fmla="*/ 81 w 81"/>
                  <a:gd name="T9" fmla="*/ 15 h 23"/>
                  <a:gd name="T10" fmla="*/ 77 w 81"/>
                  <a:gd name="T11" fmla="*/ 22 h 23"/>
                  <a:gd name="T12" fmla="*/ 74 w 81"/>
                  <a:gd name="T13" fmla="*/ 23 h 23"/>
                  <a:gd name="T14" fmla="*/ 2 w 81"/>
                  <a:gd name="T15" fmla="*/ 19 h 23"/>
                  <a:gd name="T16" fmla="*/ 0 w 81"/>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3">
                    <a:moveTo>
                      <a:pt x="0" y="17"/>
                    </a:moveTo>
                    <a:cubicBezTo>
                      <a:pt x="0" y="9"/>
                      <a:pt x="0" y="9"/>
                      <a:pt x="0" y="9"/>
                    </a:cubicBezTo>
                    <a:cubicBezTo>
                      <a:pt x="0" y="8"/>
                      <a:pt x="1" y="7"/>
                      <a:pt x="2" y="7"/>
                    </a:cubicBezTo>
                    <a:cubicBezTo>
                      <a:pt x="11" y="6"/>
                      <a:pt x="58" y="0"/>
                      <a:pt x="80" y="12"/>
                    </a:cubicBezTo>
                    <a:cubicBezTo>
                      <a:pt x="81" y="13"/>
                      <a:pt x="81" y="14"/>
                      <a:pt x="81" y="15"/>
                    </a:cubicBezTo>
                    <a:cubicBezTo>
                      <a:pt x="77" y="22"/>
                      <a:pt x="77" y="22"/>
                      <a:pt x="77" y="22"/>
                    </a:cubicBezTo>
                    <a:cubicBezTo>
                      <a:pt x="76" y="23"/>
                      <a:pt x="75" y="23"/>
                      <a:pt x="74" y="23"/>
                    </a:cubicBezTo>
                    <a:cubicBezTo>
                      <a:pt x="68" y="21"/>
                      <a:pt x="41" y="13"/>
                      <a:pt x="2" y="19"/>
                    </a:cubicBezTo>
                    <a:cubicBezTo>
                      <a:pt x="1" y="19"/>
                      <a:pt x="0" y="18"/>
                      <a:pt x="0" y="17"/>
                    </a:cubicBezTo>
                    <a:close/>
                  </a:path>
                </a:pathLst>
              </a:custGeom>
              <a:solidFill>
                <a:srgbClr val="7F57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252"/>
              <p:cNvSpPr>
                <a:spLocks/>
              </p:cNvSpPr>
              <p:nvPr/>
            </p:nvSpPr>
            <p:spPr bwMode="auto">
              <a:xfrm>
                <a:off x="962026" y="1226419"/>
                <a:ext cx="98425" cy="36513"/>
              </a:xfrm>
              <a:custGeom>
                <a:avLst/>
                <a:gdLst>
                  <a:gd name="T0" fmla="*/ 4 w 43"/>
                  <a:gd name="T1" fmla="*/ 16 h 16"/>
                  <a:gd name="T2" fmla="*/ 1 w 43"/>
                  <a:gd name="T3" fmla="*/ 13 h 16"/>
                  <a:gd name="T4" fmla="*/ 4 w 43"/>
                  <a:gd name="T5" fmla="*/ 9 h 16"/>
                  <a:gd name="T6" fmla="*/ 37 w 43"/>
                  <a:gd name="T7" fmla="*/ 1 h 16"/>
                  <a:gd name="T8" fmla="*/ 42 w 43"/>
                  <a:gd name="T9" fmla="*/ 2 h 16"/>
                  <a:gd name="T10" fmla="*/ 41 w 43"/>
                  <a:gd name="T11" fmla="*/ 7 h 16"/>
                  <a:gd name="T12" fmla="*/ 4 w 43"/>
                  <a:gd name="T13" fmla="*/ 16 h 16"/>
                  <a:gd name="T14" fmla="*/ 4 w 43"/>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6">
                    <a:moveTo>
                      <a:pt x="4" y="16"/>
                    </a:moveTo>
                    <a:cubicBezTo>
                      <a:pt x="2" y="16"/>
                      <a:pt x="1" y="15"/>
                      <a:pt x="1" y="13"/>
                    </a:cubicBezTo>
                    <a:cubicBezTo>
                      <a:pt x="0" y="11"/>
                      <a:pt x="2" y="9"/>
                      <a:pt x="4" y="9"/>
                    </a:cubicBezTo>
                    <a:cubicBezTo>
                      <a:pt x="4" y="9"/>
                      <a:pt x="28" y="7"/>
                      <a:pt x="37" y="1"/>
                    </a:cubicBezTo>
                    <a:cubicBezTo>
                      <a:pt x="39" y="0"/>
                      <a:pt x="41" y="1"/>
                      <a:pt x="42" y="2"/>
                    </a:cubicBezTo>
                    <a:cubicBezTo>
                      <a:pt x="43" y="4"/>
                      <a:pt x="42" y="6"/>
                      <a:pt x="41" y="7"/>
                    </a:cubicBezTo>
                    <a:cubicBezTo>
                      <a:pt x="30" y="14"/>
                      <a:pt x="5" y="16"/>
                      <a:pt x="4" y="16"/>
                    </a:cubicBezTo>
                    <a:cubicBezTo>
                      <a:pt x="4" y="16"/>
                      <a:pt x="4" y="16"/>
                      <a:pt x="4" y="16"/>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253"/>
              <p:cNvSpPr>
                <a:spLocks/>
              </p:cNvSpPr>
              <p:nvPr/>
            </p:nvSpPr>
            <p:spPr bwMode="auto">
              <a:xfrm>
                <a:off x="971551" y="1191494"/>
                <a:ext cx="87313" cy="52388"/>
              </a:xfrm>
              <a:custGeom>
                <a:avLst/>
                <a:gdLst>
                  <a:gd name="T0" fmla="*/ 4 w 38"/>
                  <a:gd name="T1" fmla="*/ 23 h 23"/>
                  <a:gd name="T2" fmla="*/ 3 w 38"/>
                  <a:gd name="T3" fmla="*/ 23 h 23"/>
                  <a:gd name="T4" fmla="*/ 0 w 38"/>
                  <a:gd name="T5" fmla="*/ 20 h 23"/>
                  <a:gd name="T6" fmla="*/ 3 w 38"/>
                  <a:gd name="T7" fmla="*/ 17 h 23"/>
                  <a:gd name="T8" fmla="*/ 3 w 38"/>
                  <a:gd name="T9" fmla="*/ 17 h 23"/>
                  <a:gd name="T10" fmla="*/ 4 w 38"/>
                  <a:gd name="T11" fmla="*/ 17 h 23"/>
                  <a:gd name="T12" fmla="*/ 32 w 38"/>
                  <a:gd name="T13" fmla="*/ 2 h 23"/>
                  <a:gd name="T14" fmla="*/ 36 w 38"/>
                  <a:gd name="T15" fmla="*/ 1 h 23"/>
                  <a:gd name="T16" fmla="*/ 37 w 38"/>
                  <a:gd name="T17" fmla="*/ 6 h 23"/>
                  <a:gd name="T18" fmla="*/ 4 w 38"/>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23">
                    <a:moveTo>
                      <a:pt x="4" y="23"/>
                    </a:moveTo>
                    <a:cubicBezTo>
                      <a:pt x="4" y="23"/>
                      <a:pt x="3" y="23"/>
                      <a:pt x="3" y="23"/>
                    </a:cubicBezTo>
                    <a:cubicBezTo>
                      <a:pt x="1" y="23"/>
                      <a:pt x="0" y="22"/>
                      <a:pt x="0" y="20"/>
                    </a:cubicBezTo>
                    <a:cubicBezTo>
                      <a:pt x="0" y="18"/>
                      <a:pt x="1" y="17"/>
                      <a:pt x="3" y="17"/>
                    </a:cubicBezTo>
                    <a:cubicBezTo>
                      <a:pt x="3" y="17"/>
                      <a:pt x="3" y="17"/>
                      <a:pt x="3" y="17"/>
                    </a:cubicBezTo>
                    <a:cubicBezTo>
                      <a:pt x="3" y="17"/>
                      <a:pt x="4" y="17"/>
                      <a:pt x="4" y="17"/>
                    </a:cubicBezTo>
                    <a:cubicBezTo>
                      <a:pt x="21" y="17"/>
                      <a:pt x="32" y="2"/>
                      <a:pt x="32" y="2"/>
                    </a:cubicBezTo>
                    <a:cubicBezTo>
                      <a:pt x="33" y="1"/>
                      <a:pt x="35" y="0"/>
                      <a:pt x="36" y="1"/>
                    </a:cubicBezTo>
                    <a:cubicBezTo>
                      <a:pt x="38" y="2"/>
                      <a:pt x="38" y="5"/>
                      <a:pt x="37" y="6"/>
                    </a:cubicBezTo>
                    <a:cubicBezTo>
                      <a:pt x="37" y="7"/>
                      <a:pt x="25" y="23"/>
                      <a:pt x="4" y="23"/>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254"/>
              <p:cNvSpPr>
                <a:spLocks/>
              </p:cNvSpPr>
              <p:nvPr/>
            </p:nvSpPr>
            <p:spPr bwMode="auto">
              <a:xfrm>
                <a:off x="927101" y="1178794"/>
                <a:ext cx="87313" cy="88900"/>
              </a:xfrm>
              <a:custGeom>
                <a:avLst/>
                <a:gdLst>
                  <a:gd name="T0" fmla="*/ 3 w 38"/>
                  <a:gd name="T1" fmla="*/ 23 h 38"/>
                  <a:gd name="T2" fmla="*/ 23 w 38"/>
                  <a:gd name="T3" fmla="*/ 36 h 38"/>
                  <a:gd name="T4" fmla="*/ 36 w 38"/>
                  <a:gd name="T5" fmla="*/ 15 h 38"/>
                  <a:gd name="T6" fmla="*/ 15 w 38"/>
                  <a:gd name="T7" fmla="*/ 2 h 38"/>
                  <a:gd name="T8" fmla="*/ 3 w 38"/>
                  <a:gd name="T9" fmla="*/ 23 h 38"/>
                </a:gdLst>
                <a:ahLst/>
                <a:cxnLst>
                  <a:cxn ang="0">
                    <a:pos x="T0" y="T1"/>
                  </a:cxn>
                  <a:cxn ang="0">
                    <a:pos x="T2" y="T3"/>
                  </a:cxn>
                  <a:cxn ang="0">
                    <a:pos x="T4" y="T5"/>
                  </a:cxn>
                  <a:cxn ang="0">
                    <a:pos x="T6" y="T7"/>
                  </a:cxn>
                  <a:cxn ang="0">
                    <a:pos x="T8" y="T9"/>
                  </a:cxn>
                </a:cxnLst>
                <a:rect l="0" t="0" r="r" b="b"/>
                <a:pathLst>
                  <a:path w="38" h="38">
                    <a:moveTo>
                      <a:pt x="3" y="23"/>
                    </a:moveTo>
                    <a:cubicBezTo>
                      <a:pt x="5" y="32"/>
                      <a:pt x="14" y="38"/>
                      <a:pt x="23" y="36"/>
                    </a:cubicBezTo>
                    <a:cubicBezTo>
                      <a:pt x="32" y="33"/>
                      <a:pt x="38" y="24"/>
                      <a:pt x="36" y="15"/>
                    </a:cubicBezTo>
                    <a:cubicBezTo>
                      <a:pt x="34" y="6"/>
                      <a:pt x="24" y="0"/>
                      <a:pt x="15" y="2"/>
                    </a:cubicBezTo>
                    <a:cubicBezTo>
                      <a:pt x="6" y="5"/>
                      <a:pt x="0" y="14"/>
                      <a:pt x="3" y="23"/>
                    </a:cubicBezTo>
                    <a:close/>
                  </a:path>
                </a:pathLst>
              </a:custGeom>
              <a:solidFill>
                <a:srgbClr val="3A3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255"/>
              <p:cNvSpPr>
                <a:spLocks/>
              </p:cNvSpPr>
              <p:nvPr/>
            </p:nvSpPr>
            <p:spPr bwMode="auto">
              <a:xfrm>
                <a:off x="952501" y="1188319"/>
                <a:ext cx="36513" cy="23813"/>
              </a:xfrm>
              <a:custGeom>
                <a:avLst/>
                <a:gdLst>
                  <a:gd name="T0" fmla="*/ 1 w 16"/>
                  <a:gd name="T1" fmla="*/ 5 h 10"/>
                  <a:gd name="T2" fmla="*/ 8 w 16"/>
                  <a:gd name="T3" fmla="*/ 9 h 10"/>
                  <a:gd name="T4" fmla="*/ 16 w 16"/>
                  <a:gd name="T5" fmla="*/ 5 h 10"/>
                  <a:gd name="T6" fmla="*/ 8 w 16"/>
                  <a:gd name="T7" fmla="*/ 0 h 10"/>
                  <a:gd name="T8" fmla="*/ 1 w 16"/>
                  <a:gd name="T9" fmla="*/ 5 h 10"/>
                </a:gdLst>
                <a:ahLst/>
                <a:cxnLst>
                  <a:cxn ang="0">
                    <a:pos x="T0" y="T1"/>
                  </a:cxn>
                  <a:cxn ang="0">
                    <a:pos x="T2" y="T3"/>
                  </a:cxn>
                  <a:cxn ang="0">
                    <a:pos x="T4" y="T5"/>
                  </a:cxn>
                  <a:cxn ang="0">
                    <a:pos x="T6" y="T7"/>
                  </a:cxn>
                  <a:cxn ang="0">
                    <a:pos x="T8" y="T9"/>
                  </a:cxn>
                </a:cxnLst>
                <a:rect l="0" t="0" r="r" b="b"/>
                <a:pathLst>
                  <a:path w="16" h="10">
                    <a:moveTo>
                      <a:pt x="1" y="5"/>
                    </a:moveTo>
                    <a:cubicBezTo>
                      <a:pt x="1" y="8"/>
                      <a:pt x="4" y="10"/>
                      <a:pt x="8" y="9"/>
                    </a:cubicBezTo>
                    <a:cubicBezTo>
                      <a:pt x="13" y="9"/>
                      <a:pt x="16" y="7"/>
                      <a:pt x="16" y="5"/>
                    </a:cubicBezTo>
                    <a:cubicBezTo>
                      <a:pt x="16" y="2"/>
                      <a:pt x="12" y="0"/>
                      <a:pt x="8" y="0"/>
                    </a:cubicBezTo>
                    <a:cubicBezTo>
                      <a:pt x="4" y="1"/>
                      <a:pt x="0" y="3"/>
                      <a:pt x="1" y="5"/>
                    </a:cubicBezTo>
                    <a:close/>
                  </a:path>
                </a:pathLst>
              </a:custGeom>
              <a:solidFill>
                <a:srgbClr val="E8D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256"/>
              <p:cNvSpPr>
                <a:spLocks/>
              </p:cNvSpPr>
              <p:nvPr/>
            </p:nvSpPr>
            <p:spPr bwMode="auto">
              <a:xfrm>
                <a:off x="490539" y="1096244"/>
                <a:ext cx="187325" cy="53975"/>
              </a:xfrm>
              <a:custGeom>
                <a:avLst/>
                <a:gdLst>
                  <a:gd name="T0" fmla="*/ 81 w 81"/>
                  <a:gd name="T1" fmla="*/ 17 h 23"/>
                  <a:gd name="T2" fmla="*/ 81 w 81"/>
                  <a:gd name="T3" fmla="*/ 9 h 23"/>
                  <a:gd name="T4" fmla="*/ 79 w 81"/>
                  <a:gd name="T5" fmla="*/ 7 h 23"/>
                  <a:gd name="T6" fmla="*/ 1 w 81"/>
                  <a:gd name="T7" fmla="*/ 12 h 23"/>
                  <a:gd name="T8" fmla="*/ 0 w 81"/>
                  <a:gd name="T9" fmla="*/ 15 h 23"/>
                  <a:gd name="T10" fmla="*/ 5 w 81"/>
                  <a:gd name="T11" fmla="*/ 22 h 23"/>
                  <a:gd name="T12" fmla="*/ 7 w 81"/>
                  <a:gd name="T13" fmla="*/ 23 h 23"/>
                  <a:gd name="T14" fmla="*/ 79 w 81"/>
                  <a:gd name="T15" fmla="*/ 19 h 23"/>
                  <a:gd name="T16" fmla="*/ 81 w 81"/>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3">
                    <a:moveTo>
                      <a:pt x="81" y="17"/>
                    </a:moveTo>
                    <a:cubicBezTo>
                      <a:pt x="81" y="9"/>
                      <a:pt x="81" y="9"/>
                      <a:pt x="81" y="9"/>
                    </a:cubicBezTo>
                    <a:cubicBezTo>
                      <a:pt x="81" y="8"/>
                      <a:pt x="80" y="7"/>
                      <a:pt x="79" y="7"/>
                    </a:cubicBezTo>
                    <a:cubicBezTo>
                      <a:pt x="70" y="6"/>
                      <a:pt x="24" y="0"/>
                      <a:pt x="1" y="12"/>
                    </a:cubicBezTo>
                    <a:cubicBezTo>
                      <a:pt x="0" y="13"/>
                      <a:pt x="0" y="14"/>
                      <a:pt x="0" y="15"/>
                    </a:cubicBezTo>
                    <a:cubicBezTo>
                      <a:pt x="5" y="22"/>
                      <a:pt x="5" y="22"/>
                      <a:pt x="5" y="22"/>
                    </a:cubicBezTo>
                    <a:cubicBezTo>
                      <a:pt x="5" y="23"/>
                      <a:pt x="6" y="23"/>
                      <a:pt x="7" y="23"/>
                    </a:cubicBezTo>
                    <a:cubicBezTo>
                      <a:pt x="13" y="21"/>
                      <a:pt x="41" y="13"/>
                      <a:pt x="79" y="19"/>
                    </a:cubicBezTo>
                    <a:cubicBezTo>
                      <a:pt x="80" y="19"/>
                      <a:pt x="81" y="18"/>
                      <a:pt x="81" y="17"/>
                    </a:cubicBezTo>
                    <a:close/>
                  </a:path>
                </a:pathLst>
              </a:custGeom>
              <a:solidFill>
                <a:srgbClr val="7F57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257"/>
              <p:cNvSpPr>
                <a:spLocks/>
              </p:cNvSpPr>
              <p:nvPr/>
            </p:nvSpPr>
            <p:spPr bwMode="auto">
              <a:xfrm>
                <a:off x="3176" y="443781"/>
                <a:ext cx="1555750" cy="1182688"/>
              </a:xfrm>
              <a:custGeom>
                <a:avLst/>
                <a:gdLst>
                  <a:gd name="T0" fmla="*/ 337 w 674"/>
                  <a:gd name="T1" fmla="*/ 0 h 511"/>
                  <a:gd name="T2" fmla="*/ 194 w 674"/>
                  <a:gd name="T3" fmla="*/ 505 h 511"/>
                  <a:gd name="T4" fmla="*/ 219 w 674"/>
                  <a:gd name="T5" fmla="*/ 511 h 511"/>
                  <a:gd name="T6" fmla="*/ 208 w 674"/>
                  <a:gd name="T7" fmla="*/ 255 h 511"/>
                  <a:gd name="T8" fmla="*/ 337 w 674"/>
                  <a:gd name="T9" fmla="*/ 255 h 511"/>
                  <a:gd name="T10" fmla="*/ 465 w 674"/>
                  <a:gd name="T11" fmla="*/ 255 h 511"/>
                  <a:gd name="T12" fmla="*/ 454 w 674"/>
                  <a:gd name="T13" fmla="*/ 511 h 511"/>
                  <a:gd name="T14" fmla="*/ 480 w 674"/>
                  <a:gd name="T15" fmla="*/ 505 h 511"/>
                  <a:gd name="T16" fmla="*/ 337 w 674"/>
                  <a:gd name="T17"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4" h="511">
                    <a:moveTo>
                      <a:pt x="337" y="0"/>
                    </a:moveTo>
                    <a:cubicBezTo>
                      <a:pt x="0" y="0"/>
                      <a:pt x="194" y="505"/>
                      <a:pt x="194" y="505"/>
                    </a:cubicBezTo>
                    <a:cubicBezTo>
                      <a:pt x="219" y="511"/>
                      <a:pt x="219" y="511"/>
                      <a:pt x="219" y="511"/>
                    </a:cubicBezTo>
                    <a:cubicBezTo>
                      <a:pt x="208" y="255"/>
                      <a:pt x="208" y="255"/>
                      <a:pt x="208" y="255"/>
                    </a:cubicBezTo>
                    <a:cubicBezTo>
                      <a:pt x="337" y="255"/>
                      <a:pt x="337" y="255"/>
                      <a:pt x="337" y="255"/>
                    </a:cubicBezTo>
                    <a:cubicBezTo>
                      <a:pt x="465" y="255"/>
                      <a:pt x="465" y="255"/>
                      <a:pt x="465" y="255"/>
                    </a:cubicBezTo>
                    <a:cubicBezTo>
                      <a:pt x="454" y="511"/>
                      <a:pt x="454" y="511"/>
                      <a:pt x="454" y="511"/>
                    </a:cubicBezTo>
                    <a:cubicBezTo>
                      <a:pt x="480" y="505"/>
                      <a:pt x="480" y="505"/>
                      <a:pt x="480" y="505"/>
                    </a:cubicBezTo>
                    <a:cubicBezTo>
                      <a:pt x="480" y="505"/>
                      <a:pt x="674" y="0"/>
                      <a:pt x="337" y="0"/>
                    </a:cubicBezTo>
                    <a:close/>
                  </a:path>
                </a:pathLst>
              </a:custGeom>
              <a:solidFill>
                <a:srgbClr val="BA81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5" name="矩形 234"/>
            <p:cNvSpPr/>
            <p:nvPr/>
          </p:nvSpPr>
          <p:spPr>
            <a:xfrm>
              <a:off x="7953989" y="5708986"/>
              <a:ext cx="1021751" cy="587258"/>
            </a:xfrm>
            <a:prstGeom prst="rect">
              <a:avLst/>
            </a:prstGeom>
            <a:solidFill>
              <a:schemeClr val="bg1"/>
            </a:solid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333F50"/>
                  </a:solidFill>
                  <a:latin typeface="微软雅黑" panose="020B0503020204020204" pitchFamily="34" charset="-122"/>
                  <a:ea typeface="微软雅黑" panose="020B0503020204020204" pitchFamily="34" charset="-122"/>
                </a:rPr>
                <a:t>维护香港繁荣稳定</a:t>
              </a:r>
              <a:endParaRPr lang="zh-CN" altLang="en-US" sz="1400" dirty="0">
                <a:solidFill>
                  <a:srgbClr val="333F5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2640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50"/>
                                        <p:tgtEl>
                                          <p:spTgt spid="26"/>
                                        </p:tgtEl>
                                      </p:cBhvr>
                                    </p:animEffect>
                                    <p:anim calcmode="lin" valueType="num">
                                      <p:cBhvr>
                                        <p:cTn id="8" dur="250" fill="hold"/>
                                        <p:tgtEl>
                                          <p:spTgt spid="26"/>
                                        </p:tgtEl>
                                        <p:attrNameLst>
                                          <p:attrName>ppt_x</p:attrName>
                                        </p:attrNameLst>
                                      </p:cBhvr>
                                      <p:tavLst>
                                        <p:tav tm="0">
                                          <p:val>
                                            <p:strVal val="#ppt_x"/>
                                          </p:val>
                                        </p:tav>
                                        <p:tav tm="100000">
                                          <p:val>
                                            <p:strVal val="#ppt_x"/>
                                          </p:val>
                                        </p:tav>
                                      </p:tavLst>
                                    </p:anim>
                                    <p:anim calcmode="lin" valueType="num">
                                      <p:cBhvr>
                                        <p:cTn id="9" dur="25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250"/>
                                        <p:tgtEl>
                                          <p:spTgt spid="29"/>
                                        </p:tgtEl>
                                      </p:cBhvr>
                                    </p:animEffect>
                                    <p:anim calcmode="lin" valueType="num">
                                      <p:cBhvr>
                                        <p:cTn id="14" dur="250" fill="hold"/>
                                        <p:tgtEl>
                                          <p:spTgt spid="29"/>
                                        </p:tgtEl>
                                        <p:attrNameLst>
                                          <p:attrName>ppt_x</p:attrName>
                                        </p:attrNameLst>
                                      </p:cBhvr>
                                      <p:tavLst>
                                        <p:tav tm="0">
                                          <p:val>
                                            <p:strVal val="#ppt_x"/>
                                          </p:val>
                                        </p:tav>
                                        <p:tav tm="100000">
                                          <p:val>
                                            <p:strVal val="#ppt_x"/>
                                          </p:val>
                                        </p:tav>
                                      </p:tavLst>
                                    </p:anim>
                                    <p:anim calcmode="lin" valueType="num">
                                      <p:cBhvr>
                                        <p:cTn id="15" dur="250" fill="hold"/>
                                        <p:tgtEl>
                                          <p:spTgt spid="29"/>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anim calcmode="lin" valueType="num">
                                      <p:cBhvr>
                                        <p:cTn id="20" dur="250" fill="hold"/>
                                        <p:tgtEl>
                                          <p:spTgt spid="32"/>
                                        </p:tgtEl>
                                        <p:attrNameLst>
                                          <p:attrName>ppt_x</p:attrName>
                                        </p:attrNameLst>
                                      </p:cBhvr>
                                      <p:tavLst>
                                        <p:tav tm="0">
                                          <p:val>
                                            <p:strVal val="#ppt_x"/>
                                          </p:val>
                                        </p:tav>
                                        <p:tav tm="100000">
                                          <p:val>
                                            <p:strVal val="#ppt_x"/>
                                          </p:val>
                                        </p:tav>
                                      </p:tavLst>
                                    </p:anim>
                                    <p:anim calcmode="lin" valueType="num">
                                      <p:cBhvr>
                                        <p:cTn id="21" dur="250" fill="hold"/>
                                        <p:tgtEl>
                                          <p:spTgt spid="32"/>
                                        </p:tgtEl>
                                        <p:attrNameLst>
                                          <p:attrName>ppt_y</p:attrName>
                                        </p:attrNameLst>
                                      </p:cBhvr>
                                      <p:tavLst>
                                        <p:tav tm="0">
                                          <p:val>
                                            <p:strVal val="#ppt_y+.1"/>
                                          </p:val>
                                        </p:tav>
                                        <p:tav tm="100000">
                                          <p:val>
                                            <p:strVal val="#ppt_y"/>
                                          </p:val>
                                        </p:tav>
                                      </p:tavLst>
                                    </p:anim>
                                  </p:childTnLst>
                                </p:cTn>
                              </p:par>
                            </p:childTnLst>
                          </p:cTn>
                        </p:par>
                        <p:par>
                          <p:cTn id="22" fill="hold">
                            <p:stCondLst>
                              <p:cond delay="1750"/>
                            </p:stCondLst>
                            <p:childTnLst>
                              <p:par>
                                <p:cTn id="23" presetID="42" presetClass="entr" presetSubtype="0" fill="hold"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250"/>
                                        <p:tgtEl>
                                          <p:spTgt spid="35"/>
                                        </p:tgtEl>
                                      </p:cBhvr>
                                    </p:animEffect>
                                    <p:anim calcmode="lin" valueType="num">
                                      <p:cBhvr>
                                        <p:cTn id="26" dur="250" fill="hold"/>
                                        <p:tgtEl>
                                          <p:spTgt spid="35"/>
                                        </p:tgtEl>
                                        <p:attrNameLst>
                                          <p:attrName>ppt_x</p:attrName>
                                        </p:attrNameLst>
                                      </p:cBhvr>
                                      <p:tavLst>
                                        <p:tav tm="0">
                                          <p:val>
                                            <p:strVal val="#ppt_x"/>
                                          </p:val>
                                        </p:tav>
                                        <p:tav tm="100000">
                                          <p:val>
                                            <p:strVal val="#ppt_x"/>
                                          </p:val>
                                        </p:tav>
                                      </p:tavLst>
                                    </p:anim>
                                    <p:anim calcmode="lin" valueType="num">
                                      <p:cBhvr>
                                        <p:cTn id="27" dur="250" fill="hold"/>
                                        <p:tgtEl>
                                          <p:spTgt spid="3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250"/>
                                        <p:tgtEl>
                                          <p:spTgt spid="38"/>
                                        </p:tgtEl>
                                      </p:cBhvr>
                                    </p:animEffect>
                                    <p:anim calcmode="lin" valueType="num">
                                      <p:cBhvr>
                                        <p:cTn id="32" dur="250" fill="hold"/>
                                        <p:tgtEl>
                                          <p:spTgt spid="38"/>
                                        </p:tgtEl>
                                        <p:attrNameLst>
                                          <p:attrName>ppt_x</p:attrName>
                                        </p:attrNameLst>
                                      </p:cBhvr>
                                      <p:tavLst>
                                        <p:tav tm="0">
                                          <p:val>
                                            <p:strVal val="#ppt_x"/>
                                          </p:val>
                                        </p:tav>
                                        <p:tav tm="100000">
                                          <p:val>
                                            <p:strVal val="#ppt_x"/>
                                          </p:val>
                                        </p:tav>
                                      </p:tavLst>
                                    </p:anim>
                                    <p:anim calcmode="lin" valueType="num">
                                      <p:cBhvr>
                                        <p:cTn id="33" dur="250" fill="hold"/>
                                        <p:tgtEl>
                                          <p:spTgt spid="38"/>
                                        </p:tgtEl>
                                        <p:attrNameLst>
                                          <p:attrName>ppt_y</p:attrName>
                                        </p:attrNameLst>
                                      </p:cBhvr>
                                      <p:tavLst>
                                        <p:tav tm="0">
                                          <p:val>
                                            <p:strVal val="#ppt_y+.1"/>
                                          </p:val>
                                        </p:tav>
                                        <p:tav tm="100000">
                                          <p:val>
                                            <p:strVal val="#ppt_y"/>
                                          </p:val>
                                        </p:tav>
                                      </p:tavLst>
                                    </p:anim>
                                  </p:childTnLst>
                                </p:cTn>
                              </p:par>
                            </p:childTnLst>
                          </p:cTn>
                        </p:par>
                        <p:par>
                          <p:cTn id="34" fill="hold">
                            <p:stCondLst>
                              <p:cond delay="2250"/>
                            </p:stCondLst>
                            <p:childTnLst>
                              <p:par>
                                <p:cTn id="35" presetID="53" presetClass="entr" presetSubtype="16" fill="hold" grpId="0" nodeType="afterEffect">
                                  <p:stCondLst>
                                    <p:cond delay="400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fltVal val="0"/>
                                          </p:val>
                                        </p:tav>
                                        <p:tav tm="100000">
                                          <p:val>
                                            <p:strVal val="#ppt_w"/>
                                          </p:val>
                                        </p:tav>
                                      </p:tavLst>
                                    </p:anim>
                                    <p:anim calcmode="lin" valueType="num">
                                      <p:cBhvr>
                                        <p:cTn id="38" dur="500" fill="hold"/>
                                        <p:tgtEl>
                                          <p:spTgt spid="3"/>
                                        </p:tgtEl>
                                        <p:attrNameLst>
                                          <p:attrName>ppt_h</p:attrName>
                                        </p:attrNameLst>
                                      </p:cBhvr>
                                      <p:tavLst>
                                        <p:tav tm="0">
                                          <p:val>
                                            <p:fltVal val="0"/>
                                          </p:val>
                                        </p:tav>
                                        <p:tav tm="100000">
                                          <p:val>
                                            <p:strVal val="#ppt_h"/>
                                          </p:val>
                                        </p:tav>
                                      </p:tavLst>
                                    </p:anim>
                                    <p:animEffect transition="in" filter="fade">
                                      <p:cBhvr>
                                        <p:cTn id="39" dur="500"/>
                                        <p:tgtEl>
                                          <p:spTgt spid="3"/>
                                        </p:tgtEl>
                                      </p:cBhvr>
                                    </p:animEffect>
                                  </p:childTnLst>
                                </p:cTn>
                              </p:par>
                            </p:childTnLst>
                          </p:cTn>
                        </p:par>
                        <p:par>
                          <p:cTn id="40" fill="hold">
                            <p:stCondLst>
                              <p:cond delay="6750"/>
                            </p:stCondLst>
                            <p:childTnLst>
                              <p:par>
                                <p:cTn id="41" presetID="53" presetClass="entr" presetSubtype="16" fill="hold" grpId="0" nodeType="afterEffect">
                                  <p:stCondLst>
                                    <p:cond delay="3000"/>
                                  </p:stCondLst>
                                  <p:childTnLst>
                                    <p:set>
                                      <p:cBhvr>
                                        <p:cTn id="42" dur="1" fill="hold">
                                          <p:stCondLst>
                                            <p:cond delay="0"/>
                                          </p:stCondLst>
                                        </p:cTn>
                                        <p:tgtEl>
                                          <p:spTgt spid="73"/>
                                        </p:tgtEl>
                                        <p:attrNameLst>
                                          <p:attrName>style.visibility</p:attrName>
                                        </p:attrNameLst>
                                      </p:cBhvr>
                                      <p:to>
                                        <p:strVal val="visible"/>
                                      </p:to>
                                    </p:set>
                                    <p:anim calcmode="lin" valueType="num">
                                      <p:cBhvr>
                                        <p:cTn id="43" dur="500" fill="hold"/>
                                        <p:tgtEl>
                                          <p:spTgt spid="73"/>
                                        </p:tgtEl>
                                        <p:attrNameLst>
                                          <p:attrName>ppt_w</p:attrName>
                                        </p:attrNameLst>
                                      </p:cBhvr>
                                      <p:tavLst>
                                        <p:tav tm="0">
                                          <p:val>
                                            <p:fltVal val="0"/>
                                          </p:val>
                                        </p:tav>
                                        <p:tav tm="100000">
                                          <p:val>
                                            <p:strVal val="#ppt_w"/>
                                          </p:val>
                                        </p:tav>
                                      </p:tavLst>
                                    </p:anim>
                                    <p:anim calcmode="lin" valueType="num">
                                      <p:cBhvr>
                                        <p:cTn id="44" dur="500" fill="hold"/>
                                        <p:tgtEl>
                                          <p:spTgt spid="73"/>
                                        </p:tgtEl>
                                        <p:attrNameLst>
                                          <p:attrName>ppt_h</p:attrName>
                                        </p:attrNameLst>
                                      </p:cBhvr>
                                      <p:tavLst>
                                        <p:tav tm="0">
                                          <p:val>
                                            <p:fltVal val="0"/>
                                          </p:val>
                                        </p:tav>
                                        <p:tav tm="100000">
                                          <p:val>
                                            <p:strVal val="#ppt_h"/>
                                          </p:val>
                                        </p:tav>
                                      </p:tavLst>
                                    </p:anim>
                                    <p:animEffect transition="in" filter="fade">
                                      <p:cBhvr>
                                        <p:cTn id="45" dur="500"/>
                                        <p:tgtEl>
                                          <p:spTgt spid="73"/>
                                        </p:tgtEl>
                                      </p:cBhvr>
                                    </p:animEffect>
                                  </p:childTnLst>
                                </p:cTn>
                              </p:par>
                            </p:childTnLst>
                          </p:cTn>
                        </p:par>
                        <p:par>
                          <p:cTn id="46" fill="hold">
                            <p:stCondLst>
                              <p:cond delay="10250"/>
                            </p:stCondLst>
                            <p:childTnLst>
                              <p:par>
                                <p:cTn id="47" presetID="53" presetClass="entr" presetSubtype="16" fill="hold" grpId="0" nodeType="afterEffect">
                                  <p:stCondLst>
                                    <p:cond delay="3000"/>
                                  </p:stCondLst>
                                  <p:childTnLst>
                                    <p:set>
                                      <p:cBhvr>
                                        <p:cTn id="48" dur="1" fill="hold">
                                          <p:stCondLst>
                                            <p:cond delay="0"/>
                                          </p:stCondLst>
                                        </p:cTn>
                                        <p:tgtEl>
                                          <p:spTgt spid="72"/>
                                        </p:tgtEl>
                                        <p:attrNameLst>
                                          <p:attrName>style.visibility</p:attrName>
                                        </p:attrNameLst>
                                      </p:cBhvr>
                                      <p:to>
                                        <p:strVal val="visible"/>
                                      </p:to>
                                    </p:set>
                                    <p:anim calcmode="lin" valueType="num">
                                      <p:cBhvr>
                                        <p:cTn id="49" dur="500" fill="hold"/>
                                        <p:tgtEl>
                                          <p:spTgt spid="72"/>
                                        </p:tgtEl>
                                        <p:attrNameLst>
                                          <p:attrName>ppt_w</p:attrName>
                                        </p:attrNameLst>
                                      </p:cBhvr>
                                      <p:tavLst>
                                        <p:tav tm="0">
                                          <p:val>
                                            <p:fltVal val="0"/>
                                          </p:val>
                                        </p:tav>
                                        <p:tav tm="100000">
                                          <p:val>
                                            <p:strVal val="#ppt_w"/>
                                          </p:val>
                                        </p:tav>
                                      </p:tavLst>
                                    </p:anim>
                                    <p:anim calcmode="lin" valueType="num">
                                      <p:cBhvr>
                                        <p:cTn id="50" dur="500" fill="hold"/>
                                        <p:tgtEl>
                                          <p:spTgt spid="72"/>
                                        </p:tgtEl>
                                        <p:attrNameLst>
                                          <p:attrName>ppt_h</p:attrName>
                                        </p:attrNameLst>
                                      </p:cBhvr>
                                      <p:tavLst>
                                        <p:tav tm="0">
                                          <p:val>
                                            <p:fltVal val="0"/>
                                          </p:val>
                                        </p:tav>
                                        <p:tav tm="100000">
                                          <p:val>
                                            <p:strVal val="#ppt_h"/>
                                          </p:val>
                                        </p:tav>
                                      </p:tavLst>
                                    </p:anim>
                                    <p:animEffect transition="in" filter="fade">
                                      <p:cBhvr>
                                        <p:cTn id="51" dur="500"/>
                                        <p:tgtEl>
                                          <p:spTgt spid="72"/>
                                        </p:tgtEl>
                                      </p:cBhvr>
                                    </p:animEffect>
                                  </p:childTnLst>
                                </p:cTn>
                              </p:par>
                            </p:childTnLst>
                          </p:cTn>
                        </p:par>
                        <p:par>
                          <p:cTn id="52" fill="hold">
                            <p:stCondLst>
                              <p:cond delay="13750"/>
                            </p:stCondLst>
                            <p:childTnLst>
                              <p:par>
                                <p:cTn id="53" presetID="53" presetClass="entr" presetSubtype="16" fill="hold" grpId="0" nodeType="afterEffect">
                                  <p:stCondLst>
                                    <p:cond delay="3000"/>
                                  </p:stCondLst>
                                  <p:childTnLst>
                                    <p:set>
                                      <p:cBhvr>
                                        <p:cTn id="54" dur="1" fill="hold">
                                          <p:stCondLst>
                                            <p:cond delay="0"/>
                                          </p:stCondLst>
                                        </p:cTn>
                                        <p:tgtEl>
                                          <p:spTgt spid="74"/>
                                        </p:tgtEl>
                                        <p:attrNameLst>
                                          <p:attrName>style.visibility</p:attrName>
                                        </p:attrNameLst>
                                      </p:cBhvr>
                                      <p:to>
                                        <p:strVal val="visible"/>
                                      </p:to>
                                    </p:set>
                                    <p:anim calcmode="lin" valueType="num">
                                      <p:cBhvr>
                                        <p:cTn id="55" dur="500" fill="hold"/>
                                        <p:tgtEl>
                                          <p:spTgt spid="74"/>
                                        </p:tgtEl>
                                        <p:attrNameLst>
                                          <p:attrName>ppt_w</p:attrName>
                                        </p:attrNameLst>
                                      </p:cBhvr>
                                      <p:tavLst>
                                        <p:tav tm="0">
                                          <p:val>
                                            <p:fltVal val="0"/>
                                          </p:val>
                                        </p:tav>
                                        <p:tav tm="100000">
                                          <p:val>
                                            <p:strVal val="#ppt_w"/>
                                          </p:val>
                                        </p:tav>
                                      </p:tavLst>
                                    </p:anim>
                                    <p:anim calcmode="lin" valueType="num">
                                      <p:cBhvr>
                                        <p:cTn id="56" dur="500" fill="hold"/>
                                        <p:tgtEl>
                                          <p:spTgt spid="74"/>
                                        </p:tgtEl>
                                        <p:attrNameLst>
                                          <p:attrName>ppt_h</p:attrName>
                                        </p:attrNameLst>
                                      </p:cBhvr>
                                      <p:tavLst>
                                        <p:tav tm="0">
                                          <p:val>
                                            <p:fltVal val="0"/>
                                          </p:val>
                                        </p:tav>
                                        <p:tav tm="100000">
                                          <p:val>
                                            <p:strVal val="#ppt_h"/>
                                          </p:val>
                                        </p:tav>
                                      </p:tavLst>
                                    </p:anim>
                                    <p:animEffect transition="in" filter="fade">
                                      <p:cBhvr>
                                        <p:cTn id="57" dur="500"/>
                                        <p:tgtEl>
                                          <p:spTgt spid="74"/>
                                        </p:tgtEl>
                                      </p:cBhvr>
                                    </p:animEffect>
                                  </p:childTnLst>
                                </p:cTn>
                              </p:par>
                            </p:childTnLst>
                          </p:cTn>
                        </p:par>
                        <p:par>
                          <p:cTn id="58" fill="hold">
                            <p:stCondLst>
                              <p:cond delay="17250"/>
                            </p:stCondLst>
                            <p:childTnLst>
                              <p:par>
                                <p:cTn id="59" presetID="42" presetClass="entr" presetSubtype="0" fill="hold" nodeType="afterEffect">
                                  <p:stCondLst>
                                    <p:cond delay="400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1000"/>
                                        <p:tgtEl>
                                          <p:spTgt spid="19"/>
                                        </p:tgtEl>
                                      </p:cBhvr>
                                    </p:animEffect>
                                    <p:anim calcmode="lin" valueType="num">
                                      <p:cBhvr>
                                        <p:cTn id="62" dur="1000" fill="hold"/>
                                        <p:tgtEl>
                                          <p:spTgt spid="19"/>
                                        </p:tgtEl>
                                        <p:attrNameLst>
                                          <p:attrName>ppt_x</p:attrName>
                                        </p:attrNameLst>
                                      </p:cBhvr>
                                      <p:tavLst>
                                        <p:tav tm="0">
                                          <p:val>
                                            <p:strVal val="#ppt_x"/>
                                          </p:val>
                                        </p:tav>
                                        <p:tav tm="100000">
                                          <p:val>
                                            <p:strVal val="#ppt_x"/>
                                          </p:val>
                                        </p:tav>
                                      </p:tavLst>
                                    </p:anim>
                                    <p:anim calcmode="lin" valueType="num">
                                      <p:cBhvr>
                                        <p:cTn id="63" dur="1000" fill="hold"/>
                                        <p:tgtEl>
                                          <p:spTgt spid="19"/>
                                        </p:tgtEl>
                                        <p:attrNameLst>
                                          <p:attrName>ppt_y</p:attrName>
                                        </p:attrNameLst>
                                      </p:cBhvr>
                                      <p:tavLst>
                                        <p:tav tm="0">
                                          <p:val>
                                            <p:strVal val="#ppt_y+.1"/>
                                          </p:val>
                                        </p:tav>
                                        <p:tav tm="100000">
                                          <p:val>
                                            <p:strVal val="#ppt_y"/>
                                          </p:val>
                                        </p:tav>
                                      </p:tavLst>
                                    </p:anim>
                                  </p:childTnLst>
                                </p:cTn>
                              </p:par>
                            </p:childTnLst>
                          </p:cTn>
                        </p:par>
                        <p:par>
                          <p:cTn id="64" fill="hold">
                            <p:stCondLst>
                              <p:cond delay="22250"/>
                            </p:stCondLst>
                            <p:childTnLst>
                              <p:par>
                                <p:cTn id="65" presetID="2" presetClass="entr" presetSubtype="4" fill="hold" nodeType="afterEffect">
                                  <p:stCondLst>
                                    <p:cond delay="200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ppt_x"/>
                                          </p:val>
                                        </p:tav>
                                        <p:tav tm="100000">
                                          <p:val>
                                            <p:strVal val="#ppt_x"/>
                                          </p:val>
                                        </p:tav>
                                      </p:tavLst>
                                    </p:anim>
                                    <p:anim calcmode="lin" valueType="num">
                                      <p:cBhvr additive="base">
                                        <p:cTn id="68" dur="500" fill="hold"/>
                                        <p:tgtEl>
                                          <p:spTgt spid="20"/>
                                        </p:tgtEl>
                                        <p:attrNameLst>
                                          <p:attrName>ppt_y</p:attrName>
                                        </p:attrNameLst>
                                      </p:cBhvr>
                                      <p:tavLst>
                                        <p:tav tm="0">
                                          <p:val>
                                            <p:strVal val="1+#ppt_h/2"/>
                                          </p:val>
                                        </p:tav>
                                        <p:tav tm="100000">
                                          <p:val>
                                            <p:strVal val="#ppt_y"/>
                                          </p:val>
                                        </p:tav>
                                      </p:tavLst>
                                    </p:anim>
                                  </p:childTnLst>
                                </p:cTn>
                              </p:par>
                            </p:childTnLst>
                          </p:cTn>
                        </p:par>
                        <p:par>
                          <p:cTn id="69" fill="hold">
                            <p:stCondLst>
                              <p:cond delay="24750"/>
                            </p:stCondLst>
                            <p:childTnLst>
                              <p:par>
                                <p:cTn id="70" presetID="2" presetClass="entr" presetSubtype="4" fill="hold" nodeType="afterEffect">
                                  <p:stCondLst>
                                    <p:cond delay="3000"/>
                                  </p:stCondLst>
                                  <p:childTnLst>
                                    <p:set>
                                      <p:cBhvr>
                                        <p:cTn id="71" dur="1" fill="hold">
                                          <p:stCondLst>
                                            <p:cond delay="0"/>
                                          </p:stCondLst>
                                        </p:cTn>
                                        <p:tgtEl>
                                          <p:spTgt spid="21"/>
                                        </p:tgtEl>
                                        <p:attrNameLst>
                                          <p:attrName>style.visibility</p:attrName>
                                        </p:attrNameLst>
                                      </p:cBhvr>
                                      <p:to>
                                        <p:strVal val="visible"/>
                                      </p:to>
                                    </p:set>
                                    <p:anim calcmode="lin" valueType="num">
                                      <p:cBhvr additive="base">
                                        <p:cTn id="72" dur="500" fill="hold"/>
                                        <p:tgtEl>
                                          <p:spTgt spid="21"/>
                                        </p:tgtEl>
                                        <p:attrNameLst>
                                          <p:attrName>ppt_x</p:attrName>
                                        </p:attrNameLst>
                                      </p:cBhvr>
                                      <p:tavLst>
                                        <p:tav tm="0">
                                          <p:val>
                                            <p:strVal val="#ppt_x"/>
                                          </p:val>
                                        </p:tav>
                                        <p:tav tm="100000">
                                          <p:val>
                                            <p:strVal val="#ppt_x"/>
                                          </p:val>
                                        </p:tav>
                                      </p:tavLst>
                                    </p:anim>
                                    <p:anim calcmode="lin" valueType="num">
                                      <p:cBhvr additive="base">
                                        <p:cTn id="73" dur="500" fill="hold"/>
                                        <p:tgtEl>
                                          <p:spTgt spid="21"/>
                                        </p:tgtEl>
                                        <p:attrNameLst>
                                          <p:attrName>ppt_y</p:attrName>
                                        </p:attrNameLst>
                                      </p:cBhvr>
                                      <p:tavLst>
                                        <p:tav tm="0">
                                          <p:val>
                                            <p:strVal val="1+#ppt_h/2"/>
                                          </p:val>
                                        </p:tav>
                                        <p:tav tm="100000">
                                          <p:val>
                                            <p:strVal val="#ppt_y"/>
                                          </p:val>
                                        </p:tav>
                                      </p:tavLst>
                                    </p:anim>
                                  </p:childTnLst>
                                </p:cTn>
                              </p:par>
                            </p:childTnLst>
                          </p:cTn>
                        </p:par>
                        <p:par>
                          <p:cTn id="74" fill="hold">
                            <p:stCondLst>
                              <p:cond delay="28250"/>
                            </p:stCondLst>
                            <p:childTnLst>
                              <p:par>
                                <p:cTn id="75" presetID="2" presetClass="entr" presetSubtype="4" fill="hold" nodeType="afterEffect">
                                  <p:stCondLst>
                                    <p:cond delay="3000"/>
                                  </p:stCondLst>
                                  <p:childTnLst>
                                    <p:set>
                                      <p:cBhvr>
                                        <p:cTn id="76" dur="1" fill="hold">
                                          <p:stCondLst>
                                            <p:cond delay="0"/>
                                          </p:stCondLst>
                                        </p:cTn>
                                        <p:tgtEl>
                                          <p:spTgt spid="22"/>
                                        </p:tgtEl>
                                        <p:attrNameLst>
                                          <p:attrName>style.visibility</p:attrName>
                                        </p:attrNameLst>
                                      </p:cBhvr>
                                      <p:to>
                                        <p:strVal val="visible"/>
                                      </p:to>
                                    </p:set>
                                    <p:anim calcmode="lin" valueType="num">
                                      <p:cBhvr additive="base">
                                        <p:cTn id="77" dur="500" fill="hold"/>
                                        <p:tgtEl>
                                          <p:spTgt spid="22"/>
                                        </p:tgtEl>
                                        <p:attrNameLst>
                                          <p:attrName>ppt_x</p:attrName>
                                        </p:attrNameLst>
                                      </p:cBhvr>
                                      <p:tavLst>
                                        <p:tav tm="0">
                                          <p:val>
                                            <p:strVal val="#ppt_x"/>
                                          </p:val>
                                        </p:tav>
                                        <p:tav tm="100000">
                                          <p:val>
                                            <p:strVal val="#ppt_x"/>
                                          </p:val>
                                        </p:tav>
                                      </p:tavLst>
                                    </p:anim>
                                    <p:anim calcmode="lin" valueType="num">
                                      <p:cBhvr additive="base">
                                        <p:cTn id="78" dur="500" fill="hold"/>
                                        <p:tgtEl>
                                          <p:spTgt spid="22"/>
                                        </p:tgtEl>
                                        <p:attrNameLst>
                                          <p:attrName>ppt_y</p:attrName>
                                        </p:attrNameLst>
                                      </p:cBhvr>
                                      <p:tavLst>
                                        <p:tav tm="0">
                                          <p:val>
                                            <p:strVal val="1+#ppt_h/2"/>
                                          </p:val>
                                        </p:tav>
                                        <p:tav tm="100000">
                                          <p:val>
                                            <p:strVal val="#ppt_y"/>
                                          </p:val>
                                        </p:tav>
                                      </p:tavLst>
                                    </p:anim>
                                  </p:childTnLst>
                                </p:cTn>
                              </p:par>
                            </p:childTnLst>
                          </p:cTn>
                        </p:par>
                        <p:par>
                          <p:cTn id="79" fill="hold">
                            <p:stCondLst>
                              <p:cond delay="31750"/>
                            </p:stCondLst>
                            <p:childTnLst>
                              <p:par>
                                <p:cTn id="80" presetID="2" presetClass="entr" presetSubtype="4" fill="hold" nodeType="afterEffect">
                                  <p:stCondLst>
                                    <p:cond delay="3000"/>
                                  </p:stCondLst>
                                  <p:childTnLst>
                                    <p:set>
                                      <p:cBhvr>
                                        <p:cTn id="81" dur="1" fill="hold">
                                          <p:stCondLst>
                                            <p:cond delay="0"/>
                                          </p:stCondLst>
                                        </p:cTn>
                                        <p:tgtEl>
                                          <p:spTgt spid="23"/>
                                        </p:tgtEl>
                                        <p:attrNameLst>
                                          <p:attrName>style.visibility</p:attrName>
                                        </p:attrNameLst>
                                      </p:cBhvr>
                                      <p:to>
                                        <p:strVal val="visible"/>
                                      </p:to>
                                    </p:set>
                                    <p:anim calcmode="lin" valueType="num">
                                      <p:cBhvr additive="base">
                                        <p:cTn id="82" dur="500" fill="hold"/>
                                        <p:tgtEl>
                                          <p:spTgt spid="23"/>
                                        </p:tgtEl>
                                        <p:attrNameLst>
                                          <p:attrName>ppt_x</p:attrName>
                                        </p:attrNameLst>
                                      </p:cBhvr>
                                      <p:tavLst>
                                        <p:tav tm="0">
                                          <p:val>
                                            <p:strVal val="#ppt_x"/>
                                          </p:val>
                                        </p:tav>
                                        <p:tav tm="100000">
                                          <p:val>
                                            <p:strVal val="#ppt_x"/>
                                          </p:val>
                                        </p:tav>
                                      </p:tavLst>
                                    </p:anim>
                                    <p:anim calcmode="lin" valueType="num">
                                      <p:cBhvr additive="base">
                                        <p:cTn id="8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2" grpId="0" animBg="1"/>
      <p:bldP spid="73" grpId="0" animBg="1"/>
      <p:bldP spid="7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4572000" y="2305359"/>
            <a:ext cx="3887788" cy="1682768"/>
          </a:xfrm>
        </p:spPr>
        <p:txBody>
          <a:bodyPr/>
          <a:lstStyle/>
          <a:p>
            <a:r>
              <a:rPr lang="zh-CN" altLang="en-US" spc="300" dirty="0">
                <a:latin typeface="微软雅黑" panose="020B0503020204020204" pitchFamily="34" charset="-122"/>
                <a:ea typeface="微软雅黑" panose="020B0503020204020204" pitchFamily="34" charset="-122"/>
              </a:rPr>
              <a:t>二</a:t>
            </a:r>
            <a:r>
              <a:rPr lang="zh-CN" altLang="en-US" spc="300" dirty="0" smtClean="0">
                <a:latin typeface="微软雅黑" panose="020B0503020204020204" pitchFamily="34" charset="-122"/>
                <a:ea typeface="微软雅黑" panose="020B0503020204020204" pitchFamily="34" charset="-122"/>
              </a:rPr>
              <a:t>、从</a:t>
            </a:r>
            <a:r>
              <a:rPr lang="zh-CN" altLang="en-US" spc="300" dirty="0">
                <a:latin typeface="微软雅黑" panose="020B0503020204020204" pitchFamily="34" charset="-122"/>
                <a:ea typeface="微软雅黑" panose="020B0503020204020204" pitchFamily="34" charset="-122"/>
              </a:rPr>
              <a:t>人大释法看中央对香港的治理</a:t>
            </a:r>
          </a:p>
        </p:txBody>
      </p:sp>
    </p:spTree>
    <p:extLst>
      <p:ext uri="{BB962C8B-B14F-4D97-AF65-F5344CB8AC3E}">
        <p14:creationId xmlns:p14="http://schemas.microsoft.com/office/powerpoint/2010/main" val="351567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solidFill>
                  <a:srgbClr val="FD5A27"/>
                </a:solidFill>
              </a:rPr>
              <a:t>1. </a:t>
            </a:r>
            <a:r>
              <a:rPr lang="zh-CN" altLang="en-US" dirty="0" smtClean="0"/>
              <a:t>坚持</a:t>
            </a:r>
            <a:r>
              <a:rPr lang="zh-CN" altLang="en-US" dirty="0"/>
              <a:t>“一国两制”不动摇</a:t>
            </a:r>
            <a:endParaRPr lang="en-US" altLang="zh-CN" dirty="0" smtClean="0"/>
          </a:p>
          <a:p>
            <a:r>
              <a:rPr lang="en-US" altLang="zh-CN" dirty="0" smtClean="0">
                <a:solidFill>
                  <a:srgbClr val="FD5A27"/>
                </a:solidFill>
              </a:rPr>
              <a:t>2. </a:t>
            </a:r>
            <a:r>
              <a:rPr lang="zh-CN" altLang="en-US" dirty="0" smtClean="0"/>
              <a:t>用</a:t>
            </a:r>
            <a:r>
              <a:rPr lang="zh-CN" altLang="en-US" dirty="0"/>
              <a:t>好用足宪法法律赋予中央的</a:t>
            </a:r>
            <a:r>
              <a:rPr lang="zh-CN" altLang="en-US" dirty="0" smtClean="0"/>
              <a:t>权力</a:t>
            </a:r>
            <a:endParaRPr lang="en-US" altLang="zh-CN" dirty="0" smtClean="0"/>
          </a:p>
          <a:p>
            <a:r>
              <a:rPr lang="en-US" altLang="zh-CN" dirty="0" smtClean="0">
                <a:solidFill>
                  <a:srgbClr val="FD5A27"/>
                </a:solidFill>
              </a:rPr>
              <a:t>3. </a:t>
            </a:r>
            <a:r>
              <a:rPr lang="zh-CN" altLang="en-US" dirty="0" smtClean="0"/>
              <a:t>发展</a:t>
            </a:r>
            <a:r>
              <a:rPr lang="zh-CN" altLang="en-US" dirty="0"/>
              <a:t>经济、改善民生，循序渐进推动民主</a:t>
            </a:r>
          </a:p>
        </p:txBody>
      </p:sp>
    </p:spTree>
    <p:extLst>
      <p:ext uri="{BB962C8B-B14F-4D97-AF65-F5344CB8AC3E}">
        <p14:creationId xmlns:p14="http://schemas.microsoft.com/office/powerpoint/2010/main" val="42666899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t>1   </a:t>
            </a:r>
            <a:r>
              <a:rPr lang="zh-CN" altLang="en-US" dirty="0" smtClean="0"/>
              <a:t>坚持</a:t>
            </a:r>
            <a:r>
              <a:rPr lang="zh-CN" altLang="en-US" dirty="0"/>
              <a:t>“一国两制”不</a:t>
            </a:r>
            <a:r>
              <a:rPr lang="zh-CN" altLang="en-US" dirty="0" smtClean="0"/>
              <a:t>动摇</a:t>
            </a:r>
            <a:endParaRPr lang="zh-CN" altLang="en-US" dirty="0"/>
          </a:p>
        </p:txBody>
      </p:sp>
      <p:grpSp>
        <p:nvGrpSpPr>
          <p:cNvPr id="28" name="组合 27"/>
          <p:cNvGrpSpPr/>
          <p:nvPr/>
        </p:nvGrpSpPr>
        <p:grpSpPr>
          <a:xfrm>
            <a:off x="323528" y="1988840"/>
            <a:ext cx="8496943" cy="1315733"/>
            <a:chOff x="395536" y="1902488"/>
            <a:chExt cx="8496943" cy="1315733"/>
          </a:xfrm>
        </p:grpSpPr>
        <p:sp>
          <p:nvSpPr>
            <p:cNvPr id="31" name="矩形 30"/>
            <p:cNvSpPr/>
            <p:nvPr/>
          </p:nvSpPr>
          <p:spPr>
            <a:xfrm>
              <a:off x="395536" y="1902488"/>
              <a:ext cx="432047" cy="1315732"/>
            </a:xfrm>
            <a:prstGeom prst="rect">
              <a:avLst/>
            </a:prstGeom>
            <a:solidFill>
              <a:srgbClr val="182B4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一国两制</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5" name="矩形 34"/>
            <p:cNvSpPr/>
            <p:nvPr/>
          </p:nvSpPr>
          <p:spPr>
            <a:xfrm>
              <a:off x="827584" y="1909659"/>
              <a:ext cx="8064895" cy="1308561"/>
            </a:xfrm>
            <a:prstGeom prst="rect">
              <a:avLst/>
            </a:prstGeom>
            <a:solidFill>
              <a:srgbClr val="ED7D31"/>
            </a:solidFill>
            <a:ln w="28575">
              <a:solidFill>
                <a:srgbClr val="ED7D3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endParaRPr lang="zh-CN" altLang="en-US" sz="1400" dirty="0">
                <a:solidFill>
                  <a:srgbClr val="182B49"/>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862934" y="1944026"/>
              <a:ext cx="7920881" cy="1274195"/>
            </a:xfrm>
            <a:prstGeom prst="rect">
              <a:avLst/>
            </a:prstGeom>
            <a:noFill/>
          </p:spPr>
          <p:txBody>
            <a:bodyPr wrap="square" rtlCol="0">
              <a:spAutoFit/>
            </a:bodyPr>
            <a:lstStyle/>
            <a:p>
              <a:pPr marL="285750" indent="-285750">
                <a:lnSpc>
                  <a:spcPct val="120000"/>
                </a:lnSpc>
                <a:buClr>
                  <a:srgbClr val="182B49"/>
                </a:buClr>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解决历史遗留的香港问题的基本</a:t>
              </a:r>
              <a:r>
                <a:rPr lang="zh-CN" altLang="en-US" sz="1600" dirty="0" smtClean="0">
                  <a:solidFill>
                    <a:schemeClr val="bg1"/>
                  </a:solidFill>
                  <a:latin typeface="微软雅黑" panose="020B0503020204020204" pitchFamily="34" charset="-122"/>
                  <a:ea typeface="微软雅黑" panose="020B0503020204020204" pitchFamily="34" charset="-122"/>
                </a:rPr>
                <a:t>方针政策</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marL="285750" indent="-285750">
                <a:lnSpc>
                  <a:spcPct val="120000"/>
                </a:lnSpc>
                <a:buClr>
                  <a:srgbClr val="182B49"/>
                </a:buClr>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处理中央与特别行政区关系、贯彻实施基本法的根本</a:t>
              </a:r>
              <a:r>
                <a:rPr lang="zh-CN" altLang="en-US" sz="1600" dirty="0" smtClean="0">
                  <a:solidFill>
                    <a:schemeClr val="bg1"/>
                  </a:solidFill>
                  <a:latin typeface="微软雅黑" panose="020B0503020204020204" pitchFamily="34" charset="-122"/>
                  <a:ea typeface="微软雅黑" panose="020B0503020204020204" pitchFamily="34" charset="-122"/>
                </a:rPr>
                <a:t>准则</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marL="285750" indent="-285750">
                <a:lnSpc>
                  <a:spcPct val="120000"/>
                </a:lnSpc>
                <a:buClr>
                  <a:srgbClr val="182B49"/>
                </a:buClr>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要坚定不移贯彻</a:t>
              </a:r>
              <a:r>
                <a:rPr lang="zh-CN" altLang="en-US" sz="1600" dirty="0" smtClean="0">
                  <a:solidFill>
                    <a:schemeClr val="bg1"/>
                  </a:solidFill>
                  <a:latin typeface="微软雅黑" panose="020B0503020204020204" pitchFamily="34" charset="-122"/>
                  <a:ea typeface="微软雅黑" panose="020B0503020204020204" pitchFamily="34" charset="-122"/>
                </a:rPr>
                <a:t>“一国两制”</a:t>
              </a:r>
              <a:r>
                <a:rPr lang="zh-CN" altLang="en-US" sz="1600" dirty="0">
                  <a:solidFill>
                    <a:schemeClr val="bg1"/>
                  </a:solidFill>
                  <a:latin typeface="微软雅黑" panose="020B0503020204020204" pitchFamily="34" charset="-122"/>
                  <a:ea typeface="微软雅黑" panose="020B0503020204020204" pitchFamily="34" charset="-122"/>
                </a:rPr>
                <a:t>、“港人治港”、高度自治的方针，不会变，不</a:t>
              </a:r>
              <a:r>
                <a:rPr lang="zh-CN" altLang="en-US" sz="1600" dirty="0" smtClean="0">
                  <a:solidFill>
                    <a:schemeClr val="bg1"/>
                  </a:solidFill>
                  <a:latin typeface="微软雅黑" panose="020B0503020204020204" pitchFamily="34" charset="-122"/>
                  <a:ea typeface="微软雅黑" panose="020B0503020204020204" pitchFamily="34" charset="-122"/>
                </a:rPr>
                <a:t>动摇</a:t>
              </a:r>
              <a:r>
                <a:rPr lang="en-US" altLang="zh-CN" sz="1600" dirty="0">
                  <a:solidFill>
                    <a:schemeClr val="bg1"/>
                  </a:solidFill>
                  <a:latin typeface="微软雅黑" panose="020B0503020204020204" pitchFamily="34" charset="-122"/>
                  <a:ea typeface="微软雅黑" panose="020B0503020204020204" pitchFamily="34" charset="-122"/>
                </a:rPr>
                <a:t/>
              </a:r>
              <a:br>
                <a:rPr lang="en-US" altLang="zh-CN" sz="1600" dirty="0">
                  <a:solidFill>
                    <a:schemeClr val="bg1"/>
                  </a:solidFill>
                  <a:latin typeface="微软雅黑" panose="020B0503020204020204" pitchFamily="34" charset="-122"/>
                  <a:ea typeface="微软雅黑" panose="020B0503020204020204" pitchFamily="34" charset="-122"/>
                </a:rPr>
              </a:br>
              <a:r>
                <a:rPr lang="zh-CN" altLang="en-US" sz="1600" dirty="0" smtClean="0">
                  <a:solidFill>
                    <a:schemeClr val="bg1"/>
                  </a:solidFill>
                  <a:latin typeface="微软雅黑" panose="020B0503020204020204" pitchFamily="34" charset="-122"/>
                  <a:ea typeface="微软雅黑" panose="020B0503020204020204" pitchFamily="34" charset="-122"/>
                </a:rPr>
                <a:t>要</a:t>
              </a:r>
              <a:r>
                <a:rPr lang="zh-CN" altLang="en-US" sz="1600" dirty="0">
                  <a:solidFill>
                    <a:schemeClr val="bg1"/>
                  </a:solidFill>
                  <a:latin typeface="微软雅黑" panose="020B0503020204020204" pitchFamily="34" charset="-122"/>
                  <a:ea typeface="微软雅黑" panose="020B0503020204020204" pitchFamily="34" charset="-122"/>
                </a:rPr>
                <a:t>全面</a:t>
              </a:r>
              <a:r>
                <a:rPr lang="zh-CN" altLang="en-US" sz="1600" dirty="0" smtClean="0">
                  <a:solidFill>
                    <a:schemeClr val="bg1"/>
                  </a:solidFill>
                  <a:latin typeface="微软雅黑" panose="020B0503020204020204" pitchFamily="34" charset="-122"/>
                  <a:ea typeface="微软雅黑" panose="020B0503020204020204" pitchFamily="34" charset="-122"/>
                </a:rPr>
                <a:t>准确</a:t>
              </a:r>
              <a:r>
                <a:rPr lang="zh-CN" altLang="en-US" sz="1600" dirty="0">
                  <a:solidFill>
                    <a:schemeClr val="bg1"/>
                  </a:solidFill>
                  <a:latin typeface="微软雅黑" panose="020B0503020204020204" pitchFamily="34" charset="-122"/>
                  <a:ea typeface="微软雅黑" panose="020B0503020204020204" pitchFamily="34" charset="-122"/>
                </a:rPr>
                <a:t>落实，确保“一国两制”在香港的实践不走样，不变形</a:t>
              </a:r>
            </a:p>
          </p:txBody>
        </p:sp>
      </p:grpSp>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524815" y="2996952"/>
            <a:ext cx="2295656" cy="1656184"/>
          </a:xfrm>
          <a:prstGeom prst="rect">
            <a:avLst/>
          </a:prstGeom>
          <a:effectLst>
            <a:outerShdw blurRad="50800" dist="76200" dir="2700000" algn="tl" rotWithShape="0">
              <a:prstClr val="black">
                <a:alpha val="40000"/>
              </a:prstClr>
            </a:outerShdw>
          </a:effectLst>
        </p:spPr>
      </p:pic>
      <p:sp>
        <p:nvSpPr>
          <p:cNvPr id="25" name="圆角矩形标注 24"/>
          <p:cNvSpPr/>
          <p:nvPr/>
        </p:nvSpPr>
        <p:spPr>
          <a:xfrm>
            <a:off x="323528" y="3501008"/>
            <a:ext cx="6696744" cy="1224136"/>
          </a:xfrm>
          <a:prstGeom prst="wedgeRoundRectCallout">
            <a:avLst>
              <a:gd name="adj1" fmla="val 52283"/>
              <a:gd name="adj2" fmla="val 8775"/>
              <a:gd name="adj3" fmla="val 16667"/>
            </a:avLst>
          </a:prstGeom>
          <a:solidFill>
            <a:schemeClr val="bg1"/>
          </a:solidFill>
          <a:ln w="38100">
            <a:solidFill>
              <a:srgbClr val="ED7D3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20000"/>
              </a:lnSpc>
            </a:pPr>
            <a:r>
              <a:rPr lang="zh-CN" altLang="en-US" sz="1600" dirty="0" smtClean="0">
                <a:solidFill>
                  <a:schemeClr val="tx1"/>
                </a:solidFill>
                <a:latin typeface="Microsoft YaHei" charset="-122"/>
                <a:ea typeface="Microsoft YaHei" charset="-122"/>
                <a:cs typeface="Microsoft YaHei" charset="-122"/>
              </a:rPr>
              <a:t>      </a:t>
            </a:r>
            <a:r>
              <a:rPr lang="zh-CN" altLang="en-US" sz="1600" dirty="0">
                <a:solidFill>
                  <a:schemeClr val="tx1"/>
                </a:solidFill>
                <a:latin typeface="Microsoft YaHei" charset="-122"/>
                <a:ea typeface="Microsoft YaHei" charset="-122"/>
                <a:cs typeface="Microsoft YaHei" charset="-122"/>
              </a:rPr>
              <a:t>“一国两制”符合国家利益和港人福祉，</a:t>
            </a:r>
            <a:r>
              <a:rPr lang="zh-CN" altLang="en-US" sz="1600" dirty="0" smtClean="0">
                <a:solidFill>
                  <a:schemeClr val="tx1"/>
                </a:solidFill>
                <a:latin typeface="Microsoft YaHei" charset="-122"/>
                <a:ea typeface="Microsoft YaHei" charset="-122"/>
                <a:cs typeface="Microsoft YaHei" charset="-122"/>
              </a:rPr>
              <a:t>符合包括</a:t>
            </a:r>
            <a:r>
              <a:rPr lang="zh-CN" altLang="en-US" sz="1600" dirty="0">
                <a:solidFill>
                  <a:schemeClr val="tx1"/>
                </a:solidFill>
                <a:latin typeface="Microsoft YaHei" charset="-122"/>
                <a:ea typeface="Microsoft YaHei" charset="-122"/>
                <a:cs typeface="Microsoft YaHei" charset="-122"/>
              </a:rPr>
              <a:t>香港同胞在内的全国人民共同心愿，中央、特区政府和香港社会要</a:t>
            </a:r>
            <a:r>
              <a:rPr lang="zh-CN" altLang="en-US" sz="1600" dirty="0" smtClean="0">
                <a:solidFill>
                  <a:schemeClr val="tx1"/>
                </a:solidFill>
                <a:latin typeface="Microsoft YaHei" charset="-122"/>
                <a:ea typeface="Microsoft YaHei" charset="-122"/>
                <a:cs typeface="Microsoft YaHei" charset="-122"/>
              </a:rPr>
              <a:t>坚定信心</a:t>
            </a:r>
            <a:r>
              <a:rPr lang="zh-CN" altLang="en-US" sz="1600" dirty="0">
                <a:solidFill>
                  <a:schemeClr val="tx1"/>
                </a:solidFill>
                <a:latin typeface="Microsoft YaHei" charset="-122"/>
                <a:ea typeface="Microsoft YaHei" charset="-122"/>
                <a:cs typeface="Microsoft YaHei" charset="-122"/>
              </a:rPr>
              <a:t>、坚守底线、坚决维护，确保“一国两制”在香港的实践在基本法</a:t>
            </a:r>
            <a:r>
              <a:rPr lang="zh-CN" altLang="en-US" sz="1600" dirty="0" smtClean="0">
                <a:solidFill>
                  <a:schemeClr val="tx1"/>
                </a:solidFill>
                <a:latin typeface="Microsoft YaHei" charset="-122"/>
                <a:ea typeface="Microsoft YaHei" charset="-122"/>
                <a:cs typeface="Microsoft YaHei" charset="-122"/>
              </a:rPr>
              <a:t>轨道上</a:t>
            </a:r>
            <a:r>
              <a:rPr lang="zh-CN" altLang="en-US" sz="1600" dirty="0">
                <a:solidFill>
                  <a:schemeClr val="tx1"/>
                </a:solidFill>
                <a:latin typeface="Microsoft YaHei" charset="-122"/>
                <a:ea typeface="Microsoft YaHei" charset="-122"/>
                <a:cs typeface="Microsoft YaHei" charset="-122"/>
              </a:rPr>
              <a:t>向前推进</a:t>
            </a:r>
            <a:r>
              <a:rPr lang="zh-CN" altLang="en-US" sz="1600" dirty="0" smtClean="0">
                <a:solidFill>
                  <a:schemeClr val="tx1"/>
                </a:solidFill>
                <a:latin typeface="Microsoft YaHei" charset="-122"/>
                <a:ea typeface="Microsoft YaHei" charset="-122"/>
                <a:cs typeface="Microsoft YaHei" charset="-122"/>
              </a:rPr>
              <a:t>。</a:t>
            </a:r>
            <a:endParaRPr kumimoji="1" lang="zh-CN" altLang="en-US" sz="1600" dirty="0" smtClean="0">
              <a:solidFill>
                <a:srgbClr val="ED7D31"/>
              </a:solidFill>
              <a:latin typeface="Microsoft YaHei" charset="-122"/>
              <a:ea typeface="Microsoft YaHei" charset="-122"/>
              <a:cs typeface="Microsoft YaHei" charset="-122"/>
            </a:endParaRPr>
          </a:p>
        </p:txBody>
      </p:sp>
      <p:grpSp>
        <p:nvGrpSpPr>
          <p:cNvPr id="40" name="组合 39"/>
          <p:cNvGrpSpPr/>
          <p:nvPr/>
        </p:nvGrpSpPr>
        <p:grpSpPr>
          <a:xfrm>
            <a:off x="336213" y="5085184"/>
            <a:ext cx="3443699" cy="1482873"/>
            <a:chOff x="2843808" y="3032338"/>
            <a:chExt cx="3434577" cy="749181"/>
          </a:xfrm>
        </p:grpSpPr>
        <p:pic>
          <p:nvPicPr>
            <p:cNvPr id="41" name="图片 40"/>
            <p:cNvPicPr>
              <a:picLocks noChangeAspect="1"/>
            </p:cNvPicPr>
            <p:nvPr/>
          </p:nvPicPr>
          <p:blipFill rotWithShape="1">
            <a:blip r:embed="rId3">
              <a:extLst>
                <a:ext uri="{28A0092B-C50C-407E-A947-70E740481C1C}">
                  <a14:useLocalDpi xmlns:a14="http://schemas.microsoft.com/office/drawing/2010/main" val="0"/>
                </a:ext>
              </a:extLst>
            </a:blip>
            <a:srcRect l="42" t="960" r="42" b="960"/>
            <a:stretch/>
          </p:blipFill>
          <p:spPr>
            <a:xfrm>
              <a:off x="2843808" y="3032340"/>
              <a:ext cx="3434577" cy="749179"/>
            </a:xfrm>
            <a:prstGeom prst="rect">
              <a:avLst/>
            </a:prstGeom>
            <a:ln w="28575">
              <a:solidFill>
                <a:srgbClr val="ED7D31"/>
              </a:solidFill>
            </a:ln>
            <a:effectLst>
              <a:outerShdw blurRad="190500" algn="tl" rotWithShape="0">
                <a:srgbClr val="000000">
                  <a:alpha val="70000"/>
                </a:srgbClr>
              </a:outerShdw>
            </a:effectLst>
          </p:spPr>
        </p:pic>
        <p:sp>
          <p:nvSpPr>
            <p:cNvPr id="42" name="矩形 41"/>
            <p:cNvSpPr/>
            <p:nvPr/>
          </p:nvSpPr>
          <p:spPr>
            <a:xfrm>
              <a:off x="2843808" y="3032338"/>
              <a:ext cx="3434577" cy="749181"/>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buClr>
                  <a:srgbClr val="2E2F39"/>
                </a:buClr>
              </a:pPr>
              <a:r>
                <a:rPr lang="zh-CN" altLang="en-US" sz="1600" dirty="0">
                  <a:solidFill>
                    <a:srgbClr val="2E2F39"/>
                  </a:solidFill>
                  <a:latin typeface="微软雅黑" panose="020B0503020204020204" pitchFamily="34" charset="-122"/>
                  <a:ea typeface="微软雅黑" panose="020B0503020204020204" pitchFamily="34" charset="-122"/>
                </a:rPr>
                <a:t>充分尊重、坚决维护香港实行的</a:t>
              </a:r>
              <a:r>
                <a:rPr lang="zh-CN" altLang="en-US" sz="1600" dirty="0" smtClean="0">
                  <a:solidFill>
                    <a:srgbClr val="2E2F39"/>
                  </a:solidFill>
                  <a:latin typeface="微软雅黑" panose="020B0503020204020204" pitchFamily="34" charset="-122"/>
                  <a:ea typeface="微软雅黑" panose="020B0503020204020204" pitchFamily="34" charset="-122"/>
                </a:rPr>
                <a:t>各种与</a:t>
              </a:r>
              <a:r>
                <a:rPr lang="zh-CN" altLang="en-US" sz="1600" dirty="0">
                  <a:solidFill>
                    <a:srgbClr val="2E2F39"/>
                  </a:solidFill>
                  <a:latin typeface="微软雅黑" panose="020B0503020204020204" pitchFamily="34" charset="-122"/>
                  <a:ea typeface="微软雅黑" panose="020B0503020204020204" pitchFamily="34" charset="-122"/>
                </a:rPr>
                <a:t>内地不同的制度，不干预香港特别行政区依法自治的事务。</a:t>
              </a:r>
              <a:endParaRPr lang="zh-CN" altLang="en-US" sz="6000" dirty="0">
                <a:solidFill>
                  <a:srgbClr val="ED7D31"/>
                </a:solidFill>
                <a:latin typeface="微软雅黑" panose="020B0503020204020204" pitchFamily="34" charset="-122"/>
                <a:ea typeface="微软雅黑" panose="020B0503020204020204" pitchFamily="34" charset="-122"/>
              </a:endParaRPr>
            </a:p>
          </p:txBody>
        </p:sp>
      </p:grpSp>
      <p:sp>
        <p:nvSpPr>
          <p:cNvPr id="43" name="文本框 42"/>
          <p:cNvSpPr txBox="1"/>
          <p:nvPr/>
        </p:nvSpPr>
        <p:spPr>
          <a:xfrm>
            <a:off x="478710" y="4851918"/>
            <a:ext cx="1297663" cy="403102"/>
          </a:xfrm>
          <a:prstGeom prst="rect">
            <a:avLst/>
          </a:prstGeom>
          <a:solidFill>
            <a:srgbClr val="ED7D3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defPPr>
              <a:defRPr lang="ko-KR"/>
            </a:defPPr>
            <a:lvl1pPr algn="ctr">
              <a:defRPr kumimoji="1" sz="1600">
                <a:solidFill>
                  <a:schemeClr val="lt1"/>
                </a:solidFill>
                <a:latin typeface="Microsoft YaHei" charset="-122"/>
                <a:ea typeface="Microsoft YaHei" charset="-122"/>
                <a:cs typeface="Microsoft YaHei"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smtClean="0"/>
              <a:t>中央和内地</a:t>
            </a:r>
            <a:endParaRPr lang="zh-CN" altLang="en-US" dirty="0"/>
          </a:p>
        </p:txBody>
      </p:sp>
      <p:grpSp>
        <p:nvGrpSpPr>
          <p:cNvPr id="16" name="组合 15"/>
          <p:cNvGrpSpPr/>
          <p:nvPr/>
        </p:nvGrpSpPr>
        <p:grpSpPr>
          <a:xfrm>
            <a:off x="3683548" y="5085184"/>
            <a:ext cx="2904676" cy="1482873"/>
            <a:chOff x="311350" y="4822195"/>
            <a:chExt cx="2904676" cy="1482873"/>
          </a:xfrm>
        </p:grpSpPr>
        <p:sp>
          <p:nvSpPr>
            <p:cNvPr id="2" name="矩形 1"/>
            <p:cNvSpPr/>
            <p:nvPr/>
          </p:nvSpPr>
          <p:spPr>
            <a:xfrm>
              <a:off x="971600" y="4822195"/>
              <a:ext cx="2244426" cy="1482873"/>
            </a:xfrm>
            <a:prstGeom prst="rect">
              <a:avLst/>
            </a:prstGeom>
            <a:solidFill>
              <a:srgbClr val="182B4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smtClean="0">
                <a:solidFill>
                  <a:schemeClr val="bg1"/>
                </a:solidFill>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1350" y="4902364"/>
              <a:ext cx="1320500" cy="1322532"/>
            </a:xfrm>
            <a:prstGeom prst="ellipse">
              <a:avLst/>
            </a:prstGeom>
            <a:ln w="9525" cap="rnd">
              <a:solidFill>
                <a:srgbClr val="EB4538"/>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文本框 9"/>
            <p:cNvSpPr txBox="1"/>
            <p:nvPr/>
          </p:nvSpPr>
          <p:spPr>
            <a:xfrm>
              <a:off x="1572020" y="4921579"/>
              <a:ext cx="1644006" cy="1323439"/>
            </a:xfrm>
            <a:prstGeom prst="rect">
              <a:avLst/>
            </a:prstGeom>
            <a:noFill/>
          </p:spPr>
          <p:txBody>
            <a:bodyPr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“一国两制”</a:t>
              </a:r>
              <a:r>
                <a:rPr lang="zh-CN" altLang="en-US" sz="1600" dirty="0">
                  <a:solidFill>
                    <a:schemeClr val="bg1"/>
                  </a:solidFill>
                  <a:latin typeface="微软雅黑" panose="020B0503020204020204" pitchFamily="34" charset="-122"/>
                  <a:ea typeface="微软雅黑" panose="020B0503020204020204" pitchFamily="34" charset="-122"/>
                </a:rPr>
                <a:t>的前提和基础是“一国”，没有“一国”就没有</a:t>
              </a:r>
              <a:r>
                <a:rPr lang="zh-CN" altLang="en-US" sz="1600" dirty="0" smtClean="0">
                  <a:solidFill>
                    <a:schemeClr val="bg1"/>
                  </a:solidFill>
                  <a:latin typeface="微软雅黑" panose="020B0503020204020204" pitchFamily="34" charset="-122"/>
                  <a:ea typeface="微软雅黑" panose="020B0503020204020204" pitchFamily="34" charset="-122"/>
                </a:rPr>
                <a:t>“两制”</a:t>
              </a:r>
            </a:p>
          </p:txBody>
        </p:sp>
      </p:grpSp>
      <p:sp>
        <p:nvSpPr>
          <p:cNvPr id="17" name="椭圆 16"/>
          <p:cNvSpPr/>
          <p:nvPr/>
        </p:nvSpPr>
        <p:spPr>
          <a:xfrm>
            <a:off x="6701005" y="4814351"/>
            <a:ext cx="881338" cy="881338"/>
          </a:xfrm>
          <a:prstGeom prst="ellipse">
            <a:avLst/>
          </a:prstGeom>
          <a:solidFill>
            <a:srgbClr val="182B4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危害主权安全</a:t>
            </a:r>
          </a:p>
        </p:txBody>
      </p:sp>
      <p:sp>
        <p:nvSpPr>
          <p:cNvPr id="44" name="椭圆 43"/>
          <p:cNvSpPr/>
          <p:nvPr/>
        </p:nvSpPr>
        <p:spPr>
          <a:xfrm>
            <a:off x="7643636" y="5121262"/>
            <a:ext cx="1080120" cy="1080120"/>
          </a:xfrm>
          <a:prstGeom prst="ellipse">
            <a:avLst/>
          </a:prstGeom>
          <a:solidFill>
            <a:srgbClr val="182B4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挑战宪法、基本法</a:t>
            </a:r>
          </a:p>
        </p:txBody>
      </p:sp>
      <p:sp>
        <p:nvSpPr>
          <p:cNvPr id="45" name="椭圆 44"/>
          <p:cNvSpPr/>
          <p:nvPr/>
        </p:nvSpPr>
        <p:spPr>
          <a:xfrm>
            <a:off x="6792021" y="5787226"/>
            <a:ext cx="881338" cy="881338"/>
          </a:xfrm>
          <a:prstGeom prst="ellipse">
            <a:avLst/>
          </a:prstGeom>
          <a:solidFill>
            <a:srgbClr val="182B4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渗透颠覆</a:t>
            </a:r>
          </a:p>
        </p:txBody>
      </p:sp>
      <p:sp>
        <p:nvSpPr>
          <p:cNvPr id="46" name="文本框 45"/>
          <p:cNvSpPr txBox="1"/>
          <p:nvPr/>
        </p:nvSpPr>
        <p:spPr>
          <a:xfrm>
            <a:off x="6987338" y="4553326"/>
            <a:ext cx="1312595" cy="2215991"/>
          </a:xfrm>
          <a:prstGeom prst="rect">
            <a:avLst/>
          </a:prstGeom>
          <a:noFill/>
        </p:spPr>
        <p:txBody>
          <a:bodyPr wrap="square" rtlCol="0">
            <a:spAutoFit/>
          </a:bodyPr>
          <a:lstStyle/>
          <a:p>
            <a:r>
              <a:rPr lang="en-US" altLang="zh-CN" sz="13800" dirty="0" smtClean="0">
                <a:solidFill>
                  <a:srgbClr val="C00000"/>
                </a:solidFill>
                <a:latin typeface="微软雅黑" panose="020B0503020204020204" pitchFamily="34" charset="-122"/>
                <a:ea typeface="微软雅黑" panose="020B0503020204020204" pitchFamily="34" charset="-122"/>
              </a:rPr>
              <a:t>X</a:t>
            </a:r>
            <a:endParaRPr lang="zh-CN" altLang="en-US" sz="138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229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1500"/>
                            </p:stCondLst>
                            <p:childTnLst>
                              <p:par>
                                <p:cTn id="9" presetID="42" presetClass="entr" presetSubtype="0" fill="hold" nodeType="afterEffect">
                                  <p:stCondLst>
                                    <p:cond delay="800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anim calcmode="lin" valueType="num">
                                      <p:cBhvr>
                                        <p:cTn id="12" dur="1000" fill="hold"/>
                                        <p:tgtEl>
                                          <p:spTgt spid="23"/>
                                        </p:tgtEl>
                                        <p:attrNameLst>
                                          <p:attrName>ppt_x</p:attrName>
                                        </p:attrNameLst>
                                      </p:cBhvr>
                                      <p:tavLst>
                                        <p:tav tm="0">
                                          <p:val>
                                            <p:strVal val="#ppt_x"/>
                                          </p:val>
                                        </p:tav>
                                        <p:tav tm="100000">
                                          <p:val>
                                            <p:strVal val="#ppt_x"/>
                                          </p:val>
                                        </p:tav>
                                      </p:tavLst>
                                    </p:anim>
                                    <p:anim calcmode="lin" valueType="num">
                                      <p:cBhvr>
                                        <p:cTn id="13" dur="1000" fill="hold"/>
                                        <p:tgtEl>
                                          <p:spTgt spid="23"/>
                                        </p:tgtEl>
                                        <p:attrNameLst>
                                          <p:attrName>ppt_y</p:attrName>
                                        </p:attrNameLst>
                                      </p:cBhvr>
                                      <p:tavLst>
                                        <p:tav tm="0">
                                          <p:val>
                                            <p:strVal val="#ppt_y+.1"/>
                                          </p:val>
                                        </p:tav>
                                        <p:tav tm="100000">
                                          <p:val>
                                            <p:strVal val="#ppt_y"/>
                                          </p:val>
                                        </p:tav>
                                      </p:tavLst>
                                    </p:anim>
                                  </p:childTnLst>
                                </p:cTn>
                              </p:par>
                            </p:childTnLst>
                          </p:cTn>
                        </p:par>
                        <p:par>
                          <p:cTn id="14" fill="hold">
                            <p:stCondLst>
                              <p:cond delay="10500"/>
                            </p:stCondLst>
                            <p:childTnLst>
                              <p:par>
                                <p:cTn id="15" presetID="22" presetClass="entr" presetSubtype="2"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right)">
                                      <p:cBhvr>
                                        <p:cTn id="17" dur="500"/>
                                        <p:tgtEl>
                                          <p:spTgt spid="25"/>
                                        </p:tgtEl>
                                      </p:cBhvr>
                                    </p:animEffect>
                                  </p:childTnLst>
                                </p:cTn>
                              </p:par>
                            </p:childTnLst>
                          </p:cTn>
                        </p:par>
                        <p:par>
                          <p:cTn id="18" fill="hold">
                            <p:stCondLst>
                              <p:cond delay="11000"/>
                            </p:stCondLst>
                            <p:childTnLst>
                              <p:par>
                                <p:cTn id="19" presetID="53" presetClass="entr" presetSubtype="16" fill="hold" grpId="0" nodeType="afterEffect">
                                  <p:stCondLst>
                                    <p:cond delay="5000"/>
                                  </p:stCondLst>
                                  <p:childTnLst>
                                    <p:set>
                                      <p:cBhvr>
                                        <p:cTn id="20" dur="1" fill="hold">
                                          <p:stCondLst>
                                            <p:cond delay="0"/>
                                          </p:stCondLst>
                                        </p:cTn>
                                        <p:tgtEl>
                                          <p:spTgt spid="43"/>
                                        </p:tgtEl>
                                        <p:attrNameLst>
                                          <p:attrName>style.visibility</p:attrName>
                                        </p:attrNameLst>
                                      </p:cBhvr>
                                      <p:to>
                                        <p:strVal val="visible"/>
                                      </p:to>
                                    </p:set>
                                    <p:anim calcmode="lin" valueType="num">
                                      <p:cBhvr>
                                        <p:cTn id="21" dur="500" fill="hold"/>
                                        <p:tgtEl>
                                          <p:spTgt spid="43"/>
                                        </p:tgtEl>
                                        <p:attrNameLst>
                                          <p:attrName>ppt_w</p:attrName>
                                        </p:attrNameLst>
                                      </p:cBhvr>
                                      <p:tavLst>
                                        <p:tav tm="0">
                                          <p:val>
                                            <p:fltVal val="0"/>
                                          </p:val>
                                        </p:tav>
                                        <p:tav tm="100000">
                                          <p:val>
                                            <p:strVal val="#ppt_w"/>
                                          </p:val>
                                        </p:tav>
                                      </p:tavLst>
                                    </p:anim>
                                    <p:anim calcmode="lin" valueType="num">
                                      <p:cBhvr>
                                        <p:cTn id="22" dur="500" fill="hold"/>
                                        <p:tgtEl>
                                          <p:spTgt spid="43"/>
                                        </p:tgtEl>
                                        <p:attrNameLst>
                                          <p:attrName>ppt_h</p:attrName>
                                        </p:attrNameLst>
                                      </p:cBhvr>
                                      <p:tavLst>
                                        <p:tav tm="0">
                                          <p:val>
                                            <p:fltVal val="0"/>
                                          </p:val>
                                        </p:tav>
                                        <p:tav tm="100000">
                                          <p:val>
                                            <p:strVal val="#ppt_h"/>
                                          </p:val>
                                        </p:tav>
                                      </p:tavLst>
                                    </p:anim>
                                    <p:animEffect transition="in" filter="fade">
                                      <p:cBhvr>
                                        <p:cTn id="23" dur="500"/>
                                        <p:tgtEl>
                                          <p:spTgt spid="43"/>
                                        </p:tgtEl>
                                      </p:cBhvr>
                                    </p:animEffect>
                                  </p:childTnLst>
                                </p:cTn>
                              </p:par>
                            </p:childTnLst>
                          </p:cTn>
                        </p:par>
                        <p:par>
                          <p:cTn id="24" fill="hold">
                            <p:stCondLst>
                              <p:cond delay="16500"/>
                            </p:stCondLst>
                            <p:childTnLst>
                              <p:par>
                                <p:cTn id="25" presetID="12" presetClass="entr" presetSubtype="1"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p:tgtEl>
                                          <p:spTgt spid="40"/>
                                        </p:tgtEl>
                                        <p:attrNameLst>
                                          <p:attrName>ppt_y</p:attrName>
                                        </p:attrNameLst>
                                      </p:cBhvr>
                                      <p:tavLst>
                                        <p:tav tm="0">
                                          <p:val>
                                            <p:strVal val="#ppt_y-#ppt_h*1.125000"/>
                                          </p:val>
                                        </p:tav>
                                        <p:tav tm="100000">
                                          <p:val>
                                            <p:strVal val="#ppt_y"/>
                                          </p:val>
                                        </p:tav>
                                      </p:tavLst>
                                    </p:anim>
                                    <p:animEffect transition="in" filter="wipe(down)">
                                      <p:cBhvr>
                                        <p:cTn id="28" dur="500"/>
                                        <p:tgtEl>
                                          <p:spTgt spid="40"/>
                                        </p:tgtEl>
                                      </p:cBhvr>
                                    </p:animEffect>
                                  </p:childTnLst>
                                </p:cTn>
                              </p:par>
                            </p:childTnLst>
                          </p:cTn>
                        </p:par>
                        <p:par>
                          <p:cTn id="29" fill="hold">
                            <p:stCondLst>
                              <p:cond delay="17000"/>
                            </p:stCondLst>
                            <p:childTnLst>
                              <p:par>
                                <p:cTn id="30" presetID="2" presetClass="entr" presetSubtype="2" fill="hold" nodeType="afterEffect">
                                  <p:stCondLst>
                                    <p:cond delay="500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1+#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childTnLst>
                          </p:cTn>
                        </p:par>
                        <p:par>
                          <p:cTn id="34" fill="hold">
                            <p:stCondLst>
                              <p:cond delay="22500"/>
                            </p:stCondLst>
                            <p:childTnLst>
                              <p:par>
                                <p:cTn id="35" presetID="53" presetClass="entr" presetSubtype="16" fill="hold" grpId="0" nodeType="afterEffect">
                                  <p:stCondLst>
                                    <p:cond delay="500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childTnLst>
                          </p:cTn>
                        </p:par>
                        <p:par>
                          <p:cTn id="40" fill="hold">
                            <p:stCondLst>
                              <p:cond delay="28000"/>
                            </p:stCondLst>
                            <p:childTnLst>
                              <p:par>
                                <p:cTn id="41" presetID="53" presetClass="entr" presetSubtype="16" fill="hold" grpId="0" nodeType="after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p:cTn id="43" dur="500" fill="hold"/>
                                        <p:tgtEl>
                                          <p:spTgt spid="44"/>
                                        </p:tgtEl>
                                        <p:attrNameLst>
                                          <p:attrName>ppt_w</p:attrName>
                                        </p:attrNameLst>
                                      </p:cBhvr>
                                      <p:tavLst>
                                        <p:tav tm="0">
                                          <p:val>
                                            <p:fltVal val="0"/>
                                          </p:val>
                                        </p:tav>
                                        <p:tav tm="100000">
                                          <p:val>
                                            <p:strVal val="#ppt_w"/>
                                          </p:val>
                                        </p:tav>
                                      </p:tavLst>
                                    </p:anim>
                                    <p:anim calcmode="lin" valueType="num">
                                      <p:cBhvr>
                                        <p:cTn id="44" dur="500" fill="hold"/>
                                        <p:tgtEl>
                                          <p:spTgt spid="44"/>
                                        </p:tgtEl>
                                        <p:attrNameLst>
                                          <p:attrName>ppt_h</p:attrName>
                                        </p:attrNameLst>
                                      </p:cBhvr>
                                      <p:tavLst>
                                        <p:tav tm="0">
                                          <p:val>
                                            <p:fltVal val="0"/>
                                          </p:val>
                                        </p:tav>
                                        <p:tav tm="100000">
                                          <p:val>
                                            <p:strVal val="#ppt_h"/>
                                          </p:val>
                                        </p:tav>
                                      </p:tavLst>
                                    </p:anim>
                                    <p:animEffect transition="in" filter="fade">
                                      <p:cBhvr>
                                        <p:cTn id="45" dur="500"/>
                                        <p:tgtEl>
                                          <p:spTgt spid="44"/>
                                        </p:tgtEl>
                                      </p:cBhvr>
                                    </p:animEffect>
                                  </p:childTnLst>
                                </p:cTn>
                              </p:par>
                            </p:childTnLst>
                          </p:cTn>
                        </p:par>
                        <p:par>
                          <p:cTn id="46" fill="hold">
                            <p:stCondLst>
                              <p:cond delay="28500"/>
                            </p:stCondLst>
                            <p:childTnLst>
                              <p:par>
                                <p:cTn id="47" presetID="53" presetClass="entr" presetSubtype="16" fill="hold" grpId="0" nodeType="afterEffect">
                                  <p:stCondLst>
                                    <p:cond delay="0"/>
                                  </p:stCondLst>
                                  <p:childTnLst>
                                    <p:set>
                                      <p:cBhvr>
                                        <p:cTn id="48" dur="1" fill="hold">
                                          <p:stCondLst>
                                            <p:cond delay="0"/>
                                          </p:stCondLst>
                                        </p:cTn>
                                        <p:tgtEl>
                                          <p:spTgt spid="45"/>
                                        </p:tgtEl>
                                        <p:attrNameLst>
                                          <p:attrName>style.visibility</p:attrName>
                                        </p:attrNameLst>
                                      </p:cBhvr>
                                      <p:to>
                                        <p:strVal val="visible"/>
                                      </p:to>
                                    </p:set>
                                    <p:anim calcmode="lin" valueType="num">
                                      <p:cBhvr>
                                        <p:cTn id="49" dur="500" fill="hold"/>
                                        <p:tgtEl>
                                          <p:spTgt spid="45"/>
                                        </p:tgtEl>
                                        <p:attrNameLst>
                                          <p:attrName>ppt_w</p:attrName>
                                        </p:attrNameLst>
                                      </p:cBhvr>
                                      <p:tavLst>
                                        <p:tav tm="0">
                                          <p:val>
                                            <p:fltVal val="0"/>
                                          </p:val>
                                        </p:tav>
                                        <p:tav tm="100000">
                                          <p:val>
                                            <p:strVal val="#ppt_w"/>
                                          </p:val>
                                        </p:tav>
                                      </p:tavLst>
                                    </p:anim>
                                    <p:anim calcmode="lin" valueType="num">
                                      <p:cBhvr>
                                        <p:cTn id="50" dur="500" fill="hold"/>
                                        <p:tgtEl>
                                          <p:spTgt spid="45"/>
                                        </p:tgtEl>
                                        <p:attrNameLst>
                                          <p:attrName>ppt_h</p:attrName>
                                        </p:attrNameLst>
                                      </p:cBhvr>
                                      <p:tavLst>
                                        <p:tav tm="0">
                                          <p:val>
                                            <p:fltVal val="0"/>
                                          </p:val>
                                        </p:tav>
                                        <p:tav tm="100000">
                                          <p:val>
                                            <p:strVal val="#ppt_h"/>
                                          </p:val>
                                        </p:tav>
                                      </p:tavLst>
                                    </p:anim>
                                    <p:animEffect transition="in" filter="fade">
                                      <p:cBhvr>
                                        <p:cTn id="51" dur="500"/>
                                        <p:tgtEl>
                                          <p:spTgt spid="45"/>
                                        </p:tgtEl>
                                      </p:cBhvr>
                                    </p:animEffect>
                                  </p:childTnLst>
                                </p:cTn>
                              </p:par>
                            </p:childTnLst>
                          </p:cTn>
                        </p:par>
                        <p:par>
                          <p:cTn id="52" fill="hold">
                            <p:stCondLst>
                              <p:cond delay="29000"/>
                            </p:stCondLst>
                            <p:childTnLst>
                              <p:par>
                                <p:cTn id="53" presetID="1" presetClass="entr" presetSubtype="0" fill="hold" grpId="0" nodeType="afterEffect">
                                  <p:stCondLst>
                                    <p:cond delay="2000"/>
                                  </p:stCondLst>
                                  <p:childTnLst>
                                    <p:set>
                                      <p:cBhvr>
                                        <p:cTn id="54" dur="1" fill="hold">
                                          <p:stCondLst>
                                            <p:cond delay="0"/>
                                          </p:stCondLst>
                                        </p:cTn>
                                        <p:tgtEl>
                                          <p:spTgt spid="46"/>
                                        </p:tgtEl>
                                        <p:attrNameLst>
                                          <p:attrName>style.visibility</p:attrName>
                                        </p:attrNameLst>
                                      </p:cBhvr>
                                      <p:to>
                                        <p:strVal val="visible"/>
                                      </p:to>
                                    </p:set>
                                  </p:childTnLst>
                                </p:cTn>
                              </p:par>
                            </p:childTnLst>
                          </p:cTn>
                        </p:par>
                        <p:par>
                          <p:cTn id="55" fill="hold">
                            <p:stCondLst>
                              <p:cond delay="31000"/>
                            </p:stCondLst>
                            <p:childTnLst>
                              <p:par>
                                <p:cTn id="56" presetID="26" presetClass="emph" presetSubtype="0" repeatCount="3000" fill="hold" grpId="1" nodeType="afterEffect">
                                  <p:stCondLst>
                                    <p:cond delay="0"/>
                                  </p:stCondLst>
                                  <p:childTnLst>
                                    <p:animEffect transition="out" filter="fade">
                                      <p:cBhvr>
                                        <p:cTn id="57" dur="500" tmFilter="0, 0; .2, .5; .8, .5; 1, 0"/>
                                        <p:tgtEl>
                                          <p:spTgt spid="46"/>
                                        </p:tgtEl>
                                      </p:cBhvr>
                                    </p:animEffect>
                                    <p:animScale>
                                      <p:cBhvr>
                                        <p:cTn id="58" dur="250" autoRev="1" fill="hold"/>
                                        <p:tgtEl>
                                          <p:spTgt spid="4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3" grpId="0" animBg="1"/>
      <p:bldP spid="17" grpId="0" animBg="1"/>
      <p:bldP spid="44" grpId="0" animBg="1"/>
      <p:bldP spid="45" grpId="0" animBg="1"/>
      <p:bldP spid="46" grpId="0"/>
      <p:bldP spid="46"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t>2   </a:t>
            </a:r>
            <a:r>
              <a:rPr lang="zh-CN" altLang="en-US" dirty="0" smtClean="0"/>
              <a:t>用</a:t>
            </a:r>
            <a:r>
              <a:rPr lang="zh-CN" altLang="en-US" dirty="0"/>
              <a:t>好用足宪法法律赋予中央的权力</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928" y="2004049"/>
            <a:ext cx="1932180" cy="2072263"/>
          </a:xfrm>
          <a:prstGeom prst="rect">
            <a:avLst/>
          </a:prstGeom>
        </p:spPr>
      </p:pic>
      <p:sp>
        <p:nvSpPr>
          <p:cNvPr id="5" name="矩形 4"/>
          <p:cNvSpPr/>
          <p:nvPr/>
        </p:nvSpPr>
        <p:spPr>
          <a:xfrm>
            <a:off x="2843808" y="2060848"/>
            <a:ext cx="6005542" cy="1524224"/>
          </a:xfrm>
          <a:prstGeom prst="rect">
            <a:avLst/>
          </a:prstGeom>
          <a:solidFill>
            <a:schemeClr val="bg1">
              <a:lumMod val="95000"/>
            </a:schemeClr>
          </a:solidFill>
          <a:ln w="19050">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400" b="1" dirty="0">
                <a:solidFill>
                  <a:srgbClr val="ED7D31"/>
                </a:solidFill>
                <a:latin typeface="微软雅黑" panose="020B0503020204020204" pitchFamily="34" charset="-122"/>
                <a:ea typeface="微软雅黑" panose="020B0503020204020204" pitchFamily="34" charset="-122"/>
              </a:rPr>
              <a:t>“一国两制”在香港特别行政区的</a:t>
            </a:r>
            <a:r>
              <a:rPr lang="zh-CN" altLang="en-US" sz="1400" b="1" dirty="0" smtClean="0">
                <a:solidFill>
                  <a:srgbClr val="ED7D31"/>
                </a:solidFill>
                <a:latin typeface="微软雅黑" panose="020B0503020204020204" pitchFamily="34" charset="-122"/>
                <a:ea typeface="微软雅黑" panose="020B0503020204020204" pitchFamily="34" charset="-122"/>
              </a:rPr>
              <a:t>实践</a:t>
            </a:r>
            <a:endParaRPr lang="en-US" altLang="zh-CN" sz="1400" b="1" dirty="0" smtClean="0">
              <a:solidFill>
                <a:srgbClr val="ED7D31"/>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rgbClr val="333F50"/>
                </a:solidFill>
                <a:latin typeface="微软雅黑" panose="020B0503020204020204" pitchFamily="34" charset="-122"/>
                <a:ea typeface="微软雅黑" panose="020B0503020204020204" pitchFamily="34" charset="-122"/>
              </a:rPr>
              <a:t>“宪法和香港基本法规定的特别行政区制度是国家对某些区域采取的一种特殊管理制度。在这一制度下，中央拥有对香港特别行政区的全面管治权，既包括中央直接行使的权力，也包括授权香港特别行政区依法实行高度自治。对于香港特别行政区的高度自治权，中央具有监督权力</a:t>
            </a:r>
            <a:r>
              <a:rPr lang="zh-CN" altLang="en-US" sz="1400" dirty="0" smtClean="0">
                <a:solidFill>
                  <a:srgbClr val="333F50"/>
                </a:solidFill>
                <a:latin typeface="微软雅黑" panose="020B0503020204020204" pitchFamily="34" charset="-122"/>
                <a:ea typeface="微软雅黑" panose="020B0503020204020204" pitchFamily="34" charset="-122"/>
              </a:rPr>
              <a:t>。”</a:t>
            </a:r>
            <a:endParaRPr lang="zh-CN" altLang="en-US" sz="1400" dirty="0">
              <a:solidFill>
                <a:srgbClr val="333F50"/>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2675920" y="3717032"/>
            <a:ext cx="4416360" cy="400110"/>
            <a:chOff x="2675920" y="3807416"/>
            <a:chExt cx="4416360" cy="400110"/>
          </a:xfrm>
        </p:grpSpPr>
        <p:sp>
          <p:nvSpPr>
            <p:cNvPr id="6" name="左箭头 5"/>
            <p:cNvSpPr/>
            <p:nvPr/>
          </p:nvSpPr>
          <p:spPr>
            <a:xfrm>
              <a:off x="2675920" y="3863455"/>
              <a:ext cx="311904" cy="288032"/>
            </a:xfrm>
            <a:prstGeom prst="leftArrow">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987824" y="3807416"/>
              <a:ext cx="4104456" cy="40011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全面表明</a:t>
              </a:r>
              <a:r>
                <a:rPr lang="zh-CN" altLang="en-US" sz="2000" b="1" dirty="0">
                  <a:solidFill>
                    <a:srgbClr val="ED7D31"/>
                  </a:solidFill>
                  <a:latin typeface="微软雅黑" panose="020B0503020204020204" pitchFamily="34" charset="-122"/>
                  <a:ea typeface="微软雅黑" panose="020B0503020204020204" pitchFamily="34" charset="-122"/>
                </a:rPr>
                <a:t>中央对港方针</a:t>
              </a:r>
              <a:r>
                <a:rPr lang="zh-CN" altLang="en-US" dirty="0">
                  <a:latin typeface="微软雅黑" panose="020B0503020204020204" pitchFamily="34" charset="-122"/>
                  <a:ea typeface="微软雅黑" panose="020B0503020204020204" pitchFamily="34" charset="-122"/>
                </a:rPr>
                <a:t>的权威性文件</a:t>
              </a:r>
            </a:p>
          </p:txBody>
        </p:sp>
      </p:grpSp>
      <p:pic>
        <p:nvPicPr>
          <p:cNvPr id="8" name="图片 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95772" y="4429870"/>
            <a:ext cx="1637251" cy="1237698"/>
          </a:xfrm>
          <a:prstGeom prst="rect">
            <a:avLst/>
          </a:prstGeom>
        </p:spPr>
      </p:pic>
      <p:sp>
        <p:nvSpPr>
          <p:cNvPr id="9" name="speed"/>
          <p:cNvSpPr txBox="1">
            <a:spLocks noChangeArrowheads="1"/>
          </p:cNvSpPr>
          <p:nvPr/>
        </p:nvSpPr>
        <p:spPr bwMode="auto">
          <a:xfrm rot="900000">
            <a:off x="5970912" y="4818340"/>
            <a:ext cx="1752200" cy="1112813"/>
          </a:xfrm>
          <a:prstGeom prst="rect">
            <a:avLst/>
          </a:prstGeom>
          <a:noFill/>
          <a:scene3d>
            <a:camera prst="orthographicFront">
              <a:rot lat="0" lon="0" rev="0"/>
            </a:camera>
            <a:lightRig rig="threePt" dir="t"/>
          </a:scene3d>
          <a:sp3d prstMaterial="matte">
            <a:bevelT w="1270" h="1270"/>
          </a:sp3d>
        </p:spPr>
        <p:txBody>
          <a:bodyPr spcFirstLastPara="1" wrap="square" lIns="0" tIns="0" rIns="0" bIns="0" numCol="1" anchor="t" anchorCtr="0">
            <a:prstTxWarp prst="textArchDown">
              <a:avLst/>
            </a:prstTxWarp>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latinLnBrk="0">
              <a:lnSpc>
                <a:spcPct val="90000"/>
              </a:lnSpc>
              <a:buClr>
                <a:prstClr val="white"/>
              </a:buClr>
              <a:defRPr/>
            </a:pPr>
            <a:r>
              <a:rPr lang="zh-CN" altLang="en-US" sz="1600" b="1" spc="300" dirty="0" smtClean="0">
                <a:solidFill>
                  <a:srgbClr val="2E2F39"/>
                </a:solidFill>
                <a:latin typeface="Microsoft YaHei" charset="-122"/>
                <a:ea typeface="Microsoft YaHei" charset="-122"/>
                <a:cs typeface="Microsoft YaHei" charset="-122"/>
              </a:rPr>
              <a:t>用好用足宪法赋予的权力</a:t>
            </a:r>
            <a:endParaRPr lang="en-US" altLang="ko-KR" sz="1600" b="1" spc="300" dirty="0">
              <a:solidFill>
                <a:srgbClr val="2E2F39"/>
              </a:solidFill>
              <a:latin typeface="Microsoft YaHei" charset="-122"/>
              <a:ea typeface="Microsoft YaHei" charset="-122"/>
              <a:cs typeface="Microsoft YaHei" charset="-122"/>
            </a:endParaRPr>
          </a:p>
        </p:txBody>
      </p:sp>
      <p:grpSp>
        <p:nvGrpSpPr>
          <p:cNvPr id="29" name="组合 28"/>
          <p:cNvGrpSpPr/>
          <p:nvPr/>
        </p:nvGrpSpPr>
        <p:grpSpPr>
          <a:xfrm>
            <a:off x="7430926" y="3724809"/>
            <a:ext cx="1236171" cy="1068847"/>
            <a:chOff x="7430926" y="3724809"/>
            <a:chExt cx="1236171" cy="1068847"/>
          </a:xfrm>
        </p:grpSpPr>
        <p:sp>
          <p:nvSpPr>
            <p:cNvPr id="13" name="流程图: 联系 12"/>
            <p:cNvSpPr/>
            <p:nvPr/>
          </p:nvSpPr>
          <p:spPr>
            <a:xfrm>
              <a:off x="7598250" y="3724809"/>
              <a:ext cx="1068847" cy="1068847"/>
            </a:xfrm>
            <a:prstGeom prst="flowChartConnector">
              <a:avLst/>
            </a:prstGeom>
            <a:ln w="28575">
              <a:solidFill>
                <a:srgbClr val="333F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解释基本法</a:t>
              </a:r>
              <a:endParaRPr lang="zh-CN" altLang="en-US" dirty="0">
                <a:latin typeface="微软雅黑" panose="020B0503020204020204" pitchFamily="34" charset="-122"/>
                <a:ea typeface="微软雅黑" panose="020B0503020204020204" pitchFamily="34" charset="-122"/>
              </a:endParaRPr>
            </a:p>
          </p:txBody>
        </p:sp>
        <p:cxnSp>
          <p:nvCxnSpPr>
            <p:cNvPr id="15" name="直接箭头连接符 14"/>
            <p:cNvCxnSpPr>
              <a:endCxn id="13" idx="3"/>
            </p:cNvCxnSpPr>
            <p:nvPr/>
          </p:nvCxnSpPr>
          <p:spPr>
            <a:xfrm flipV="1">
              <a:off x="7430926" y="4637127"/>
              <a:ext cx="323853" cy="151533"/>
            </a:xfrm>
            <a:prstGeom prst="straightConnector1">
              <a:avLst/>
            </a:prstGeom>
            <a:ln w="19050">
              <a:solidFill>
                <a:srgbClr val="333F50"/>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7442260" y="4940193"/>
            <a:ext cx="1514527" cy="840088"/>
            <a:chOff x="7442260" y="4940193"/>
            <a:chExt cx="1514527" cy="840088"/>
          </a:xfrm>
        </p:grpSpPr>
        <p:sp>
          <p:nvSpPr>
            <p:cNvPr id="11" name="流程图: 联系 10"/>
            <p:cNvSpPr/>
            <p:nvPr/>
          </p:nvSpPr>
          <p:spPr>
            <a:xfrm>
              <a:off x="8116699" y="4940193"/>
              <a:ext cx="840088" cy="840088"/>
            </a:xfrm>
            <a:prstGeom prst="flowChartConnector">
              <a:avLst/>
            </a:prstGeom>
            <a:ln w="28575">
              <a:solidFill>
                <a:srgbClr val="333F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监督</a:t>
              </a:r>
            </a:p>
          </p:txBody>
        </p:sp>
        <p:cxnSp>
          <p:nvCxnSpPr>
            <p:cNvPr id="22" name="直接箭头连接符 21"/>
            <p:cNvCxnSpPr>
              <a:endCxn id="11" idx="2"/>
            </p:cNvCxnSpPr>
            <p:nvPr/>
          </p:nvCxnSpPr>
          <p:spPr>
            <a:xfrm>
              <a:off x="7442260" y="5183024"/>
              <a:ext cx="674439" cy="177213"/>
            </a:xfrm>
            <a:prstGeom prst="straightConnector1">
              <a:avLst/>
            </a:prstGeom>
            <a:ln w="19050">
              <a:solidFill>
                <a:srgbClr val="333F50"/>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7308304" y="5425296"/>
            <a:ext cx="962710" cy="1195073"/>
            <a:chOff x="7308304" y="5425296"/>
            <a:chExt cx="962710" cy="1195073"/>
          </a:xfrm>
          <a:solidFill>
            <a:srgbClr val="182B49"/>
          </a:solidFill>
        </p:grpSpPr>
        <p:sp>
          <p:nvSpPr>
            <p:cNvPr id="12" name="流程图: 联系 11"/>
            <p:cNvSpPr/>
            <p:nvPr/>
          </p:nvSpPr>
          <p:spPr>
            <a:xfrm>
              <a:off x="7430926" y="5780281"/>
              <a:ext cx="840088" cy="840088"/>
            </a:xfrm>
            <a:prstGeom prst="flowChartConnector">
              <a:avLst/>
            </a:prstGeom>
            <a:grpFill/>
            <a:ln w="28575">
              <a:solidFill>
                <a:srgbClr val="333F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必然要求</a:t>
              </a:r>
            </a:p>
          </p:txBody>
        </p:sp>
        <p:cxnSp>
          <p:nvCxnSpPr>
            <p:cNvPr id="26" name="直接箭头连接符 25"/>
            <p:cNvCxnSpPr/>
            <p:nvPr/>
          </p:nvCxnSpPr>
          <p:spPr>
            <a:xfrm>
              <a:off x="7308304" y="5425296"/>
              <a:ext cx="284548" cy="388809"/>
            </a:xfrm>
            <a:prstGeom prst="straightConnector1">
              <a:avLst/>
            </a:prstGeom>
            <a:grpFill/>
            <a:ln w="19050">
              <a:solidFill>
                <a:srgbClr val="333F50"/>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36" name="云形标注 35"/>
          <p:cNvSpPr/>
          <p:nvPr/>
        </p:nvSpPr>
        <p:spPr>
          <a:xfrm>
            <a:off x="3303071" y="4201950"/>
            <a:ext cx="2394692" cy="1794855"/>
          </a:xfrm>
          <a:prstGeom prst="cloudCallout">
            <a:avLst>
              <a:gd name="adj1" fmla="val -67200"/>
              <a:gd name="adj2" fmla="val -36083"/>
            </a:avLst>
          </a:prstGeom>
          <a:solidFill>
            <a:schemeClr val="bg1"/>
          </a:solid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333F50"/>
                </a:solidFill>
                <a:latin typeface="微软雅黑" panose="020B0503020204020204" pitchFamily="34" charset="-122"/>
                <a:ea typeface="微软雅黑" panose="020B0503020204020204" pitchFamily="34" charset="-122"/>
              </a:rPr>
              <a:t>五十年不</a:t>
            </a:r>
            <a:r>
              <a:rPr lang="zh-CN" altLang="en-US" sz="2000" b="1" dirty="0" smtClean="0">
                <a:solidFill>
                  <a:srgbClr val="ED7D31"/>
                </a:solidFill>
                <a:latin typeface="微软雅黑" panose="020B0503020204020204" pitchFamily="34" charset="-122"/>
                <a:ea typeface="微软雅黑" panose="020B0503020204020204" pitchFamily="34" charset="-122"/>
              </a:rPr>
              <a:t>变</a:t>
            </a:r>
            <a:endParaRPr lang="en-US" altLang="zh-CN" sz="2000" b="1" dirty="0">
              <a:solidFill>
                <a:srgbClr val="ED7D31"/>
              </a:solidFill>
              <a:latin typeface="微软雅黑" panose="020B0503020204020204" pitchFamily="34" charset="-122"/>
              <a:ea typeface="微软雅黑" panose="020B0503020204020204" pitchFamily="34" charset="-122"/>
            </a:endParaRPr>
          </a:p>
          <a:p>
            <a:pPr algn="ctr"/>
            <a:r>
              <a:rPr lang="en-US" altLang="zh-CN" sz="2400" b="1" dirty="0" smtClean="0">
                <a:solidFill>
                  <a:srgbClr val="ED7D31"/>
                </a:solidFill>
                <a:latin typeface="微软雅黑" panose="020B0503020204020204" pitchFamily="34" charset="-122"/>
                <a:ea typeface="微软雅黑" panose="020B0503020204020204" pitchFamily="34" charset="-122"/>
              </a:rPr>
              <a:t>=</a:t>
            </a:r>
          </a:p>
          <a:p>
            <a:pPr algn="ctr"/>
            <a:r>
              <a:rPr lang="zh-CN" altLang="en-US" sz="2000" dirty="0" smtClean="0">
                <a:solidFill>
                  <a:srgbClr val="333F50"/>
                </a:solidFill>
                <a:latin typeface="微软雅黑" panose="020B0503020204020204" pitchFamily="34" charset="-122"/>
                <a:ea typeface="微软雅黑" panose="020B0503020204020204" pitchFamily="34" charset="-122"/>
              </a:rPr>
              <a:t>五十年不</a:t>
            </a:r>
            <a:r>
              <a:rPr lang="zh-CN" altLang="en-US" sz="2000" b="1" dirty="0" smtClean="0">
                <a:solidFill>
                  <a:srgbClr val="ED7D31"/>
                </a:solidFill>
                <a:latin typeface="微软雅黑" panose="020B0503020204020204" pitchFamily="34" charset="-122"/>
                <a:ea typeface="微软雅黑" panose="020B0503020204020204" pitchFamily="34" charset="-122"/>
              </a:rPr>
              <a:t>管</a:t>
            </a:r>
            <a:endParaRPr lang="zh-CN" altLang="en-US" sz="2000" b="1" dirty="0">
              <a:solidFill>
                <a:srgbClr val="ED7D31"/>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3903162" y="4134757"/>
            <a:ext cx="1312595" cy="1862048"/>
          </a:xfrm>
          <a:prstGeom prst="rect">
            <a:avLst/>
          </a:prstGeom>
          <a:noFill/>
        </p:spPr>
        <p:txBody>
          <a:bodyPr wrap="square" rtlCol="0">
            <a:spAutoFit/>
          </a:bodyPr>
          <a:lstStyle/>
          <a:p>
            <a:r>
              <a:rPr lang="en-US" altLang="zh-CN" sz="11500" dirty="0" smtClean="0">
                <a:solidFill>
                  <a:srgbClr val="C00000"/>
                </a:solidFill>
                <a:latin typeface="微软雅黑" panose="020B0503020204020204" pitchFamily="34" charset="-122"/>
                <a:ea typeface="微软雅黑" panose="020B0503020204020204" pitchFamily="34" charset="-122"/>
              </a:rPr>
              <a:t>X</a:t>
            </a:r>
            <a:endParaRPr lang="zh-CN" altLang="en-US" sz="11500" dirty="0">
              <a:solidFill>
                <a:srgbClr val="C00000"/>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179512" y="4143722"/>
            <a:ext cx="2496408" cy="1670383"/>
            <a:chOff x="179512" y="4143722"/>
            <a:chExt cx="2496408" cy="1670383"/>
          </a:xfrm>
        </p:grpSpPr>
        <p:sp>
          <p:nvSpPr>
            <p:cNvPr id="2" name="矩形 1"/>
            <p:cNvSpPr/>
            <p:nvPr/>
          </p:nvSpPr>
          <p:spPr>
            <a:xfrm>
              <a:off x="179512" y="4395617"/>
              <a:ext cx="2496408" cy="1418488"/>
            </a:xfrm>
            <a:prstGeom prst="rect">
              <a:avLst/>
            </a:prstGeom>
            <a:noFill/>
            <a:ln w="28575">
              <a:solidFill>
                <a:srgbClr val="182B4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smtClean="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399738" y="4143722"/>
              <a:ext cx="2055956" cy="493405"/>
            </a:xfrm>
            <a:prstGeom prst="rect">
              <a:avLst/>
            </a:prstGeom>
            <a:solidFill>
              <a:srgbClr val="182B4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香港享有高度自治权</a:t>
              </a:r>
            </a:p>
          </p:txBody>
        </p:sp>
        <p:sp>
          <p:nvSpPr>
            <p:cNvPr id="14" name="矩形 13"/>
            <p:cNvSpPr/>
            <p:nvPr/>
          </p:nvSpPr>
          <p:spPr>
            <a:xfrm>
              <a:off x="354935" y="4760173"/>
              <a:ext cx="985532" cy="36004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行政权</a:t>
              </a:r>
            </a:p>
          </p:txBody>
        </p:sp>
        <p:sp>
          <p:nvSpPr>
            <p:cNvPr id="25" name="矩形 24"/>
            <p:cNvSpPr/>
            <p:nvPr/>
          </p:nvSpPr>
          <p:spPr>
            <a:xfrm>
              <a:off x="1555851" y="4760173"/>
              <a:ext cx="985532" cy="36004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立法</a:t>
              </a:r>
              <a:r>
                <a:rPr lang="zh-CN" altLang="en-US" dirty="0" smtClean="0">
                  <a:solidFill>
                    <a:schemeClr val="bg1"/>
                  </a:solidFill>
                  <a:latin typeface="微软雅黑" panose="020B0503020204020204" pitchFamily="34" charset="-122"/>
                  <a:ea typeface="微软雅黑" panose="020B0503020204020204" pitchFamily="34" charset="-122"/>
                </a:rPr>
                <a:t>权</a:t>
              </a:r>
            </a:p>
          </p:txBody>
        </p:sp>
        <p:sp>
          <p:nvSpPr>
            <p:cNvPr id="27" name="矩形 26"/>
            <p:cNvSpPr/>
            <p:nvPr/>
          </p:nvSpPr>
          <p:spPr>
            <a:xfrm>
              <a:off x="362312" y="5339741"/>
              <a:ext cx="985532" cy="36004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司法权</a:t>
              </a:r>
            </a:p>
          </p:txBody>
        </p:sp>
        <p:sp>
          <p:nvSpPr>
            <p:cNvPr id="28" name="矩形 27"/>
            <p:cNvSpPr/>
            <p:nvPr/>
          </p:nvSpPr>
          <p:spPr>
            <a:xfrm>
              <a:off x="1555851" y="5339741"/>
              <a:ext cx="985532" cy="36004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终审权</a:t>
              </a:r>
            </a:p>
          </p:txBody>
        </p:sp>
      </p:grpSp>
      <p:sp>
        <p:nvSpPr>
          <p:cNvPr id="17" name="文本框 16"/>
          <p:cNvSpPr txBox="1"/>
          <p:nvPr/>
        </p:nvSpPr>
        <p:spPr>
          <a:xfrm>
            <a:off x="175634" y="6186871"/>
            <a:ext cx="2503923"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绝对自治、放任不管</a:t>
            </a:r>
          </a:p>
        </p:txBody>
      </p:sp>
      <p:sp>
        <p:nvSpPr>
          <p:cNvPr id="18" name="矩形 17"/>
          <p:cNvSpPr/>
          <p:nvPr/>
        </p:nvSpPr>
        <p:spPr>
          <a:xfrm>
            <a:off x="1014468" y="5339741"/>
            <a:ext cx="829073" cy="1107996"/>
          </a:xfrm>
          <a:prstGeom prst="rect">
            <a:avLst/>
          </a:prstGeom>
        </p:spPr>
        <p:txBody>
          <a:bodyPr wrap="none">
            <a:spAutoFit/>
          </a:bodyPr>
          <a:lstStyle/>
          <a:p>
            <a:r>
              <a:rPr lang="zh-CN" altLang="en-US" sz="6600" b="1" dirty="0">
                <a:solidFill>
                  <a:srgbClr val="C00000"/>
                </a:solidFill>
                <a:latin typeface="微软雅黑" panose="020B0503020204020204" pitchFamily="34" charset="-122"/>
                <a:ea typeface="微软雅黑" panose="020B0503020204020204" pitchFamily="34" charset="-122"/>
              </a:rPr>
              <a:t>≠</a:t>
            </a:r>
            <a:endParaRPr lang="zh-CN" altLang="en-US" sz="6600" dirty="0"/>
          </a:p>
        </p:txBody>
      </p:sp>
      <p:sp>
        <p:nvSpPr>
          <p:cNvPr id="19" name="矩形 18"/>
          <p:cNvSpPr/>
          <p:nvPr/>
        </p:nvSpPr>
        <p:spPr>
          <a:xfrm>
            <a:off x="2838549" y="5883319"/>
            <a:ext cx="2758717" cy="330340"/>
          </a:xfrm>
          <a:prstGeom prst="rect">
            <a:avLst/>
          </a:prstGeom>
          <a:solidFill>
            <a:srgbClr val="182B4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保证特区高度自治权的充分行使</a:t>
            </a:r>
          </a:p>
        </p:txBody>
      </p:sp>
      <p:sp>
        <p:nvSpPr>
          <p:cNvPr id="35" name="矩形 34"/>
          <p:cNvSpPr/>
          <p:nvPr/>
        </p:nvSpPr>
        <p:spPr>
          <a:xfrm>
            <a:off x="3514513" y="6213659"/>
            <a:ext cx="3333134" cy="33199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spc="-150" dirty="0" smtClean="0">
                <a:solidFill>
                  <a:schemeClr val="bg1"/>
                </a:solidFill>
                <a:latin typeface="微软雅黑" panose="020B0503020204020204" pitchFamily="34" charset="-122"/>
                <a:ea typeface="微软雅黑" panose="020B0503020204020204" pitchFamily="34" charset="-122"/>
              </a:rPr>
              <a:t>中央</a:t>
            </a:r>
            <a:r>
              <a:rPr lang="zh-CN" altLang="en-US" sz="1400" spc="-150" dirty="0">
                <a:solidFill>
                  <a:schemeClr val="bg1"/>
                </a:solidFill>
                <a:latin typeface="微软雅黑" panose="020B0503020204020204" pitchFamily="34" charset="-122"/>
                <a:ea typeface="微软雅黑" panose="020B0503020204020204" pitchFamily="34" charset="-122"/>
              </a:rPr>
              <a:t>依法行使主权，把中央的事权落实到位</a:t>
            </a:r>
            <a:endParaRPr lang="zh-CN" altLang="en-US" sz="1400" spc="-150"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1121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10" presetClass="entr" presetSubtype="0" fill="hold" grpId="0" nodeType="after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3500"/>
                            </p:stCondLst>
                            <p:childTnLst>
                              <p:par>
                                <p:cTn id="15" presetID="12" presetClass="entr" presetSubtype="2" fill="hold" nodeType="afterEffect">
                                  <p:stCondLst>
                                    <p:cond delay="800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p:tgtEl>
                                          <p:spTgt spid="33"/>
                                        </p:tgtEl>
                                        <p:attrNameLst>
                                          <p:attrName>ppt_x</p:attrName>
                                        </p:attrNameLst>
                                      </p:cBhvr>
                                      <p:tavLst>
                                        <p:tav tm="0">
                                          <p:val>
                                            <p:strVal val="#ppt_x+#ppt_w*1.125000"/>
                                          </p:val>
                                        </p:tav>
                                        <p:tav tm="100000">
                                          <p:val>
                                            <p:strVal val="#ppt_x"/>
                                          </p:val>
                                        </p:tav>
                                      </p:tavLst>
                                    </p:anim>
                                    <p:animEffect transition="in" filter="wipe(left)">
                                      <p:cBhvr>
                                        <p:cTn id="18" dur="500"/>
                                        <p:tgtEl>
                                          <p:spTgt spid="33"/>
                                        </p:tgtEl>
                                      </p:cBhvr>
                                    </p:animEffect>
                                  </p:childTnLst>
                                </p:cTn>
                              </p:par>
                            </p:childTnLst>
                          </p:cTn>
                        </p:par>
                        <p:par>
                          <p:cTn id="19" fill="hold">
                            <p:stCondLst>
                              <p:cond delay="12000"/>
                            </p:stCondLst>
                            <p:childTnLst>
                              <p:par>
                                <p:cTn id="20" presetID="53" presetClass="entr" presetSubtype="16" fill="hold" nodeType="afterEffect">
                                  <p:stCondLst>
                                    <p:cond delay="500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Effect transition="in" filter="fade">
                                      <p:cBhvr>
                                        <p:cTn id="24" dur="500"/>
                                        <p:tgtEl>
                                          <p:spTgt spid="16"/>
                                        </p:tgtEl>
                                      </p:cBhvr>
                                    </p:animEffect>
                                  </p:childTnLst>
                                </p:cTn>
                              </p:par>
                            </p:childTnLst>
                          </p:cTn>
                        </p:par>
                        <p:par>
                          <p:cTn id="25" fill="hold">
                            <p:stCondLst>
                              <p:cond delay="17500"/>
                            </p:stCondLst>
                            <p:childTnLst>
                              <p:par>
                                <p:cTn id="26" presetID="53" presetClass="entr" presetSubtype="16" fill="hold" grpId="0" nodeType="afterEffect">
                                  <p:stCondLst>
                                    <p:cond delay="500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childTnLst>
                          </p:cTn>
                        </p:par>
                        <p:par>
                          <p:cTn id="31" fill="hold">
                            <p:stCondLst>
                              <p:cond delay="23000"/>
                            </p:stCondLst>
                            <p:childTnLst>
                              <p:par>
                                <p:cTn id="32" presetID="22" presetClass="entr" presetSubtype="8"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par>
                          <p:cTn id="35" fill="hold">
                            <p:stCondLst>
                              <p:cond delay="23500"/>
                            </p:stCondLst>
                            <p:childTnLst>
                              <p:par>
                                <p:cTn id="36" presetID="53" presetClass="entr" presetSubtype="16" fill="hold" nodeType="afterEffect">
                                  <p:stCondLst>
                                    <p:cond delay="400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childTnLst>
                          </p:cTn>
                        </p:par>
                        <p:par>
                          <p:cTn id="41" fill="hold">
                            <p:stCondLst>
                              <p:cond delay="28000"/>
                            </p:stCondLst>
                            <p:childTnLst>
                              <p:par>
                                <p:cTn id="42" presetID="31" presetClass="entr" presetSubtype="0" fill="hold" grpId="0" nodeType="afterEffect">
                                  <p:stCondLst>
                                    <p:cond delay="500"/>
                                  </p:stCondLst>
                                  <p:childTnLst>
                                    <p:set>
                                      <p:cBhvr>
                                        <p:cTn id="43" dur="1" fill="hold">
                                          <p:stCondLst>
                                            <p:cond delay="0"/>
                                          </p:stCondLst>
                                        </p:cTn>
                                        <p:tgtEl>
                                          <p:spTgt spid="9"/>
                                        </p:tgtEl>
                                        <p:attrNameLst>
                                          <p:attrName>style.visibility</p:attrName>
                                        </p:attrNameLst>
                                      </p:cBhvr>
                                      <p:to>
                                        <p:strVal val="visible"/>
                                      </p:to>
                                    </p:set>
                                    <p:anim calcmode="lin" valueType="num">
                                      <p:cBhvr>
                                        <p:cTn id="44" dur="500" fill="hold"/>
                                        <p:tgtEl>
                                          <p:spTgt spid="9"/>
                                        </p:tgtEl>
                                        <p:attrNameLst>
                                          <p:attrName>ppt_w</p:attrName>
                                        </p:attrNameLst>
                                      </p:cBhvr>
                                      <p:tavLst>
                                        <p:tav tm="0">
                                          <p:val>
                                            <p:fltVal val="0"/>
                                          </p:val>
                                        </p:tav>
                                        <p:tav tm="100000">
                                          <p:val>
                                            <p:strVal val="#ppt_w"/>
                                          </p:val>
                                        </p:tav>
                                      </p:tavLst>
                                    </p:anim>
                                    <p:anim calcmode="lin" valueType="num">
                                      <p:cBhvr>
                                        <p:cTn id="45" dur="500" fill="hold"/>
                                        <p:tgtEl>
                                          <p:spTgt spid="9"/>
                                        </p:tgtEl>
                                        <p:attrNameLst>
                                          <p:attrName>ppt_h</p:attrName>
                                        </p:attrNameLst>
                                      </p:cBhvr>
                                      <p:tavLst>
                                        <p:tav tm="0">
                                          <p:val>
                                            <p:fltVal val="0"/>
                                          </p:val>
                                        </p:tav>
                                        <p:tav tm="100000">
                                          <p:val>
                                            <p:strVal val="#ppt_h"/>
                                          </p:val>
                                        </p:tav>
                                      </p:tavLst>
                                    </p:anim>
                                    <p:anim calcmode="lin" valueType="num">
                                      <p:cBhvr>
                                        <p:cTn id="46" dur="500" fill="hold"/>
                                        <p:tgtEl>
                                          <p:spTgt spid="9"/>
                                        </p:tgtEl>
                                        <p:attrNameLst>
                                          <p:attrName>style.rotation</p:attrName>
                                        </p:attrNameLst>
                                      </p:cBhvr>
                                      <p:tavLst>
                                        <p:tav tm="0">
                                          <p:val>
                                            <p:fltVal val="90"/>
                                          </p:val>
                                        </p:tav>
                                        <p:tav tm="100000">
                                          <p:val>
                                            <p:fltVal val="0"/>
                                          </p:val>
                                        </p:tav>
                                      </p:tavLst>
                                    </p:anim>
                                    <p:animEffect transition="in" filter="fade">
                                      <p:cBhvr>
                                        <p:cTn id="47" dur="500"/>
                                        <p:tgtEl>
                                          <p:spTgt spid="9"/>
                                        </p:tgtEl>
                                      </p:cBhvr>
                                    </p:animEffect>
                                  </p:childTnLst>
                                </p:cTn>
                              </p:par>
                            </p:childTnLst>
                          </p:cTn>
                        </p:par>
                        <p:par>
                          <p:cTn id="48" fill="hold">
                            <p:stCondLst>
                              <p:cond delay="29000"/>
                            </p:stCondLst>
                            <p:childTnLst>
                              <p:par>
                                <p:cTn id="49" presetID="22" presetClass="entr" presetSubtype="8" fill="hold" nodeType="afterEffect">
                                  <p:stCondLst>
                                    <p:cond delay="200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500"/>
                                        <p:tgtEl>
                                          <p:spTgt spid="29"/>
                                        </p:tgtEl>
                                      </p:cBhvr>
                                    </p:animEffect>
                                  </p:childTnLst>
                                </p:cTn>
                              </p:par>
                            </p:childTnLst>
                          </p:cTn>
                        </p:par>
                        <p:par>
                          <p:cTn id="52" fill="hold">
                            <p:stCondLst>
                              <p:cond delay="31500"/>
                            </p:stCondLst>
                            <p:childTnLst>
                              <p:par>
                                <p:cTn id="53" presetID="22" presetClass="entr" presetSubtype="8" fill="hold" nodeType="afterEffect">
                                  <p:stCondLst>
                                    <p:cond delay="3000"/>
                                  </p:stCondLst>
                                  <p:childTnLst>
                                    <p:set>
                                      <p:cBhvr>
                                        <p:cTn id="54" dur="1" fill="hold">
                                          <p:stCondLst>
                                            <p:cond delay="0"/>
                                          </p:stCondLst>
                                        </p:cTn>
                                        <p:tgtEl>
                                          <p:spTgt spid="30"/>
                                        </p:tgtEl>
                                        <p:attrNameLst>
                                          <p:attrName>style.visibility</p:attrName>
                                        </p:attrNameLst>
                                      </p:cBhvr>
                                      <p:to>
                                        <p:strVal val="visible"/>
                                      </p:to>
                                    </p:set>
                                    <p:animEffect transition="in" filter="wipe(left)">
                                      <p:cBhvr>
                                        <p:cTn id="55" dur="500"/>
                                        <p:tgtEl>
                                          <p:spTgt spid="30"/>
                                        </p:tgtEl>
                                      </p:cBhvr>
                                    </p:animEffect>
                                  </p:childTnLst>
                                </p:cTn>
                              </p:par>
                            </p:childTnLst>
                          </p:cTn>
                        </p:par>
                        <p:par>
                          <p:cTn id="56" fill="hold">
                            <p:stCondLst>
                              <p:cond delay="35000"/>
                            </p:stCondLst>
                            <p:childTnLst>
                              <p:par>
                                <p:cTn id="57" presetID="22" presetClass="entr" presetSubtype="8" fill="hold" nodeType="afterEffect">
                                  <p:stCondLst>
                                    <p:cond delay="3000"/>
                                  </p:stCondLst>
                                  <p:childTnLst>
                                    <p:set>
                                      <p:cBhvr>
                                        <p:cTn id="58" dur="1" fill="hold">
                                          <p:stCondLst>
                                            <p:cond delay="0"/>
                                          </p:stCondLst>
                                        </p:cTn>
                                        <p:tgtEl>
                                          <p:spTgt spid="32"/>
                                        </p:tgtEl>
                                        <p:attrNameLst>
                                          <p:attrName>style.visibility</p:attrName>
                                        </p:attrNameLst>
                                      </p:cBhvr>
                                      <p:to>
                                        <p:strVal val="visible"/>
                                      </p:to>
                                    </p:set>
                                    <p:animEffect transition="in" filter="wipe(left)">
                                      <p:cBhvr>
                                        <p:cTn id="59" dur="500"/>
                                        <p:tgtEl>
                                          <p:spTgt spid="32"/>
                                        </p:tgtEl>
                                      </p:cBhvr>
                                    </p:animEffect>
                                  </p:childTnLst>
                                </p:cTn>
                              </p:par>
                            </p:childTnLst>
                          </p:cTn>
                        </p:par>
                        <p:par>
                          <p:cTn id="60" fill="hold">
                            <p:stCondLst>
                              <p:cond delay="38500"/>
                            </p:stCondLst>
                            <p:childTnLst>
                              <p:par>
                                <p:cTn id="61" presetID="22" presetClass="entr" presetSubtype="8" fill="hold" grpId="0" nodeType="afterEffect">
                                  <p:stCondLst>
                                    <p:cond delay="5000"/>
                                  </p:stCondLst>
                                  <p:childTnLst>
                                    <p:set>
                                      <p:cBhvr>
                                        <p:cTn id="62" dur="1" fill="hold">
                                          <p:stCondLst>
                                            <p:cond delay="0"/>
                                          </p:stCondLst>
                                        </p:cTn>
                                        <p:tgtEl>
                                          <p:spTgt spid="36"/>
                                        </p:tgtEl>
                                        <p:attrNameLst>
                                          <p:attrName>style.visibility</p:attrName>
                                        </p:attrNameLst>
                                      </p:cBhvr>
                                      <p:to>
                                        <p:strVal val="visible"/>
                                      </p:to>
                                    </p:set>
                                    <p:animEffect transition="in" filter="wipe(left)">
                                      <p:cBhvr>
                                        <p:cTn id="63" dur="500"/>
                                        <p:tgtEl>
                                          <p:spTgt spid="36"/>
                                        </p:tgtEl>
                                      </p:cBhvr>
                                    </p:animEffect>
                                  </p:childTnLst>
                                </p:cTn>
                              </p:par>
                            </p:childTnLst>
                          </p:cTn>
                        </p:par>
                        <p:par>
                          <p:cTn id="64" fill="hold">
                            <p:stCondLst>
                              <p:cond delay="44000"/>
                            </p:stCondLst>
                            <p:childTnLst>
                              <p:par>
                                <p:cTn id="65" presetID="1" presetClass="entr" presetSubtype="0" fill="hold" grpId="0" nodeType="afterEffect">
                                  <p:stCondLst>
                                    <p:cond delay="4000"/>
                                  </p:stCondLst>
                                  <p:childTnLst>
                                    <p:set>
                                      <p:cBhvr>
                                        <p:cTn id="66" dur="1" fill="hold">
                                          <p:stCondLst>
                                            <p:cond delay="0"/>
                                          </p:stCondLst>
                                        </p:cTn>
                                        <p:tgtEl>
                                          <p:spTgt spid="37"/>
                                        </p:tgtEl>
                                        <p:attrNameLst>
                                          <p:attrName>style.visibility</p:attrName>
                                        </p:attrNameLst>
                                      </p:cBhvr>
                                      <p:to>
                                        <p:strVal val="visible"/>
                                      </p:to>
                                    </p:set>
                                  </p:childTnLst>
                                </p:cTn>
                              </p:par>
                            </p:childTnLst>
                          </p:cTn>
                        </p:par>
                        <p:par>
                          <p:cTn id="67" fill="hold">
                            <p:stCondLst>
                              <p:cond delay="48000"/>
                            </p:stCondLst>
                            <p:childTnLst>
                              <p:par>
                                <p:cTn id="68" presetID="26" presetClass="emph" presetSubtype="0" repeatCount="3000" fill="hold" grpId="1" nodeType="afterEffect">
                                  <p:stCondLst>
                                    <p:cond delay="500"/>
                                  </p:stCondLst>
                                  <p:childTnLst>
                                    <p:animEffect transition="out" filter="fade">
                                      <p:cBhvr>
                                        <p:cTn id="69" dur="500" tmFilter="0, 0; .2, .5; .8, .5; 1, 0"/>
                                        <p:tgtEl>
                                          <p:spTgt spid="37"/>
                                        </p:tgtEl>
                                      </p:cBhvr>
                                    </p:animEffect>
                                    <p:animScale>
                                      <p:cBhvr>
                                        <p:cTn id="70" dur="250" autoRev="1" fill="hold"/>
                                        <p:tgtEl>
                                          <p:spTgt spid="37"/>
                                        </p:tgtEl>
                                      </p:cBhvr>
                                      <p:by x="105000" y="105000"/>
                                    </p:animScale>
                                  </p:childTnLst>
                                </p:cTn>
                              </p:par>
                            </p:childTnLst>
                          </p:cTn>
                        </p:par>
                        <p:par>
                          <p:cTn id="71" fill="hold">
                            <p:stCondLst>
                              <p:cond delay="50000"/>
                            </p:stCondLst>
                            <p:childTnLst>
                              <p:par>
                                <p:cTn id="72" presetID="22" presetClass="entr" presetSubtype="8" fill="hold" grpId="0" nodeType="afterEffect">
                                  <p:stCondLst>
                                    <p:cond delay="5000"/>
                                  </p:stCondLst>
                                  <p:childTnLst>
                                    <p:set>
                                      <p:cBhvr>
                                        <p:cTn id="73" dur="1" fill="hold">
                                          <p:stCondLst>
                                            <p:cond delay="0"/>
                                          </p:stCondLst>
                                        </p:cTn>
                                        <p:tgtEl>
                                          <p:spTgt spid="19"/>
                                        </p:tgtEl>
                                        <p:attrNameLst>
                                          <p:attrName>style.visibility</p:attrName>
                                        </p:attrNameLst>
                                      </p:cBhvr>
                                      <p:to>
                                        <p:strVal val="visible"/>
                                      </p:to>
                                    </p:set>
                                    <p:animEffect transition="in" filter="wipe(left)">
                                      <p:cBhvr>
                                        <p:cTn id="74" dur="500"/>
                                        <p:tgtEl>
                                          <p:spTgt spid="19"/>
                                        </p:tgtEl>
                                      </p:cBhvr>
                                    </p:animEffect>
                                  </p:childTnLst>
                                </p:cTn>
                              </p:par>
                            </p:childTnLst>
                          </p:cTn>
                        </p:par>
                        <p:par>
                          <p:cTn id="75" fill="hold">
                            <p:stCondLst>
                              <p:cond delay="55500"/>
                            </p:stCondLst>
                            <p:childTnLst>
                              <p:par>
                                <p:cTn id="76" presetID="22" presetClass="entr" presetSubtype="8" fill="hold" grpId="0" nodeType="after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wipe(left)">
                                      <p:cBhvr>
                                        <p:cTn id="7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36" grpId="0" animBg="1"/>
      <p:bldP spid="37" grpId="0"/>
      <p:bldP spid="37" grpId="1"/>
      <p:bldP spid="17" grpId="0"/>
      <p:bldP spid="18" grpId="0"/>
      <p:bldP spid="19" grpId="0" animBg="1"/>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t>2   </a:t>
            </a:r>
            <a:r>
              <a:rPr lang="zh-CN" altLang="en-US" dirty="0" smtClean="0"/>
              <a:t>用</a:t>
            </a:r>
            <a:r>
              <a:rPr lang="zh-CN" altLang="en-US" dirty="0"/>
              <a:t>好用足宪法法律赋予中央的权力</a:t>
            </a:r>
          </a:p>
        </p:txBody>
      </p:sp>
      <p:pic>
        <p:nvPicPr>
          <p:cNvPr id="23" name="图片 22"/>
          <p:cNvPicPr>
            <a:picLocks noChangeAspect="1"/>
          </p:cNvPicPr>
          <p:nvPr/>
        </p:nvPicPr>
        <p:blipFill rotWithShape="1">
          <a:blip r:embed="rId2">
            <a:extLst>
              <a:ext uri="{28A0092B-C50C-407E-A947-70E740481C1C}">
                <a14:useLocalDpi xmlns:a14="http://schemas.microsoft.com/office/drawing/2010/main" val="0"/>
              </a:ext>
            </a:extLst>
          </a:blip>
          <a:srcRect t="10526" b="26315"/>
          <a:stretch/>
        </p:blipFill>
        <p:spPr>
          <a:xfrm>
            <a:off x="251519" y="1916832"/>
            <a:ext cx="1368151" cy="1296144"/>
          </a:xfrm>
          <a:prstGeom prst="rect">
            <a:avLst/>
          </a:prstGeom>
          <a:effectLst>
            <a:outerShdw blurRad="50800" dist="38100" dir="2700000" algn="tl" rotWithShape="0">
              <a:prstClr val="black">
                <a:alpha val="40000"/>
              </a:prstClr>
            </a:outerShdw>
          </a:effectLst>
        </p:spPr>
      </p:pic>
      <p:sp>
        <p:nvSpPr>
          <p:cNvPr id="24" name="矩形标注 23"/>
          <p:cNvSpPr/>
          <p:nvPr/>
        </p:nvSpPr>
        <p:spPr>
          <a:xfrm>
            <a:off x="1619670" y="1916832"/>
            <a:ext cx="7277498" cy="1308294"/>
          </a:xfrm>
          <a:prstGeom prst="wedgeRectCallout">
            <a:avLst>
              <a:gd name="adj1" fmla="val -51350"/>
              <a:gd name="adj2" fmla="val 8391"/>
            </a:avLst>
          </a:prstGeom>
          <a:solidFill>
            <a:schemeClr val="bg1"/>
          </a:solid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sz="1600" dirty="0" smtClean="0">
                <a:solidFill>
                  <a:srgbClr val="333F50"/>
                </a:solidFill>
                <a:latin typeface="微软雅黑" panose="020B0503020204020204" pitchFamily="34" charset="-122"/>
                <a:ea typeface="微软雅黑" panose="020B0503020204020204" pitchFamily="34" charset="-122"/>
              </a:rPr>
              <a:t>……</a:t>
            </a:r>
            <a:r>
              <a:rPr lang="zh-CN" altLang="en-US" sz="1600" dirty="0" smtClean="0">
                <a:solidFill>
                  <a:srgbClr val="333F50"/>
                </a:solidFill>
                <a:latin typeface="微软雅黑" panose="020B0503020204020204" pitchFamily="34" charset="-122"/>
                <a:ea typeface="微软雅黑" panose="020B0503020204020204" pitchFamily="34" charset="-122"/>
              </a:rPr>
              <a:t>切</a:t>
            </a:r>
            <a:r>
              <a:rPr lang="zh-CN" altLang="en-US" sz="1600" dirty="0">
                <a:solidFill>
                  <a:srgbClr val="333F50"/>
                </a:solidFill>
                <a:latin typeface="微软雅黑" panose="020B0503020204020204" pitchFamily="34" charset="-122"/>
                <a:ea typeface="微软雅黑" panose="020B0503020204020204" pitchFamily="34" charset="-122"/>
              </a:rPr>
              <a:t>不要以为香港的事情全由香港人来管，中央一点都不管，就万事大吉了。这是不行</a:t>
            </a:r>
            <a:r>
              <a:rPr lang="zh-CN" altLang="en-US" sz="1600" dirty="0" smtClean="0">
                <a:solidFill>
                  <a:srgbClr val="333F50"/>
                </a:solidFill>
                <a:latin typeface="微软雅黑" panose="020B0503020204020204" pitchFamily="34" charset="-122"/>
                <a:ea typeface="微软雅黑" panose="020B0503020204020204" pitchFamily="34" charset="-122"/>
              </a:rPr>
              <a:t>的</a:t>
            </a:r>
            <a:r>
              <a:rPr lang="zh-CN" altLang="en-US" sz="1600" dirty="0" smtClean="0">
                <a:solidFill>
                  <a:srgbClr val="333F50"/>
                </a:solidFill>
                <a:latin typeface="微软雅黑" panose="020B0503020204020204" pitchFamily="34" charset="-122"/>
                <a:ea typeface="微软雅黑" panose="020B0503020204020204" pitchFamily="34" charset="-122"/>
              </a:rPr>
              <a:t>。</a:t>
            </a:r>
            <a:r>
              <a:rPr lang="en-US" altLang="zh-CN" sz="1600" dirty="0" smtClean="0">
                <a:solidFill>
                  <a:srgbClr val="333F50"/>
                </a:solidFill>
                <a:latin typeface="微软雅黑" panose="020B0503020204020204" pitchFamily="34" charset="-122"/>
                <a:ea typeface="微软雅黑" panose="020B0503020204020204" pitchFamily="34" charset="-122"/>
              </a:rPr>
              <a:t>……</a:t>
            </a:r>
            <a:r>
              <a:rPr lang="zh-CN" altLang="en-US" sz="1600" dirty="0" smtClean="0">
                <a:solidFill>
                  <a:srgbClr val="333F50"/>
                </a:solidFill>
                <a:latin typeface="微软雅黑" panose="020B0503020204020204" pitchFamily="34" charset="-122"/>
                <a:ea typeface="微软雅黑" panose="020B0503020204020204" pitchFamily="34" charset="-122"/>
              </a:rPr>
              <a:t>中央</a:t>
            </a:r>
            <a:r>
              <a:rPr lang="zh-CN" altLang="en-US" sz="1600" dirty="0">
                <a:solidFill>
                  <a:srgbClr val="333F50"/>
                </a:solidFill>
                <a:latin typeface="微软雅黑" panose="020B0503020204020204" pitchFamily="34" charset="-122"/>
                <a:ea typeface="微软雅黑" panose="020B0503020204020204" pitchFamily="34" charset="-122"/>
              </a:rPr>
              <a:t>确实是不干预特别行政区的具体事务的，也不需要干预。</a:t>
            </a:r>
            <a:r>
              <a:rPr lang="zh-CN" altLang="en-US" sz="1600" dirty="0" smtClean="0">
                <a:solidFill>
                  <a:srgbClr val="333F50"/>
                </a:solidFill>
                <a:latin typeface="微软雅黑" panose="020B0503020204020204" pitchFamily="34" charset="-122"/>
                <a:ea typeface="微软雅黑" panose="020B0503020204020204" pitchFamily="34" charset="-122"/>
              </a:rPr>
              <a:t>但是</a:t>
            </a:r>
            <a:r>
              <a:rPr lang="en-US" altLang="zh-CN" sz="1600" dirty="0" smtClean="0">
                <a:solidFill>
                  <a:srgbClr val="333F50"/>
                </a:solidFill>
                <a:latin typeface="微软雅黑" panose="020B0503020204020204" pitchFamily="34" charset="-122"/>
                <a:ea typeface="微软雅黑" panose="020B0503020204020204" pitchFamily="34" charset="-122"/>
              </a:rPr>
              <a:t>……</a:t>
            </a:r>
            <a:r>
              <a:rPr lang="zh-CN" altLang="en-US" sz="1600" dirty="0" smtClean="0">
                <a:solidFill>
                  <a:srgbClr val="ED7D31"/>
                </a:solidFill>
                <a:latin typeface="微软雅黑" panose="020B0503020204020204" pitchFamily="34" charset="-122"/>
                <a:ea typeface="微软雅黑" panose="020B0503020204020204" pitchFamily="34" charset="-122"/>
              </a:rPr>
              <a:t>如果</a:t>
            </a:r>
            <a:r>
              <a:rPr lang="zh-CN" altLang="en-US" sz="1600" dirty="0">
                <a:solidFill>
                  <a:srgbClr val="ED7D31"/>
                </a:solidFill>
                <a:latin typeface="微软雅黑" panose="020B0503020204020204" pitchFamily="34" charset="-122"/>
                <a:ea typeface="微软雅黑" panose="020B0503020204020204" pitchFamily="34" charset="-122"/>
              </a:rPr>
              <a:t>中央把什么权力都放弃了，就可能会出现一些混乱，损害香港的利益</a:t>
            </a:r>
            <a:r>
              <a:rPr lang="zh-CN" altLang="en-US" sz="1600" dirty="0" smtClean="0">
                <a:solidFill>
                  <a:srgbClr val="333F50"/>
                </a:solidFill>
                <a:latin typeface="微软雅黑" panose="020B0503020204020204" pitchFamily="34" charset="-122"/>
                <a:ea typeface="微软雅黑" panose="020B0503020204020204" pitchFamily="34" charset="-122"/>
              </a:rPr>
              <a:t>。                                                                            </a:t>
            </a:r>
            <a:r>
              <a:rPr lang="en-US" altLang="zh-CN" sz="1600" b="1" dirty="0" smtClean="0">
                <a:solidFill>
                  <a:srgbClr val="333F50"/>
                </a:solidFill>
                <a:latin typeface="微软雅黑" panose="020B0503020204020204" pitchFamily="34" charset="-122"/>
                <a:ea typeface="微软雅黑" panose="020B0503020204020204" pitchFamily="34" charset="-122"/>
              </a:rPr>
              <a:t>——1987</a:t>
            </a:r>
            <a:r>
              <a:rPr lang="zh-CN" altLang="en-US" sz="1600" b="1" dirty="0" smtClean="0">
                <a:solidFill>
                  <a:srgbClr val="333F50"/>
                </a:solidFill>
                <a:latin typeface="微软雅黑" panose="020B0503020204020204" pitchFamily="34" charset="-122"/>
                <a:ea typeface="微软雅黑" panose="020B0503020204020204" pitchFamily="34" charset="-122"/>
              </a:rPr>
              <a:t>年</a:t>
            </a:r>
            <a:r>
              <a:rPr lang="en-US" altLang="zh-CN" sz="1600" b="1" dirty="0" smtClean="0">
                <a:solidFill>
                  <a:srgbClr val="333F50"/>
                </a:solidFill>
                <a:latin typeface="微软雅黑" panose="020B0503020204020204" pitchFamily="34" charset="-122"/>
                <a:ea typeface="微软雅黑" panose="020B0503020204020204" pitchFamily="34" charset="-122"/>
              </a:rPr>
              <a:t>4</a:t>
            </a:r>
            <a:r>
              <a:rPr lang="zh-CN" altLang="en-US" sz="1600" b="1" dirty="0" smtClean="0">
                <a:solidFill>
                  <a:srgbClr val="333F50"/>
                </a:solidFill>
                <a:latin typeface="微软雅黑" panose="020B0503020204020204" pitchFamily="34" charset="-122"/>
                <a:ea typeface="微软雅黑" panose="020B0503020204020204" pitchFamily="34" charset="-122"/>
              </a:rPr>
              <a:t>月</a:t>
            </a:r>
            <a:endParaRPr lang="zh-CN" altLang="en-US" sz="1600" b="1" dirty="0">
              <a:solidFill>
                <a:srgbClr val="333F50"/>
              </a:solidFill>
              <a:latin typeface="微软雅黑" panose="020B0503020204020204" pitchFamily="34" charset="-122"/>
              <a:ea typeface="微软雅黑" panose="020B0503020204020204" pitchFamily="34" charset="-122"/>
            </a:endParaRPr>
          </a:p>
        </p:txBody>
      </p:sp>
      <p:pic>
        <p:nvPicPr>
          <p:cNvPr id="40" name="图片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1938" y="3501008"/>
            <a:ext cx="2780229" cy="1944216"/>
          </a:xfrm>
          <a:prstGeom prst="rect">
            <a:avLst/>
          </a:prstGeom>
          <a:ln w="19050">
            <a:solidFill>
              <a:srgbClr val="333F50"/>
            </a:solidFill>
          </a:ln>
          <a:effectLst>
            <a:outerShdw blurRad="50800" dist="38100" dir="2700000" algn="tl" rotWithShape="0">
              <a:prstClr val="black">
                <a:alpha val="40000"/>
              </a:prstClr>
            </a:outerShdw>
          </a:effectLst>
        </p:spPr>
      </p:pic>
      <p:pic>
        <p:nvPicPr>
          <p:cNvPr id="41" name="图片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311" y="3515480"/>
            <a:ext cx="3004127" cy="1927782"/>
          </a:xfrm>
          <a:prstGeom prst="rect">
            <a:avLst/>
          </a:prstGeom>
          <a:ln w="19050">
            <a:solidFill>
              <a:srgbClr val="333F50"/>
            </a:solidFill>
          </a:ln>
          <a:effectLst>
            <a:outerShdw blurRad="50800" dist="38100" dir="2700000" algn="tl" rotWithShape="0">
              <a:prstClr val="black">
                <a:alpha val="40000"/>
              </a:prstClr>
            </a:outerShdw>
          </a:effectLst>
        </p:spPr>
      </p:pic>
      <p:pic>
        <p:nvPicPr>
          <p:cNvPr id="42" name="图片 41"/>
          <p:cNvPicPr>
            <a:picLocks noChangeAspect="1"/>
          </p:cNvPicPr>
          <p:nvPr/>
        </p:nvPicPr>
        <p:blipFill rotWithShape="1">
          <a:blip r:embed="rId5">
            <a:extLst>
              <a:ext uri="{28A0092B-C50C-407E-A947-70E740481C1C}">
                <a14:useLocalDpi xmlns:a14="http://schemas.microsoft.com/office/drawing/2010/main" val="0"/>
              </a:ext>
            </a:extLst>
          </a:blip>
          <a:srcRect l="38269" t="28344" r="29378" b="34157"/>
          <a:stretch/>
        </p:blipFill>
        <p:spPr>
          <a:xfrm>
            <a:off x="6413667" y="3501008"/>
            <a:ext cx="2478812" cy="1944216"/>
          </a:xfrm>
          <a:prstGeom prst="rect">
            <a:avLst/>
          </a:prstGeom>
          <a:ln w="19050">
            <a:solidFill>
              <a:srgbClr val="333F50"/>
            </a:solidFill>
          </a:ln>
          <a:effectLst>
            <a:outerShdw blurRad="50800" dist="38100" dir="2700000" algn="tl" rotWithShape="0">
              <a:prstClr val="black">
                <a:alpha val="40000"/>
              </a:prstClr>
            </a:outerShdw>
          </a:effectLst>
        </p:spPr>
      </p:pic>
      <p:sp>
        <p:nvSpPr>
          <p:cNvPr id="43" name="文本框 42"/>
          <p:cNvSpPr txBox="1"/>
          <p:nvPr/>
        </p:nvSpPr>
        <p:spPr>
          <a:xfrm>
            <a:off x="4306547" y="5766134"/>
            <a:ext cx="4837453" cy="461665"/>
          </a:xfrm>
          <a:prstGeom prst="rect">
            <a:avLst/>
          </a:prstGeom>
          <a:solidFill>
            <a:srgbClr val="333F50"/>
          </a:solidFill>
          <a:effectLst>
            <a:outerShdw blurRad="50800" dist="38100" dir="2700000" algn="tl" rotWithShape="0">
              <a:prstClr val="black">
                <a:alpha val="40000"/>
              </a:prstClr>
            </a:outerShdw>
          </a:effectLst>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a:t>
            </a:r>
            <a:r>
              <a:rPr lang="zh-CN" altLang="en-US" b="1" dirty="0">
                <a:solidFill>
                  <a:srgbClr val="ED7D3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港独</a:t>
            </a:r>
            <a:r>
              <a:rPr lang="zh-CN" altLang="en-US" dirty="0" smtClean="0">
                <a:solidFill>
                  <a:schemeClr val="bg1"/>
                </a:solidFill>
                <a:latin typeface="微软雅黑" panose="020B0503020204020204" pitchFamily="34" charset="-122"/>
                <a:ea typeface="微软雅黑" panose="020B0503020204020204" pitchFamily="34" charset="-122"/>
              </a:rPr>
              <a:t>”冲击“</a:t>
            </a:r>
            <a:r>
              <a:rPr lang="zh-CN" altLang="en-US" b="1" dirty="0" smtClean="0">
                <a:solidFill>
                  <a:srgbClr val="ED7D3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一国两制</a:t>
            </a:r>
            <a:r>
              <a:rPr lang="zh-CN" altLang="en-US" dirty="0" smtClean="0">
                <a:solidFill>
                  <a:schemeClr val="bg1"/>
                </a:solidFill>
                <a:latin typeface="微软雅黑" panose="020B0503020204020204" pitchFamily="34" charset="-122"/>
                <a:ea typeface="微软雅黑" panose="020B0503020204020204" pitchFamily="34" charset="-122"/>
              </a:rPr>
              <a:t>”底线，</a:t>
            </a:r>
            <a:r>
              <a:rPr lang="zh-CN" altLang="en-US" sz="2400" b="1" dirty="0" smtClean="0">
                <a:solidFill>
                  <a:srgbClr val="ED7D3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不可容忍</a:t>
            </a:r>
          </a:p>
        </p:txBody>
      </p:sp>
      <p:sp>
        <p:nvSpPr>
          <p:cNvPr id="47" name="文本框 46"/>
          <p:cNvSpPr txBox="1"/>
          <p:nvPr/>
        </p:nvSpPr>
        <p:spPr>
          <a:xfrm>
            <a:off x="2082306" y="5808166"/>
            <a:ext cx="5153990" cy="830997"/>
          </a:xfrm>
          <a:prstGeom prst="rect">
            <a:avLst/>
          </a:prstGeom>
          <a:noFill/>
        </p:spPr>
        <p:txBody>
          <a:bodyPr wrap="square" rtlCol="0">
            <a:spAutoFit/>
          </a:bodyPr>
          <a:lstStyle/>
          <a:p>
            <a:r>
              <a:rPr lang="zh-CN" altLang="en-US" sz="2400" b="1" dirty="0">
                <a:solidFill>
                  <a:srgbClr val="333F50"/>
                </a:solidFill>
                <a:latin typeface="微软雅黑" panose="020B0503020204020204" pitchFamily="34" charset="-122"/>
                <a:ea typeface="微软雅黑" panose="020B0503020204020204" pitchFamily="34" charset="-122"/>
              </a:rPr>
              <a:t>尽管</a:t>
            </a:r>
            <a:r>
              <a:rPr lang="zh-CN" altLang="en-US" sz="2400" b="1" dirty="0">
                <a:solidFill>
                  <a:srgbClr val="ED7D31"/>
                </a:solidFill>
                <a:latin typeface="微软雅黑" panose="020B0503020204020204" pitchFamily="34" charset="-122"/>
                <a:ea typeface="微软雅黑" panose="020B0503020204020204" pitchFamily="34" charset="-122"/>
              </a:rPr>
              <a:t>不能</a:t>
            </a:r>
            <a:r>
              <a:rPr lang="zh-CN" altLang="en-US" sz="2400" b="1" dirty="0" smtClean="0">
                <a:solidFill>
                  <a:srgbClr val="333F50"/>
                </a:solidFill>
                <a:latin typeface="微软雅黑" panose="020B0503020204020204" pitchFamily="34" charset="-122"/>
                <a:ea typeface="微软雅黑" panose="020B0503020204020204" pitchFamily="34" charset="-122"/>
              </a:rPr>
              <a:t>成事</a:t>
            </a:r>
            <a:endParaRPr lang="en-US" altLang="zh-CN" sz="2400" b="1" dirty="0" smtClean="0">
              <a:solidFill>
                <a:srgbClr val="333F50"/>
              </a:solidFill>
              <a:latin typeface="微软雅黑" panose="020B0503020204020204" pitchFamily="34" charset="-122"/>
              <a:ea typeface="微软雅黑" panose="020B0503020204020204" pitchFamily="34" charset="-122"/>
            </a:endParaRPr>
          </a:p>
          <a:p>
            <a:r>
              <a:rPr lang="zh-CN" altLang="en-US" sz="2400" b="1" dirty="0">
                <a:solidFill>
                  <a:srgbClr val="333F50"/>
                </a:solidFill>
                <a:latin typeface="微软雅黑" panose="020B0503020204020204" pitchFamily="34" charset="-122"/>
                <a:ea typeface="微软雅黑" panose="020B0503020204020204" pitchFamily="34" charset="-122"/>
              </a:rPr>
              <a:t>也绝</a:t>
            </a:r>
            <a:r>
              <a:rPr lang="zh-CN" altLang="en-US" sz="2400" b="1" dirty="0">
                <a:solidFill>
                  <a:srgbClr val="ED7D31"/>
                </a:solidFill>
                <a:latin typeface="微软雅黑" panose="020B0503020204020204" pitchFamily="34" charset="-122"/>
                <a:ea typeface="微软雅黑" panose="020B0503020204020204" pitchFamily="34" charset="-122"/>
              </a:rPr>
              <a:t>不能放任</a:t>
            </a:r>
            <a:r>
              <a:rPr lang="zh-CN" altLang="en-US" sz="2400" b="1" dirty="0">
                <a:solidFill>
                  <a:srgbClr val="333F50"/>
                </a:solidFill>
                <a:latin typeface="微软雅黑" panose="020B0503020204020204" pitchFamily="34" charset="-122"/>
                <a:ea typeface="微软雅黑" panose="020B0503020204020204" pitchFamily="34" charset="-122"/>
              </a:rPr>
              <a:t>其蔓延</a:t>
            </a:r>
          </a:p>
        </p:txBody>
      </p:sp>
      <p:grpSp>
        <p:nvGrpSpPr>
          <p:cNvPr id="48" name="组合 47"/>
          <p:cNvGrpSpPr/>
          <p:nvPr/>
        </p:nvGrpSpPr>
        <p:grpSpPr>
          <a:xfrm>
            <a:off x="-211701" y="5581467"/>
            <a:ext cx="9036496" cy="830997"/>
            <a:chOff x="323528" y="2060848"/>
            <a:chExt cx="9036496" cy="830997"/>
          </a:xfrm>
        </p:grpSpPr>
        <p:sp>
          <p:nvSpPr>
            <p:cNvPr id="49" name="文本框 48"/>
            <p:cNvSpPr txBox="1"/>
            <p:nvPr/>
          </p:nvSpPr>
          <p:spPr>
            <a:xfrm>
              <a:off x="323528" y="2060848"/>
              <a:ext cx="2808312" cy="830997"/>
            </a:xfrm>
            <a:prstGeom prst="rect">
              <a:avLst/>
            </a:prstGeom>
            <a:noFill/>
          </p:spPr>
          <p:txBody>
            <a:bodyPr wrap="square" rtlCol="0">
              <a:spAutoFit/>
            </a:bodyPr>
            <a:lstStyle/>
            <a:p>
              <a:r>
                <a:rPr lang="zh-CN" altLang="en-US" sz="4800" b="1" dirty="0" smtClean="0">
                  <a:solidFill>
                    <a:srgbClr val="333F50"/>
                  </a:solidFill>
                  <a:latin typeface="微软雅黑" panose="020B0503020204020204" pitchFamily="34" charset="-122"/>
                  <a:ea typeface="微软雅黑" panose="020B0503020204020204" pitchFamily="34" charset="-122"/>
                </a:rPr>
                <a:t>“港独”</a:t>
              </a:r>
              <a:endParaRPr lang="zh-CN" altLang="en-US" sz="2800" b="1" dirty="0">
                <a:solidFill>
                  <a:srgbClr val="333F50"/>
                </a:solidFill>
                <a:latin typeface="微软雅黑" panose="020B0503020204020204" pitchFamily="34" charset="-122"/>
                <a:ea typeface="微软雅黑" panose="020B0503020204020204" pitchFamily="34" charset="-122"/>
              </a:endParaRPr>
            </a:p>
          </p:txBody>
        </p:sp>
        <p:cxnSp>
          <p:nvCxnSpPr>
            <p:cNvPr id="50" name="直接连接符 49"/>
            <p:cNvCxnSpPr/>
            <p:nvPr/>
          </p:nvCxnSpPr>
          <p:spPr>
            <a:xfrm flipH="1">
              <a:off x="2484757" y="2708920"/>
              <a:ext cx="6875267" cy="0"/>
            </a:xfrm>
            <a:prstGeom prst="line">
              <a:avLst/>
            </a:prstGeom>
            <a:ln w="19050">
              <a:solidFill>
                <a:srgbClr val="333F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84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22" presetClass="entr" presetSubtype="8"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par>
                          <p:cTn id="14" fill="hold">
                            <p:stCondLst>
                              <p:cond delay="2500"/>
                            </p:stCondLst>
                            <p:childTnLst>
                              <p:par>
                                <p:cTn id="15" presetID="14" presetClass="entr" presetSubtype="10" fill="hold" nodeType="afterEffect">
                                  <p:stCondLst>
                                    <p:cond delay="5000"/>
                                  </p:stCondLst>
                                  <p:childTnLst>
                                    <p:set>
                                      <p:cBhvr>
                                        <p:cTn id="16" dur="1" fill="hold">
                                          <p:stCondLst>
                                            <p:cond delay="0"/>
                                          </p:stCondLst>
                                        </p:cTn>
                                        <p:tgtEl>
                                          <p:spTgt spid="40"/>
                                        </p:tgtEl>
                                        <p:attrNameLst>
                                          <p:attrName>style.visibility</p:attrName>
                                        </p:attrNameLst>
                                      </p:cBhvr>
                                      <p:to>
                                        <p:strVal val="visible"/>
                                      </p:to>
                                    </p:set>
                                    <p:animEffect transition="in" filter="randombar(horizontal)">
                                      <p:cBhvr>
                                        <p:cTn id="17" dur="500"/>
                                        <p:tgtEl>
                                          <p:spTgt spid="40"/>
                                        </p:tgtEl>
                                      </p:cBhvr>
                                    </p:animEffect>
                                  </p:childTnLst>
                                </p:cTn>
                              </p:par>
                            </p:childTnLst>
                          </p:cTn>
                        </p:par>
                        <p:par>
                          <p:cTn id="18" fill="hold">
                            <p:stCondLst>
                              <p:cond delay="8000"/>
                            </p:stCondLst>
                            <p:childTnLst>
                              <p:par>
                                <p:cTn id="19" presetID="14" presetClass="entr" presetSubtype="10" fill="hold" nodeType="afterEffect">
                                  <p:stCondLst>
                                    <p:cond delay="2000"/>
                                  </p:stCondLst>
                                  <p:childTnLst>
                                    <p:set>
                                      <p:cBhvr>
                                        <p:cTn id="20" dur="1" fill="hold">
                                          <p:stCondLst>
                                            <p:cond delay="0"/>
                                          </p:stCondLst>
                                        </p:cTn>
                                        <p:tgtEl>
                                          <p:spTgt spid="42"/>
                                        </p:tgtEl>
                                        <p:attrNameLst>
                                          <p:attrName>style.visibility</p:attrName>
                                        </p:attrNameLst>
                                      </p:cBhvr>
                                      <p:to>
                                        <p:strVal val="visible"/>
                                      </p:to>
                                    </p:set>
                                    <p:animEffect transition="in" filter="randombar(horizontal)">
                                      <p:cBhvr>
                                        <p:cTn id="21" dur="500"/>
                                        <p:tgtEl>
                                          <p:spTgt spid="42"/>
                                        </p:tgtEl>
                                      </p:cBhvr>
                                    </p:animEffect>
                                  </p:childTnLst>
                                </p:cTn>
                              </p:par>
                            </p:childTnLst>
                          </p:cTn>
                        </p:par>
                        <p:par>
                          <p:cTn id="22" fill="hold">
                            <p:stCondLst>
                              <p:cond delay="10500"/>
                            </p:stCondLst>
                            <p:childTnLst>
                              <p:par>
                                <p:cTn id="23" presetID="14" presetClass="entr" presetSubtype="10" fill="hold" nodeType="afterEffect">
                                  <p:stCondLst>
                                    <p:cond delay="2000"/>
                                  </p:stCondLst>
                                  <p:childTnLst>
                                    <p:set>
                                      <p:cBhvr>
                                        <p:cTn id="24" dur="1" fill="hold">
                                          <p:stCondLst>
                                            <p:cond delay="0"/>
                                          </p:stCondLst>
                                        </p:cTn>
                                        <p:tgtEl>
                                          <p:spTgt spid="41"/>
                                        </p:tgtEl>
                                        <p:attrNameLst>
                                          <p:attrName>style.visibility</p:attrName>
                                        </p:attrNameLst>
                                      </p:cBhvr>
                                      <p:to>
                                        <p:strVal val="visible"/>
                                      </p:to>
                                    </p:set>
                                    <p:animEffect transition="in" filter="randombar(horizontal)">
                                      <p:cBhvr>
                                        <p:cTn id="25" dur="500"/>
                                        <p:tgtEl>
                                          <p:spTgt spid="41"/>
                                        </p:tgtEl>
                                      </p:cBhvr>
                                    </p:animEffect>
                                  </p:childTnLst>
                                </p:cTn>
                              </p:par>
                            </p:childTnLst>
                          </p:cTn>
                        </p:par>
                        <p:par>
                          <p:cTn id="26" fill="hold">
                            <p:stCondLst>
                              <p:cond delay="13000"/>
                            </p:stCondLst>
                            <p:childTnLst>
                              <p:par>
                                <p:cTn id="27" presetID="42" presetClass="entr" presetSubtype="0" fill="hold" grpId="0" nodeType="afterEffect">
                                  <p:stCondLst>
                                    <p:cond delay="500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anim calcmode="lin" valueType="num">
                                      <p:cBhvr>
                                        <p:cTn id="30" dur="500" fill="hold"/>
                                        <p:tgtEl>
                                          <p:spTgt spid="43"/>
                                        </p:tgtEl>
                                        <p:attrNameLst>
                                          <p:attrName>ppt_x</p:attrName>
                                        </p:attrNameLst>
                                      </p:cBhvr>
                                      <p:tavLst>
                                        <p:tav tm="0">
                                          <p:val>
                                            <p:strVal val="#ppt_x"/>
                                          </p:val>
                                        </p:tav>
                                        <p:tav tm="100000">
                                          <p:val>
                                            <p:strVal val="#ppt_x"/>
                                          </p:val>
                                        </p:tav>
                                      </p:tavLst>
                                    </p:anim>
                                    <p:anim calcmode="lin" valueType="num">
                                      <p:cBhvr>
                                        <p:cTn id="31" dur="500" fill="hold"/>
                                        <p:tgtEl>
                                          <p:spTgt spid="43"/>
                                        </p:tgtEl>
                                        <p:attrNameLst>
                                          <p:attrName>ppt_y</p:attrName>
                                        </p:attrNameLst>
                                      </p:cBhvr>
                                      <p:tavLst>
                                        <p:tav tm="0">
                                          <p:val>
                                            <p:strVal val="#ppt_y+.1"/>
                                          </p:val>
                                        </p:tav>
                                        <p:tav tm="100000">
                                          <p:val>
                                            <p:strVal val="#ppt_y"/>
                                          </p:val>
                                        </p:tav>
                                      </p:tavLst>
                                    </p:anim>
                                  </p:childTnLst>
                                </p:cTn>
                              </p:par>
                            </p:childTnLst>
                          </p:cTn>
                        </p:par>
                        <p:par>
                          <p:cTn id="32" fill="hold">
                            <p:stCondLst>
                              <p:cond delay="18500"/>
                            </p:stCondLst>
                            <p:childTnLst>
                              <p:par>
                                <p:cTn id="33" presetID="26" presetClass="emph" presetSubtype="0" repeatCount="3000" fill="hold" grpId="1" nodeType="afterEffect">
                                  <p:stCondLst>
                                    <p:cond delay="500"/>
                                  </p:stCondLst>
                                  <p:childTnLst>
                                    <p:animEffect transition="out" filter="fade">
                                      <p:cBhvr>
                                        <p:cTn id="34" dur="500" tmFilter="0, 0; .2, .5; .8, .5; 1, 0"/>
                                        <p:tgtEl>
                                          <p:spTgt spid="43"/>
                                        </p:tgtEl>
                                      </p:cBhvr>
                                    </p:animEffect>
                                    <p:animScale>
                                      <p:cBhvr>
                                        <p:cTn id="35" dur="250" autoRev="1" fill="hold"/>
                                        <p:tgtEl>
                                          <p:spTgt spid="43"/>
                                        </p:tgtEl>
                                      </p:cBhvr>
                                      <p:by x="105000" y="105000"/>
                                    </p:animScale>
                                  </p:childTnLst>
                                </p:cTn>
                              </p:par>
                            </p:childTnLst>
                          </p:cTn>
                        </p:par>
                        <p:par>
                          <p:cTn id="36" fill="hold">
                            <p:stCondLst>
                              <p:cond delay="20500"/>
                            </p:stCondLst>
                            <p:childTnLst>
                              <p:par>
                                <p:cTn id="37" presetID="22" presetClass="entr" presetSubtype="8" fill="hold" nodeType="afterEffect">
                                  <p:stCondLst>
                                    <p:cond delay="1000"/>
                                  </p:stCondLst>
                                  <p:childTnLst>
                                    <p:set>
                                      <p:cBhvr>
                                        <p:cTn id="38" dur="1" fill="hold">
                                          <p:stCondLst>
                                            <p:cond delay="0"/>
                                          </p:stCondLst>
                                        </p:cTn>
                                        <p:tgtEl>
                                          <p:spTgt spid="48"/>
                                        </p:tgtEl>
                                        <p:attrNameLst>
                                          <p:attrName>style.visibility</p:attrName>
                                        </p:attrNameLst>
                                      </p:cBhvr>
                                      <p:to>
                                        <p:strVal val="visible"/>
                                      </p:to>
                                    </p:set>
                                    <p:animEffect transition="in" filter="wipe(left)">
                                      <p:cBhvr>
                                        <p:cTn id="39" dur="500"/>
                                        <p:tgtEl>
                                          <p:spTgt spid="48"/>
                                        </p:tgtEl>
                                      </p:cBhvr>
                                    </p:animEffect>
                                  </p:childTnLst>
                                </p:cTn>
                              </p:par>
                            </p:childTnLst>
                          </p:cTn>
                        </p:par>
                        <p:par>
                          <p:cTn id="40" fill="hold">
                            <p:stCondLst>
                              <p:cond delay="22000"/>
                            </p:stCondLst>
                            <p:childTnLst>
                              <p:par>
                                <p:cTn id="41" presetID="53" presetClass="entr" presetSubtype="16" fill="hold" grpId="0" nodeType="afterEffect">
                                  <p:stCondLst>
                                    <p:cond delay="1000"/>
                                  </p:stCondLst>
                                  <p:childTnLst>
                                    <p:set>
                                      <p:cBhvr>
                                        <p:cTn id="42" dur="1" fill="hold">
                                          <p:stCondLst>
                                            <p:cond delay="0"/>
                                          </p:stCondLst>
                                        </p:cTn>
                                        <p:tgtEl>
                                          <p:spTgt spid="47"/>
                                        </p:tgtEl>
                                        <p:attrNameLst>
                                          <p:attrName>style.visibility</p:attrName>
                                        </p:attrNameLst>
                                      </p:cBhvr>
                                      <p:to>
                                        <p:strVal val="visible"/>
                                      </p:to>
                                    </p:set>
                                    <p:anim calcmode="lin" valueType="num">
                                      <p:cBhvr>
                                        <p:cTn id="43" dur="500" fill="hold"/>
                                        <p:tgtEl>
                                          <p:spTgt spid="47"/>
                                        </p:tgtEl>
                                        <p:attrNameLst>
                                          <p:attrName>ppt_w</p:attrName>
                                        </p:attrNameLst>
                                      </p:cBhvr>
                                      <p:tavLst>
                                        <p:tav tm="0">
                                          <p:val>
                                            <p:fltVal val="0"/>
                                          </p:val>
                                        </p:tav>
                                        <p:tav tm="100000">
                                          <p:val>
                                            <p:strVal val="#ppt_w"/>
                                          </p:val>
                                        </p:tav>
                                      </p:tavLst>
                                    </p:anim>
                                    <p:anim calcmode="lin" valueType="num">
                                      <p:cBhvr>
                                        <p:cTn id="44" dur="500" fill="hold"/>
                                        <p:tgtEl>
                                          <p:spTgt spid="47"/>
                                        </p:tgtEl>
                                        <p:attrNameLst>
                                          <p:attrName>ppt_h</p:attrName>
                                        </p:attrNameLst>
                                      </p:cBhvr>
                                      <p:tavLst>
                                        <p:tav tm="0">
                                          <p:val>
                                            <p:fltVal val="0"/>
                                          </p:val>
                                        </p:tav>
                                        <p:tav tm="100000">
                                          <p:val>
                                            <p:strVal val="#ppt_h"/>
                                          </p:val>
                                        </p:tav>
                                      </p:tavLst>
                                    </p:anim>
                                    <p:animEffect transition="in" filter="fade">
                                      <p:cBhvr>
                                        <p:cTn id="45" dur="500"/>
                                        <p:tgtEl>
                                          <p:spTgt spid="47"/>
                                        </p:tgtEl>
                                      </p:cBhvr>
                                    </p:animEffect>
                                  </p:childTnLst>
                                </p:cTn>
                              </p:par>
                            </p:childTnLst>
                          </p:cTn>
                        </p:par>
                        <p:par>
                          <p:cTn id="46" fill="hold">
                            <p:stCondLst>
                              <p:cond delay="23500"/>
                            </p:stCondLst>
                            <p:childTnLst>
                              <p:par>
                                <p:cTn id="47" presetID="26" presetClass="emph" presetSubtype="0" fill="hold" grpId="1" nodeType="afterEffect">
                                  <p:stCondLst>
                                    <p:cond delay="500"/>
                                  </p:stCondLst>
                                  <p:childTnLst>
                                    <p:animEffect transition="out" filter="fade">
                                      <p:cBhvr>
                                        <p:cTn id="48" dur="500" tmFilter="0, 0; .2, .5; .8, .5; 1, 0"/>
                                        <p:tgtEl>
                                          <p:spTgt spid="47"/>
                                        </p:tgtEl>
                                      </p:cBhvr>
                                    </p:animEffect>
                                    <p:animScale>
                                      <p:cBhvr>
                                        <p:cTn id="49" dur="250" autoRev="1" fill="hold"/>
                                        <p:tgtEl>
                                          <p:spTgt spid="4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3" grpId="0" animBg="1"/>
      <p:bldP spid="43" grpId="1" animBg="1"/>
      <p:bldP spid="47" grpId="0"/>
      <p:bldP spid="4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t>3   </a:t>
            </a:r>
            <a:r>
              <a:rPr lang="zh-CN" altLang="en-US" dirty="0" smtClean="0"/>
              <a:t>发展</a:t>
            </a:r>
            <a:r>
              <a:rPr lang="zh-CN" altLang="en-US" dirty="0"/>
              <a:t>经济、改善民生，循序渐进推动民主</a:t>
            </a:r>
          </a:p>
        </p:txBody>
      </p:sp>
      <p:cxnSp>
        <p:nvCxnSpPr>
          <p:cNvPr id="6" name="直接连接符 5"/>
          <p:cNvCxnSpPr/>
          <p:nvPr/>
        </p:nvCxnSpPr>
        <p:spPr>
          <a:xfrm flipH="1">
            <a:off x="395536" y="2708920"/>
            <a:ext cx="8748466" cy="0"/>
          </a:xfrm>
          <a:prstGeom prst="line">
            <a:avLst/>
          </a:prstGeom>
          <a:ln w="19050">
            <a:solidFill>
              <a:srgbClr val="333F50"/>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7164288" y="1757492"/>
            <a:ext cx="1601973" cy="1215413"/>
            <a:chOff x="6388802" y="1916832"/>
            <a:chExt cx="1601973" cy="1215413"/>
          </a:xfrm>
        </p:grpSpPr>
        <p:pic>
          <p:nvPicPr>
            <p:cNvPr id="45" name="图片 44"/>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6388802" y="1916832"/>
              <a:ext cx="1601973" cy="663674"/>
            </a:xfrm>
            <a:prstGeom prst="rect">
              <a:avLst/>
            </a:prstGeom>
            <a:effectLst>
              <a:outerShdw blurRad="50800" dist="38100" dir="2700000" algn="tl" rotWithShape="0">
                <a:prstClr val="black">
                  <a:alpha val="40000"/>
                </a:prstClr>
              </a:outerShdw>
            </a:effectLst>
          </p:spPr>
        </p:pic>
        <p:sp>
          <p:nvSpPr>
            <p:cNvPr id="35" name="矩形 34"/>
            <p:cNvSpPr/>
            <p:nvPr/>
          </p:nvSpPr>
          <p:spPr>
            <a:xfrm>
              <a:off x="6388802" y="2576402"/>
              <a:ext cx="1587017" cy="555843"/>
            </a:xfrm>
            <a:prstGeom prst="rect">
              <a:avLst/>
            </a:prstGeom>
            <a:solidFill>
              <a:srgbClr val="EB453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中央</a:t>
              </a:r>
            </a:p>
          </p:txBody>
        </p:sp>
      </p:grpSp>
      <p:cxnSp>
        <p:nvCxnSpPr>
          <p:cNvPr id="56" name="直接连接符 55"/>
          <p:cNvCxnSpPr>
            <a:stCxn id="35" idx="2"/>
          </p:cNvCxnSpPr>
          <p:nvPr/>
        </p:nvCxnSpPr>
        <p:spPr>
          <a:xfrm>
            <a:off x="7957797" y="2972905"/>
            <a:ext cx="0" cy="3768463"/>
          </a:xfrm>
          <a:prstGeom prst="line">
            <a:avLst/>
          </a:prstGeom>
          <a:ln w="19050">
            <a:solidFill>
              <a:srgbClr val="EB4538"/>
            </a:solidFill>
          </a:ln>
        </p:spPr>
        <p:style>
          <a:lnRef idx="1">
            <a:schemeClr val="accent1"/>
          </a:lnRef>
          <a:fillRef idx="0">
            <a:schemeClr val="accent1"/>
          </a:fillRef>
          <a:effectRef idx="0">
            <a:schemeClr val="accent1"/>
          </a:effectRef>
          <a:fontRef idx="minor">
            <a:schemeClr val="tx1"/>
          </a:fontRef>
        </p:style>
      </p:cxnSp>
      <p:sp>
        <p:nvSpPr>
          <p:cNvPr id="24" name="타원 44"/>
          <p:cNvSpPr/>
          <p:nvPr/>
        </p:nvSpPr>
        <p:spPr>
          <a:xfrm>
            <a:off x="7861389" y="3962676"/>
            <a:ext cx="210270" cy="210270"/>
          </a:xfrm>
          <a:prstGeom prst="ellipse">
            <a:avLst/>
          </a:prstGeom>
          <a:solidFill>
            <a:srgbClr val="313C4B"/>
          </a:solidFill>
          <a:ln w="38100">
            <a:solidFill>
              <a:srgbClr val="FD5A2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350">
              <a:latin typeface="Calibri" panose="020F0502020204030204" pitchFamily="34" charset="0"/>
            </a:endParaRPr>
          </a:p>
        </p:txBody>
      </p:sp>
      <p:sp>
        <p:nvSpPr>
          <p:cNvPr id="36" name="文本框 35"/>
          <p:cNvSpPr txBox="1"/>
          <p:nvPr/>
        </p:nvSpPr>
        <p:spPr>
          <a:xfrm>
            <a:off x="5983575" y="3756752"/>
            <a:ext cx="1872208" cy="584775"/>
          </a:xfrm>
          <a:prstGeom prst="rect">
            <a:avLst/>
          </a:prstGeom>
          <a:noFill/>
        </p:spPr>
        <p:txBody>
          <a:bodyPr wrap="square" rtlCol="0">
            <a:spAutoFit/>
          </a:bodyPr>
          <a:lstStyle/>
          <a:p>
            <a:r>
              <a:rPr lang="zh-CN" altLang="en-US" sz="3200" b="1" dirty="0" smtClean="0">
                <a:solidFill>
                  <a:srgbClr val="EB4538"/>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发展经济</a:t>
            </a:r>
            <a:endParaRPr lang="zh-CN" altLang="en-US" b="1" dirty="0" smtClean="0">
              <a:latin typeface="微软雅黑" panose="020B0503020204020204" pitchFamily="34" charset="-122"/>
              <a:ea typeface="微软雅黑" panose="020B0503020204020204" pitchFamily="34" charset="-122"/>
            </a:endParaRPr>
          </a:p>
        </p:txBody>
      </p:sp>
      <p:sp>
        <p:nvSpPr>
          <p:cNvPr id="25" name="타원 47"/>
          <p:cNvSpPr/>
          <p:nvPr/>
        </p:nvSpPr>
        <p:spPr>
          <a:xfrm>
            <a:off x="7861389" y="5356421"/>
            <a:ext cx="210270" cy="210270"/>
          </a:xfrm>
          <a:prstGeom prst="ellipse">
            <a:avLst/>
          </a:prstGeom>
          <a:solidFill>
            <a:srgbClr val="313C4B"/>
          </a:solidFill>
          <a:ln w="38100">
            <a:solidFill>
              <a:srgbClr val="FD5A2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350">
              <a:latin typeface="Calibri" panose="020F0502020204030204" pitchFamily="34" charset="0"/>
            </a:endParaRPr>
          </a:p>
        </p:txBody>
      </p:sp>
      <p:sp>
        <p:nvSpPr>
          <p:cNvPr id="37" name="文本框 36"/>
          <p:cNvSpPr txBox="1"/>
          <p:nvPr/>
        </p:nvSpPr>
        <p:spPr>
          <a:xfrm>
            <a:off x="5882809" y="5190201"/>
            <a:ext cx="1872208" cy="584775"/>
          </a:xfrm>
          <a:prstGeom prst="rect">
            <a:avLst/>
          </a:prstGeom>
          <a:noFill/>
        </p:spPr>
        <p:txBody>
          <a:bodyPr wrap="square" rtlCol="0">
            <a:spAutoFit/>
          </a:bodyPr>
          <a:lstStyle/>
          <a:p>
            <a:pPr algn="r"/>
            <a:r>
              <a:rPr lang="zh-CN" altLang="en-US" sz="3200" b="1" dirty="0" smtClean="0">
                <a:solidFill>
                  <a:srgbClr val="EB4538"/>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改善民生</a:t>
            </a:r>
            <a:endParaRPr lang="zh-CN" altLang="en-US" b="1" dirty="0" smtClean="0">
              <a:latin typeface="微软雅黑" panose="020B0503020204020204" pitchFamily="34" charset="-122"/>
              <a:ea typeface="微软雅黑" panose="020B0503020204020204" pitchFamily="34" charset="-122"/>
            </a:endParaRPr>
          </a:p>
        </p:txBody>
      </p:sp>
      <p:sp>
        <p:nvSpPr>
          <p:cNvPr id="40" name="椭圆 39"/>
          <p:cNvSpPr/>
          <p:nvPr/>
        </p:nvSpPr>
        <p:spPr>
          <a:xfrm>
            <a:off x="7634692" y="3097369"/>
            <a:ext cx="661165" cy="661165"/>
          </a:xfrm>
          <a:prstGeom prst="ellipse">
            <a:avLst/>
          </a:prstGeom>
          <a:solidFill>
            <a:srgbClr val="ED7D31"/>
          </a:solidFill>
          <a:ln w="6350">
            <a:solidFill>
              <a:srgbClr val="EB453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发展</a:t>
            </a:r>
            <a:endPar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1" name="椭圆 40"/>
          <p:cNvSpPr/>
          <p:nvPr/>
        </p:nvSpPr>
        <p:spPr>
          <a:xfrm>
            <a:off x="7627214" y="4477274"/>
            <a:ext cx="661165" cy="661165"/>
          </a:xfrm>
          <a:prstGeom prst="ellipse">
            <a:avLst/>
          </a:prstGeom>
          <a:solidFill>
            <a:srgbClr val="ED7D31"/>
          </a:solidFill>
          <a:ln w="6350">
            <a:solidFill>
              <a:srgbClr val="EB453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升级</a:t>
            </a:r>
            <a:endPar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2" name="椭圆 41"/>
          <p:cNvSpPr/>
          <p:nvPr/>
        </p:nvSpPr>
        <p:spPr>
          <a:xfrm>
            <a:off x="7627214" y="5826739"/>
            <a:ext cx="661165" cy="696137"/>
          </a:xfrm>
          <a:prstGeom prst="ellipse">
            <a:avLst/>
          </a:prstGeom>
          <a:solidFill>
            <a:srgbClr val="ED7D31"/>
          </a:solidFill>
          <a:ln w="6350">
            <a:solidFill>
              <a:srgbClr val="EB453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改善</a:t>
            </a:r>
          </a:p>
        </p:txBody>
      </p:sp>
      <p:pic>
        <p:nvPicPr>
          <p:cNvPr id="64" name="图片 63"/>
          <p:cNvPicPr>
            <a:picLocks noChangeAspect="1"/>
          </p:cNvPicPr>
          <p:nvPr/>
        </p:nvPicPr>
        <p:blipFill rotWithShape="1">
          <a:blip r:embed="rId4">
            <a:extLst>
              <a:ext uri="{28A0092B-C50C-407E-A947-70E740481C1C}">
                <a14:useLocalDpi xmlns:a14="http://schemas.microsoft.com/office/drawing/2010/main" val="0"/>
              </a:ext>
            </a:extLst>
          </a:blip>
          <a:srcRect l="3159" t="4297" r="1384" b="5639"/>
          <a:stretch/>
        </p:blipFill>
        <p:spPr>
          <a:xfrm>
            <a:off x="395536" y="3403781"/>
            <a:ext cx="5301697" cy="2977547"/>
          </a:xfrm>
          <a:prstGeom prst="rect">
            <a:avLst/>
          </a:prstGeom>
          <a:ln w="28575">
            <a:solidFill>
              <a:srgbClr val="333F50"/>
            </a:solidFill>
          </a:ln>
        </p:spPr>
      </p:pic>
      <p:sp>
        <p:nvSpPr>
          <p:cNvPr id="7" name="矩形 6"/>
          <p:cNvSpPr/>
          <p:nvPr/>
        </p:nvSpPr>
        <p:spPr>
          <a:xfrm>
            <a:off x="395640" y="2211651"/>
            <a:ext cx="1008113" cy="892505"/>
          </a:xfrm>
          <a:prstGeom prst="rect">
            <a:avLst/>
          </a:prstGeom>
          <a:solidFill>
            <a:srgbClr val="ED7D31"/>
          </a:solidFill>
          <a:ln w="28575">
            <a:solidFill>
              <a:srgbClr val="182B4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五</a:t>
            </a:r>
            <a:r>
              <a:rPr lang="zh-CN" altLang="en-US" sz="1600" dirty="0" smtClean="0">
                <a:solidFill>
                  <a:schemeClr val="bg1"/>
                </a:solidFill>
                <a:latin typeface="微软雅黑" panose="020B0503020204020204" pitchFamily="34" charset="-122"/>
                <a:ea typeface="微软雅黑" panose="020B0503020204020204" pitchFamily="34" charset="-122"/>
              </a:rPr>
              <a:t>次“人大释法”</a:t>
            </a:r>
          </a:p>
        </p:txBody>
      </p:sp>
      <p:sp>
        <p:nvSpPr>
          <p:cNvPr id="21" name="矩形 20"/>
          <p:cNvSpPr/>
          <p:nvPr/>
        </p:nvSpPr>
        <p:spPr>
          <a:xfrm>
            <a:off x="1665268" y="2211651"/>
            <a:ext cx="970558" cy="892505"/>
          </a:xfrm>
          <a:prstGeom prst="rect">
            <a:avLst/>
          </a:prstGeom>
          <a:solidFill>
            <a:srgbClr val="ED7D31"/>
          </a:solidFill>
          <a:ln w="28575">
            <a:solidFill>
              <a:srgbClr val="182B4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CEPA</a:t>
            </a:r>
            <a:endParaRPr lang="zh-CN" altLang="en-US" sz="2400" dirty="0" smtClean="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2892205" y="2211650"/>
            <a:ext cx="999098" cy="892505"/>
          </a:xfrm>
          <a:prstGeom prst="rect">
            <a:avLst/>
          </a:prstGeom>
          <a:solidFill>
            <a:srgbClr val="ED7D31"/>
          </a:solidFill>
          <a:ln w="28575">
            <a:solidFill>
              <a:srgbClr val="182B4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一地两</a:t>
            </a:r>
            <a:r>
              <a:rPr lang="zh-CN" altLang="en-US" dirty="0" smtClean="0">
                <a:solidFill>
                  <a:schemeClr val="bg1"/>
                </a:solidFill>
                <a:latin typeface="微软雅黑" panose="020B0503020204020204" pitchFamily="34" charset="-122"/>
                <a:ea typeface="微软雅黑" panose="020B0503020204020204" pitchFamily="34" charset="-122"/>
              </a:rPr>
              <a:t>检”</a:t>
            </a:r>
          </a:p>
        </p:txBody>
      </p:sp>
      <p:sp>
        <p:nvSpPr>
          <p:cNvPr id="10" name="矩形 9"/>
          <p:cNvSpPr/>
          <p:nvPr/>
        </p:nvSpPr>
        <p:spPr>
          <a:xfrm>
            <a:off x="4278913" y="2211650"/>
            <a:ext cx="2520280" cy="892505"/>
          </a:xfrm>
          <a:prstGeom prst="rect">
            <a:avLst/>
          </a:prstGeom>
          <a:solidFill>
            <a:srgbClr val="ED7D31"/>
          </a:solidFill>
          <a:ln w="28575">
            <a:solidFill>
              <a:srgbClr val="182B4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按照基本法循序渐进推动香港民主政制的发展</a:t>
            </a:r>
          </a:p>
        </p:txBody>
      </p:sp>
      <p:sp>
        <p:nvSpPr>
          <p:cNvPr id="11" name="矩形 10"/>
          <p:cNvSpPr/>
          <p:nvPr/>
        </p:nvSpPr>
        <p:spPr>
          <a:xfrm>
            <a:off x="395535" y="4341527"/>
            <a:ext cx="5301697" cy="1754326"/>
          </a:xfrm>
          <a:prstGeom prst="rect">
            <a:avLst/>
          </a:prstGeom>
          <a:solidFill>
            <a:srgbClr val="182B49"/>
          </a:solidFill>
        </p:spPr>
        <p:txBody>
          <a:bodyPr wrap="square">
            <a:spAutoFit/>
          </a:bodyPr>
          <a:lstStyle/>
          <a:p>
            <a:pPr>
              <a:lnSpc>
                <a:spcPct val="150000"/>
              </a:lnSpc>
            </a:pPr>
            <a:r>
              <a:rPr lang="zh-CN" altLang="en-US" sz="2400" dirty="0">
                <a:solidFill>
                  <a:schemeClr val="bg1"/>
                </a:solidFill>
                <a:latin typeface="微软雅黑" panose="020B0503020204020204" pitchFamily="34" charset="-122"/>
                <a:ea typeface="微软雅黑" panose="020B0503020204020204" pitchFamily="34" charset="-122"/>
              </a:rPr>
              <a:t>中央循序渐进推动民主发展的信心和决心没有动摇</a:t>
            </a:r>
            <a:r>
              <a:rPr lang="zh-CN" altLang="en-US" sz="2400" dirty="0" smtClean="0">
                <a:solidFill>
                  <a:schemeClr val="bg1"/>
                </a:solidFill>
                <a:latin typeface="微软雅黑" panose="020B0503020204020204" pitchFamily="34" charset="-122"/>
                <a:ea typeface="微软雅黑" panose="020B0503020204020204" pitchFamily="34" charset="-122"/>
              </a:rPr>
              <a:t>，行政</a:t>
            </a:r>
            <a:r>
              <a:rPr lang="zh-CN" altLang="en-US" sz="2400" dirty="0">
                <a:solidFill>
                  <a:schemeClr val="bg1"/>
                </a:solidFill>
                <a:latin typeface="微软雅黑" panose="020B0503020204020204" pitchFamily="34" charset="-122"/>
                <a:ea typeface="微软雅黑" panose="020B0503020204020204" pitchFamily="34" charset="-122"/>
              </a:rPr>
              <a:t>长官和立法会议员</a:t>
            </a:r>
            <a:r>
              <a:rPr lang="zh-CN" altLang="en-US" sz="2400" dirty="0">
                <a:solidFill>
                  <a:srgbClr val="ED7D31"/>
                </a:solidFill>
                <a:latin typeface="微软雅黑" panose="020B0503020204020204" pitchFamily="34" charset="-122"/>
                <a:ea typeface="微软雅黑" panose="020B0503020204020204" pitchFamily="34" charset="-122"/>
              </a:rPr>
              <a:t>“双普选”</a:t>
            </a:r>
            <a:r>
              <a:rPr lang="zh-CN" altLang="en-US" sz="2400" dirty="0">
                <a:solidFill>
                  <a:schemeClr val="bg1"/>
                </a:solidFill>
                <a:latin typeface="微软雅黑" panose="020B0503020204020204" pitchFamily="34" charset="-122"/>
                <a:ea typeface="微软雅黑" panose="020B0503020204020204" pitchFamily="34" charset="-122"/>
              </a:rPr>
              <a:t>最终一定能够实现。</a:t>
            </a:r>
            <a:endParaRPr lang="zh-CN" altLang="en-US" sz="3600" dirty="0">
              <a:solidFill>
                <a:srgbClr val="ED7D3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894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1500"/>
                            </p:stCondLst>
                            <p:childTnLst>
                              <p:par>
                                <p:cTn id="11" presetID="53" presetClass="entr" presetSubtype="16" fill="hold" grpId="0" nodeType="afterEffect">
                                  <p:stCondLst>
                                    <p:cond delay="100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animEffect transition="in" filter="fade">
                                      <p:cBhvr>
                                        <p:cTn id="15" dur="500"/>
                                        <p:tgtEl>
                                          <p:spTgt spid="21"/>
                                        </p:tgtEl>
                                      </p:cBhvr>
                                    </p:animEffect>
                                  </p:childTnLst>
                                </p:cTn>
                              </p:par>
                            </p:childTnLst>
                          </p:cTn>
                        </p:par>
                        <p:par>
                          <p:cTn id="16" fill="hold">
                            <p:stCondLst>
                              <p:cond delay="3000"/>
                            </p:stCondLst>
                            <p:childTnLst>
                              <p:par>
                                <p:cTn id="17" presetID="53" presetClass="entr" presetSubtype="16" fill="hold" grpId="0" nodeType="afterEffect">
                                  <p:stCondLst>
                                    <p:cond delay="100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Effect transition="in" filter="fade">
                                      <p:cBhvr>
                                        <p:cTn id="21" dur="500"/>
                                        <p:tgtEl>
                                          <p:spTgt spid="22"/>
                                        </p:tgtEl>
                                      </p:cBhvr>
                                    </p:animEffect>
                                  </p:childTnLst>
                                </p:cTn>
                              </p:par>
                            </p:childTnLst>
                          </p:cTn>
                        </p:par>
                        <p:par>
                          <p:cTn id="22" fill="hold">
                            <p:stCondLst>
                              <p:cond delay="4500"/>
                            </p:stCondLst>
                            <p:childTnLst>
                              <p:par>
                                <p:cTn id="23" presetID="22" presetClass="entr" presetSubtype="8"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p:stCondLst>
                              <p:cond delay="5000"/>
                            </p:stCondLst>
                            <p:childTnLst>
                              <p:par>
                                <p:cTn id="27" presetID="42" presetClass="entr" presetSubtype="0" fill="hold" nodeType="afterEffect">
                                  <p:stCondLst>
                                    <p:cond delay="100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1000"/>
                                        <p:tgtEl>
                                          <p:spTgt spid="47"/>
                                        </p:tgtEl>
                                      </p:cBhvr>
                                    </p:animEffect>
                                    <p:anim calcmode="lin" valueType="num">
                                      <p:cBhvr>
                                        <p:cTn id="30" dur="1000" fill="hold"/>
                                        <p:tgtEl>
                                          <p:spTgt spid="47"/>
                                        </p:tgtEl>
                                        <p:attrNameLst>
                                          <p:attrName>ppt_x</p:attrName>
                                        </p:attrNameLst>
                                      </p:cBhvr>
                                      <p:tavLst>
                                        <p:tav tm="0">
                                          <p:val>
                                            <p:strVal val="#ppt_x"/>
                                          </p:val>
                                        </p:tav>
                                        <p:tav tm="100000">
                                          <p:val>
                                            <p:strVal val="#ppt_x"/>
                                          </p:val>
                                        </p:tav>
                                      </p:tavLst>
                                    </p:anim>
                                    <p:anim calcmode="lin" valueType="num">
                                      <p:cBhvr>
                                        <p:cTn id="31" dur="1000" fill="hold"/>
                                        <p:tgtEl>
                                          <p:spTgt spid="47"/>
                                        </p:tgtEl>
                                        <p:attrNameLst>
                                          <p:attrName>ppt_y</p:attrName>
                                        </p:attrNameLst>
                                      </p:cBhvr>
                                      <p:tavLst>
                                        <p:tav tm="0">
                                          <p:val>
                                            <p:strVal val="#ppt_y+.1"/>
                                          </p:val>
                                        </p:tav>
                                        <p:tav tm="100000">
                                          <p:val>
                                            <p:strVal val="#ppt_y"/>
                                          </p:val>
                                        </p:tav>
                                      </p:tavLst>
                                    </p:anim>
                                  </p:childTnLst>
                                </p:cTn>
                              </p:par>
                            </p:childTnLst>
                          </p:cTn>
                        </p:par>
                        <p:par>
                          <p:cTn id="32" fill="hold">
                            <p:stCondLst>
                              <p:cond delay="7000"/>
                            </p:stCondLst>
                            <p:childTnLst>
                              <p:par>
                                <p:cTn id="33" presetID="22" presetClass="entr" presetSubtype="1" fill="hold" nodeType="after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up)">
                                      <p:cBhvr>
                                        <p:cTn id="35" dur="500"/>
                                        <p:tgtEl>
                                          <p:spTgt spid="56"/>
                                        </p:tgtEl>
                                      </p:cBhvr>
                                    </p:animEffect>
                                  </p:childTnLst>
                                </p:cTn>
                              </p:par>
                            </p:childTnLst>
                          </p:cTn>
                        </p:par>
                        <p:par>
                          <p:cTn id="36" fill="hold">
                            <p:stCondLst>
                              <p:cond delay="9500"/>
                            </p:stCondLst>
                            <p:childTnLst>
                              <p:par>
                                <p:cTn id="37" presetID="53" presetClass="entr" presetSubtype="16" fill="hold" grpId="0" nodeType="afterEffect">
                                  <p:stCondLst>
                                    <p:cond delay="200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Effect transition="in" filter="fade">
                                      <p:cBhvr>
                                        <p:cTn id="41" dur="500"/>
                                        <p:tgtEl>
                                          <p:spTgt spid="24"/>
                                        </p:tgtEl>
                                      </p:cBhvr>
                                    </p:animEffect>
                                  </p:childTnLst>
                                </p:cTn>
                              </p:par>
                              <p:par>
                                <p:cTn id="42" presetID="12" presetClass="entr" presetSubtype="8" fill="hold" grpId="0" nodeType="withEffect">
                                  <p:stCondLst>
                                    <p:cond delay="2000"/>
                                  </p:stCondLst>
                                  <p:childTnLst>
                                    <p:set>
                                      <p:cBhvr>
                                        <p:cTn id="43" dur="1" fill="hold">
                                          <p:stCondLst>
                                            <p:cond delay="0"/>
                                          </p:stCondLst>
                                        </p:cTn>
                                        <p:tgtEl>
                                          <p:spTgt spid="36"/>
                                        </p:tgtEl>
                                        <p:attrNameLst>
                                          <p:attrName>style.visibility</p:attrName>
                                        </p:attrNameLst>
                                      </p:cBhvr>
                                      <p:to>
                                        <p:strVal val="visible"/>
                                      </p:to>
                                    </p:set>
                                    <p:anim calcmode="lin" valueType="num">
                                      <p:cBhvr additive="base">
                                        <p:cTn id="44" dur="500"/>
                                        <p:tgtEl>
                                          <p:spTgt spid="36"/>
                                        </p:tgtEl>
                                        <p:attrNameLst>
                                          <p:attrName>ppt_x</p:attrName>
                                        </p:attrNameLst>
                                      </p:cBhvr>
                                      <p:tavLst>
                                        <p:tav tm="0">
                                          <p:val>
                                            <p:strVal val="#ppt_x-#ppt_w*1.125000"/>
                                          </p:val>
                                        </p:tav>
                                        <p:tav tm="100000">
                                          <p:val>
                                            <p:strVal val="#ppt_x"/>
                                          </p:val>
                                        </p:tav>
                                      </p:tavLst>
                                    </p:anim>
                                    <p:animEffect transition="in" filter="wipe(right)">
                                      <p:cBhvr>
                                        <p:cTn id="45" dur="500"/>
                                        <p:tgtEl>
                                          <p:spTgt spid="36"/>
                                        </p:tgtEl>
                                      </p:cBhvr>
                                    </p:animEffect>
                                  </p:childTnLst>
                                </p:cTn>
                              </p:par>
                            </p:childTnLst>
                          </p:cTn>
                        </p:par>
                        <p:par>
                          <p:cTn id="46" fill="hold">
                            <p:stCondLst>
                              <p:cond delay="12000"/>
                            </p:stCondLst>
                            <p:childTnLst>
                              <p:par>
                                <p:cTn id="47" presetID="53" presetClass="entr" presetSubtype="16" fill="hold" grpId="0" nodeType="afterEffect">
                                  <p:stCondLst>
                                    <p:cond delay="4000"/>
                                  </p:stCondLst>
                                  <p:childTnLst>
                                    <p:set>
                                      <p:cBhvr>
                                        <p:cTn id="48" dur="1" fill="hold">
                                          <p:stCondLst>
                                            <p:cond delay="0"/>
                                          </p:stCondLst>
                                        </p:cTn>
                                        <p:tgtEl>
                                          <p:spTgt spid="25"/>
                                        </p:tgtEl>
                                        <p:attrNameLst>
                                          <p:attrName>style.visibility</p:attrName>
                                        </p:attrNameLst>
                                      </p:cBhvr>
                                      <p:to>
                                        <p:strVal val="visible"/>
                                      </p:to>
                                    </p:set>
                                    <p:anim calcmode="lin" valueType="num">
                                      <p:cBhvr>
                                        <p:cTn id="49" dur="500" fill="hold"/>
                                        <p:tgtEl>
                                          <p:spTgt spid="25"/>
                                        </p:tgtEl>
                                        <p:attrNameLst>
                                          <p:attrName>ppt_w</p:attrName>
                                        </p:attrNameLst>
                                      </p:cBhvr>
                                      <p:tavLst>
                                        <p:tav tm="0">
                                          <p:val>
                                            <p:fltVal val="0"/>
                                          </p:val>
                                        </p:tav>
                                        <p:tav tm="100000">
                                          <p:val>
                                            <p:strVal val="#ppt_w"/>
                                          </p:val>
                                        </p:tav>
                                      </p:tavLst>
                                    </p:anim>
                                    <p:anim calcmode="lin" valueType="num">
                                      <p:cBhvr>
                                        <p:cTn id="50" dur="500" fill="hold"/>
                                        <p:tgtEl>
                                          <p:spTgt spid="25"/>
                                        </p:tgtEl>
                                        <p:attrNameLst>
                                          <p:attrName>ppt_h</p:attrName>
                                        </p:attrNameLst>
                                      </p:cBhvr>
                                      <p:tavLst>
                                        <p:tav tm="0">
                                          <p:val>
                                            <p:fltVal val="0"/>
                                          </p:val>
                                        </p:tav>
                                        <p:tav tm="100000">
                                          <p:val>
                                            <p:strVal val="#ppt_h"/>
                                          </p:val>
                                        </p:tav>
                                      </p:tavLst>
                                    </p:anim>
                                    <p:animEffect transition="in" filter="fade">
                                      <p:cBhvr>
                                        <p:cTn id="51" dur="500"/>
                                        <p:tgtEl>
                                          <p:spTgt spid="25"/>
                                        </p:tgtEl>
                                      </p:cBhvr>
                                    </p:animEffect>
                                  </p:childTnLst>
                                </p:cTn>
                              </p:par>
                              <p:par>
                                <p:cTn id="52" presetID="12" presetClass="entr" presetSubtype="8" fill="hold" grpId="0" nodeType="withEffect">
                                  <p:stCondLst>
                                    <p:cond delay="4000"/>
                                  </p:stCondLst>
                                  <p:childTnLst>
                                    <p:set>
                                      <p:cBhvr>
                                        <p:cTn id="53" dur="1" fill="hold">
                                          <p:stCondLst>
                                            <p:cond delay="0"/>
                                          </p:stCondLst>
                                        </p:cTn>
                                        <p:tgtEl>
                                          <p:spTgt spid="37"/>
                                        </p:tgtEl>
                                        <p:attrNameLst>
                                          <p:attrName>style.visibility</p:attrName>
                                        </p:attrNameLst>
                                      </p:cBhvr>
                                      <p:to>
                                        <p:strVal val="visible"/>
                                      </p:to>
                                    </p:set>
                                    <p:anim calcmode="lin" valueType="num">
                                      <p:cBhvr additive="base">
                                        <p:cTn id="54" dur="500"/>
                                        <p:tgtEl>
                                          <p:spTgt spid="37"/>
                                        </p:tgtEl>
                                        <p:attrNameLst>
                                          <p:attrName>ppt_x</p:attrName>
                                        </p:attrNameLst>
                                      </p:cBhvr>
                                      <p:tavLst>
                                        <p:tav tm="0">
                                          <p:val>
                                            <p:strVal val="#ppt_x-#ppt_w*1.125000"/>
                                          </p:val>
                                        </p:tav>
                                        <p:tav tm="100000">
                                          <p:val>
                                            <p:strVal val="#ppt_x"/>
                                          </p:val>
                                        </p:tav>
                                      </p:tavLst>
                                    </p:anim>
                                    <p:animEffect transition="in" filter="wipe(right)">
                                      <p:cBhvr>
                                        <p:cTn id="55" dur="500"/>
                                        <p:tgtEl>
                                          <p:spTgt spid="37"/>
                                        </p:tgtEl>
                                      </p:cBhvr>
                                    </p:animEffect>
                                  </p:childTnLst>
                                </p:cTn>
                              </p:par>
                            </p:childTnLst>
                          </p:cTn>
                        </p:par>
                        <p:par>
                          <p:cTn id="56" fill="hold">
                            <p:stCondLst>
                              <p:cond delay="16500"/>
                            </p:stCondLst>
                            <p:childTnLst>
                              <p:par>
                                <p:cTn id="57" presetID="21" presetClass="entr" presetSubtype="1" fill="hold" nodeType="afterEffect">
                                  <p:stCondLst>
                                    <p:cond delay="3000"/>
                                  </p:stCondLst>
                                  <p:childTnLst>
                                    <p:set>
                                      <p:cBhvr>
                                        <p:cTn id="58" dur="1" fill="hold">
                                          <p:stCondLst>
                                            <p:cond delay="0"/>
                                          </p:stCondLst>
                                        </p:cTn>
                                        <p:tgtEl>
                                          <p:spTgt spid="64"/>
                                        </p:tgtEl>
                                        <p:attrNameLst>
                                          <p:attrName>style.visibility</p:attrName>
                                        </p:attrNameLst>
                                      </p:cBhvr>
                                      <p:to>
                                        <p:strVal val="visible"/>
                                      </p:to>
                                    </p:set>
                                    <p:animEffect transition="in" filter="wheel(1)">
                                      <p:cBhvr>
                                        <p:cTn id="59" dur="2000"/>
                                        <p:tgtEl>
                                          <p:spTgt spid="64"/>
                                        </p:tgtEl>
                                      </p:cBhvr>
                                    </p:animEffect>
                                  </p:childTnLst>
                                </p:cTn>
                              </p:par>
                            </p:childTnLst>
                          </p:cTn>
                        </p:par>
                        <p:par>
                          <p:cTn id="60" fill="hold">
                            <p:stCondLst>
                              <p:cond delay="21500"/>
                            </p:stCondLst>
                            <p:childTnLst>
                              <p:par>
                                <p:cTn id="61" presetID="53" presetClass="entr" presetSubtype="16" fill="hold" grpId="0" nodeType="afterEffect">
                                  <p:stCondLst>
                                    <p:cond delay="4000"/>
                                  </p:stCondLst>
                                  <p:childTnLst>
                                    <p:set>
                                      <p:cBhvr>
                                        <p:cTn id="62" dur="1" fill="hold">
                                          <p:stCondLst>
                                            <p:cond delay="0"/>
                                          </p:stCondLst>
                                        </p:cTn>
                                        <p:tgtEl>
                                          <p:spTgt spid="40"/>
                                        </p:tgtEl>
                                        <p:attrNameLst>
                                          <p:attrName>style.visibility</p:attrName>
                                        </p:attrNameLst>
                                      </p:cBhvr>
                                      <p:to>
                                        <p:strVal val="visible"/>
                                      </p:to>
                                    </p:set>
                                    <p:anim calcmode="lin" valueType="num">
                                      <p:cBhvr>
                                        <p:cTn id="63" dur="500" fill="hold"/>
                                        <p:tgtEl>
                                          <p:spTgt spid="40"/>
                                        </p:tgtEl>
                                        <p:attrNameLst>
                                          <p:attrName>ppt_w</p:attrName>
                                        </p:attrNameLst>
                                      </p:cBhvr>
                                      <p:tavLst>
                                        <p:tav tm="0">
                                          <p:val>
                                            <p:fltVal val="0"/>
                                          </p:val>
                                        </p:tav>
                                        <p:tav tm="100000">
                                          <p:val>
                                            <p:strVal val="#ppt_w"/>
                                          </p:val>
                                        </p:tav>
                                      </p:tavLst>
                                    </p:anim>
                                    <p:anim calcmode="lin" valueType="num">
                                      <p:cBhvr>
                                        <p:cTn id="64" dur="500" fill="hold"/>
                                        <p:tgtEl>
                                          <p:spTgt spid="40"/>
                                        </p:tgtEl>
                                        <p:attrNameLst>
                                          <p:attrName>ppt_h</p:attrName>
                                        </p:attrNameLst>
                                      </p:cBhvr>
                                      <p:tavLst>
                                        <p:tav tm="0">
                                          <p:val>
                                            <p:fltVal val="0"/>
                                          </p:val>
                                        </p:tav>
                                        <p:tav tm="100000">
                                          <p:val>
                                            <p:strVal val="#ppt_h"/>
                                          </p:val>
                                        </p:tav>
                                      </p:tavLst>
                                    </p:anim>
                                    <p:animEffect transition="in" filter="fade">
                                      <p:cBhvr>
                                        <p:cTn id="65" dur="500"/>
                                        <p:tgtEl>
                                          <p:spTgt spid="40"/>
                                        </p:tgtEl>
                                      </p:cBhvr>
                                    </p:animEffect>
                                  </p:childTnLst>
                                </p:cTn>
                              </p:par>
                            </p:childTnLst>
                          </p:cTn>
                        </p:par>
                        <p:par>
                          <p:cTn id="66" fill="hold">
                            <p:stCondLst>
                              <p:cond delay="26000"/>
                            </p:stCondLst>
                            <p:childTnLst>
                              <p:par>
                                <p:cTn id="67" presetID="53" presetClass="entr" presetSubtype="16" fill="hold" grpId="0" nodeType="afterEffect">
                                  <p:stCondLst>
                                    <p:cond delay="4000"/>
                                  </p:stCondLst>
                                  <p:childTnLst>
                                    <p:set>
                                      <p:cBhvr>
                                        <p:cTn id="68" dur="1" fill="hold">
                                          <p:stCondLst>
                                            <p:cond delay="0"/>
                                          </p:stCondLst>
                                        </p:cTn>
                                        <p:tgtEl>
                                          <p:spTgt spid="41"/>
                                        </p:tgtEl>
                                        <p:attrNameLst>
                                          <p:attrName>style.visibility</p:attrName>
                                        </p:attrNameLst>
                                      </p:cBhvr>
                                      <p:to>
                                        <p:strVal val="visible"/>
                                      </p:to>
                                    </p:set>
                                    <p:anim calcmode="lin" valueType="num">
                                      <p:cBhvr>
                                        <p:cTn id="69" dur="500" fill="hold"/>
                                        <p:tgtEl>
                                          <p:spTgt spid="41"/>
                                        </p:tgtEl>
                                        <p:attrNameLst>
                                          <p:attrName>ppt_w</p:attrName>
                                        </p:attrNameLst>
                                      </p:cBhvr>
                                      <p:tavLst>
                                        <p:tav tm="0">
                                          <p:val>
                                            <p:fltVal val="0"/>
                                          </p:val>
                                        </p:tav>
                                        <p:tav tm="100000">
                                          <p:val>
                                            <p:strVal val="#ppt_w"/>
                                          </p:val>
                                        </p:tav>
                                      </p:tavLst>
                                    </p:anim>
                                    <p:anim calcmode="lin" valueType="num">
                                      <p:cBhvr>
                                        <p:cTn id="70" dur="500" fill="hold"/>
                                        <p:tgtEl>
                                          <p:spTgt spid="41"/>
                                        </p:tgtEl>
                                        <p:attrNameLst>
                                          <p:attrName>ppt_h</p:attrName>
                                        </p:attrNameLst>
                                      </p:cBhvr>
                                      <p:tavLst>
                                        <p:tav tm="0">
                                          <p:val>
                                            <p:fltVal val="0"/>
                                          </p:val>
                                        </p:tav>
                                        <p:tav tm="100000">
                                          <p:val>
                                            <p:strVal val="#ppt_h"/>
                                          </p:val>
                                        </p:tav>
                                      </p:tavLst>
                                    </p:anim>
                                    <p:animEffect transition="in" filter="fade">
                                      <p:cBhvr>
                                        <p:cTn id="71" dur="500"/>
                                        <p:tgtEl>
                                          <p:spTgt spid="41"/>
                                        </p:tgtEl>
                                      </p:cBhvr>
                                    </p:animEffect>
                                  </p:childTnLst>
                                </p:cTn>
                              </p:par>
                            </p:childTnLst>
                          </p:cTn>
                        </p:par>
                        <p:par>
                          <p:cTn id="72" fill="hold">
                            <p:stCondLst>
                              <p:cond delay="30500"/>
                            </p:stCondLst>
                            <p:childTnLst>
                              <p:par>
                                <p:cTn id="73" presetID="53" presetClass="entr" presetSubtype="16" fill="hold" grpId="0" nodeType="afterEffect">
                                  <p:stCondLst>
                                    <p:cond delay="4000"/>
                                  </p:stCondLst>
                                  <p:childTnLst>
                                    <p:set>
                                      <p:cBhvr>
                                        <p:cTn id="74" dur="1" fill="hold">
                                          <p:stCondLst>
                                            <p:cond delay="0"/>
                                          </p:stCondLst>
                                        </p:cTn>
                                        <p:tgtEl>
                                          <p:spTgt spid="42"/>
                                        </p:tgtEl>
                                        <p:attrNameLst>
                                          <p:attrName>style.visibility</p:attrName>
                                        </p:attrNameLst>
                                      </p:cBhvr>
                                      <p:to>
                                        <p:strVal val="visible"/>
                                      </p:to>
                                    </p:set>
                                    <p:anim calcmode="lin" valueType="num">
                                      <p:cBhvr>
                                        <p:cTn id="75" dur="500" fill="hold"/>
                                        <p:tgtEl>
                                          <p:spTgt spid="42"/>
                                        </p:tgtEl>
                                        <p:attrNameLst>
                                          <p:attrName>ppt_w</p:attrName>
                                        </p:attrNameLst>
                                      </p:cBhvr>
                                      <p:tavLst>
                                        <p:tav tm="0">
                                          <p:val>
                                            <p:fltVal val="0"/>
                                          </p:val>
                                        </p:tav>
                                        <p:tav tm="100000">
                                          <p:val>
                                            <p:strVal val="#ppt_w"/>
                                          </p:val>
                                        </p:tav>
                                      </p:tavLst>
                                    </p:anim>
                                    <p:anim calcmode="lin" valueType="num">
                                      <p:cBhvr>
                                        <p:cTn id="76" dur="500" fill="hold"/>
                                        <p:tgtEl>
                                          <p:spTgt spid="42"/>
                                        </p:tgtEl>
                                        <p:attrNameLst>
                                          <p:attrName>ppt_h</p:attrName>
                                        </p:attrNameLst>
                                      </p:cBhvr>
                                      <p:tavLst>
                                        <p:tav tm="0">
                                          <p:val>
                                            <p:fltVal val="0"/>
                                          </p:val>
                                        </p:tav>
                                        <p:tav tm="100000">
                                          <p:val>
                                            <p:strVal val="#ppt_h"/>
                                          </p:val>
                                        </p:tav>
                                      </p:tavLst>
                                    </p:anim>
                                    <p:animEffect transition="in" filter="fade">
                                      <p:cBhvr>
                                        <p:cTn id="77" dur="500"/>
                                        <p:tgtEl>
                                          <p:spTgt spid="42"/>
                                        </p:tgtEl>
                                      </p:cBhvr>
                                    </p:animEffect>
                                  </p:childTnLst>
                                </p:cTn>
                              </p:par>
                            </p:childTnLst>
                          </p:cTn>
                        </p:par>
                        <p:par>
                          <p:cTn id="78" fill="hold">
                            <p:stCondLst>
                              <p:cond delay="35000"/>
                            </p:stCondLst>
                            <p:childTnLst>
                              <p:par>
                                <p:cTn id="79" presetID="22" presetClass="entr" presetSubtype="8" fill="hold" grpId="0" nodeType="afterEffect">
                                  <p:stCondLst>
                                    <p:cond delay="3000"/>
                                  </p:stCondLst>
                                  <p:childTnLst>
                                    <p:set>
                                      <p:cBhvr>
                                        <p:cTn id="80" dur="1" fill="hold">
                                          <p:stCondLst>
                                            <p:cond delay="0"/>
                                          </p:stCondLst>
                                        </p:cTn>
                                        <p:tgtEl>
                                          <p:spTgt spid="10"/>
                                        </p:tgtEl>
                                        <p:attrNameLst>
                                          <p:attrName>style.visibility</p:attrName>
                                        </p:attrNameLst>
                                      </p:cBhvr>
                                      <p:to>
                                        <p:strVal val="visible"/>
                                      </p:to>
                                    </p:set>
                                    <p:animEffect transition="in" filter="wipe(left)">
                                      <p:cBhvr>
                                        <p:cTn id="81" dur="500"/>
                                        <p:tgtEl>
                                          <p:spTgt spid="10"/>
                                        </p:tgtEl>
                                      </p:cBhvr>
                                    </p:animEffect>
                                  </p:childTnLst>
                                </p:cTn>
                              </p:par>
                            </p:childTnLst>
                          </p:cTn>
                        </p:par>
                        <p:par>
                          <p:cTn id="82" fill="hold">
                            <p:stCondLst>
                              <p:cond delay="38500"/>
                            </p:stCondLst>
                            <p:childTnLst>
                              <p:par>
                                <p:cTn id="83" presetID="22" presetClass="entr" presetSubtype="8" fill="hold" grpId="0" nodeType="afterEffect">
                                  <p:stCondLst>
                                    <p:cond delay="5000"/>
                                  </p:stCondLst>
                                  <p:childTnLst>
                                    <p:set>
                                      <p:cBhvr>
                                        <p:cTn id="84" dur="1" fill="hold">
                                          <p:stCondLst>
                                            <p:cond delay="0"/>
                                          </p:stCondLst>
                                        </p:cTn>
                                        <p:tgtEl>
                                          <p:spTgt spid="11"/>
                                        </p:tgtEl>
                                        <p:attrNameLst>
                                          <p:attrName>style.visibility</p:attrName>
                                        </p:attrNameLst>
                                      </p:cBhvr>
                                      <p:to>
                                        <p:strVal val="visible"/>
                                      </p:to>
                                    </p:set>
                                    <p:animEffect transition="in" filter="wipe(left)">
                                      <p:cBhvr>
                                        <p:cTn id="8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6" grpId="0"/>
      <p:bldP spid="25" grpId="0" animBg="1"/>
      <p:bldP spid="37" grpId="0"/>
      <p:bldP spid="40" grpId="0" animBg="1"/>
      <p:bldP spid="41" grpId="0" animBg="1"/>
      <p:bldP spid="42" grpId="0" animBg="1"/>
      <p:bldP spid="7" grpId="0" animBg="1"/>
      <p:bldP spid="21" grpId="0" animBg="1"/>
      <p:bldP spid="22"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텍스트 개체 틀 55"/>
          <p:cNvSpPr txBox="1">
            <a:spLocks/>
          </p:cNvSpPr>
          <p:nvPr/>
        </p:nvSpPr>
        <p:spPr>
          <a:xfrm>
            <a:off x="1763688" y="3423912"/>
            <a:ext cx="5688632" cy="41545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solidFill>
                  <a:srgbClr val="FD5A27"/>
                </a:solidFill>
                <a:effectLst>
                  <a:outerShdw blurRad="38100" dist="38100" dir="2700000" algn="tl">
                    <a:srgbClr val="000000">
                      <a:alpha val="43137"/>
                    </a:srgbClr>
                  </a:outerShdw>
                </a:effectLst>
                <a:ea typeface="微软雅黑" panose="020B0503020204020204" pitchFamily="34" charset="-122"/>
              </a:rPr>
              <a:t>第二</a:t>
            </a:r>
            <a:r>
              <a:rPr lang="zh-CN" altLang="en-US" sz="2400" dirty="0" smtClean="0">
                <a:effectLst>
                  <a:outerShdw blurRad="38100" dist="38100" dir="2700000" algn="tl">
                    <a:srgbClr val="000000">
                      <a:alpha val="43137"/>
                    </a:srgbClr>
                  </a:outerShdw>
                </a:effectLst>
                <a:ea typeface="微软雅黑" panose="020B0503020204020204" pitchFamily="34" charset="-122"/>
              </a:rPr>
              <a:t>、从人大释法看中央对香港的治理</a:t>
            </a:r>
            <a:endParaRPr lang="ko-KR" altLang="en-US" sz="2400" dirty="0">
              <a:effectLst>
                <a:outerShdw blurRad="38100" dist="38100" dir="2700000" algn="tl">
                  <a:srgbClr val="000000">
                    <a:alpha val="43137"/>
                  </a:srgbClr>
                </a:outerShdw>
              </a:effectLst>
            </a:endParaRPr>
          </a:p>
        </p:txBody>
      </p:sp>
      <p:sp>
        <p:nvSpPr>
          <p:cNvPr id="13" name="제목 1"/>
          <p:cNvSpPr txBox="1">
            <a:spLocks/>
          </p:cNvSpPr>
          <p:nvPr/>
        </p:nvSpPr>
        <p:spPr>
          <a:xfrm>
            <a:off x="1763688" y="2632968"/>
            <a:ext cx="5688632" cy="389353"/>
          </a:xfrm>
          <a:prstGeom prst="rect">
            <a:avLst/>
          </a:prstGeom>
        </p:spPr>
        <p:txBody>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zh-CN" altLang="en-US" sz="2400" dirty="0" smtClean="0">
                <a:solidFill>
                  <a:srgbClr val="FD5A27"/>
                </a:solidFill>
                <a:effectLst>
                  <a:outerShdw blurRad="38100" dist="38100" dir="2700000" algn="tl">
                    <a:srgbClr val="000000">
                      <a:alpha val="43137"/>
                    </a:srgbClr>
                  </a:outerShdw>
                </a:effectLst>
                <a:ea typeface="微软雅黑" panose="020B0503020204020204" pitchFamily="34" charset="-122"/>
              </a:rPr>
              <a:t>第一</a:t>
            </a:r>
            <a:r>
              <a:rPr lang="zh-CN" altLang="en-US" sz="2400" dirty="0" smtClean="0">
                <a:effectLst>
                  <a:outerShdw blurRad="38100" dist="38100" dir="2700000" algn="tl">
                    <a:srgbClr val="000000">
                      <a:alpha val="43137"/>
                    </a:srgbClr>
                  </a:outerShdw>
                </a:effectLst>
                <a:ea typeface="微软雅黑" panose="020B0503020204020204" pitchFamily="34" charset="-122"/>
              </a:rPr>
              <a:t>、全国人大常委会五次释法的实践</a:t>
            </a:r>
            <a:endParaRPr lang="ko-KR" altLang="en-US" sz="2400" dirty="0">
              <a:effectLst>
                <a:outerShdw blurRad="38100" dist="38100" dir="2700000" algn="tl">
                  <a:srgbClr val="000000">
                    <a:alpha val="43137"/>
                  </a:srgbClr>
                </a:outerShdw>
              </a:effectLst>
            </a:endParaRPr>
          </a:p>
        </p:txBody>
      </p:sp>
      <p:sp>
        <p:nvSpPr>
          <p:cNvPr id="14" name="텍스트 개체 틀 11"/>
          <p:cNvSpPr txBox="1">
            <a:spLocks/>
          </p:cNvSpPr>
          <p:nvPr/>
        </p:nvSpPr>
        <p:spPr>
          <a:xfrm>
            <a:off x="2971679" y="1618170"/>
            <a:ext cx="3200642" cy="387798"/>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3200" b="1" kern="1200">
                <a:solidFill>
                  <a:schemeClr val="bg1"/>
                </a:solidFill>
                <a:effectLst>
                  <a:outerShdw blurRad="38100" dist="38100" dir="2700000" algn="tl" rotWithShape="0">
                    <a:srgbClr val="000000">
                      <a:alpha val="43137"/>
                    </a:srgb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smtClean="0">
                <a:latin typeface="微软雅黑" panose="020B0503020204020204" pitchFamily="34" charset="-122"/>
                <a:ea typeface="微软雅黑" panose="020B0503020204020204" pitchFamily="34" charset="-122"/>
              </a:rPr>
              <a:t>目         录</a:t>
            </a:r>
            <a:endParaRPr lang="ko-KR" altLang="en-US" sz="2800" dirty="0">
              <a:effectLst>
                <a:outerShdw blurRad="25400" dist="12700" dir="5400000" algn="t" rotWithShape="0">
                  <a:prstClr val="black">
                    <a:alpha val="80000"/>
                  </a:prstClr>
                </a:outerShdw>
              </a:effectLst>
              <a:latin typeface="微软雅黑" panose="020B0503020204020204" pitchFamily="34" charset="-122"/>
            </a:endParaRPr>
          </a:p>
        </p:txBody>
      </p:sp>
      <p:sp>
        <p:nvSpPr>
          <p:cNvPr id="15" name="텍스트 개체 틀 2"/>
          <p:cNvSpPr txBox="1">
            <a:spLocks/>
          </p:cNvSpPr>
          <p:nvPr/>
        </p:nvSpPr>
        <p:spPr>
          <a:xfrm>
            <a:off x="1763688" y="4147562"/>
            <a:ext cx="5688632" cy="39751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smtClean="0">
                <a:solidFill>
                  <a:srgbClr val="FD5A27"/>
                </a:solidFill>
                <a:effectLst>
                  <a:outerShdw blurRad="38100" dist="38100" dir="2700000" algn="tl">
                    <a:srgbClr val="000000">
                      <a:alpha val="43137"/>
                    </a:srgbClr>
                  </a:outerShdw>
                </a:effectLst>
                <a:ea typeface="微软雅黑" panose="020B0503020204020204" pitchFamily="34" charset="-122"/>
              </a:rPr>
              <a:t>第三</a:t>
            </a:r>
            <a:r>
              <a:rPr lang="zh-CN" altLang="en-US" sz="2400" smtClean="0">
                <a:effectLst>
                  <a:outerShdw blurRad="38100" dist="38100" dir="2700000" algn="tl">
                    <a:srgbClr val="000000">
                      <a:alpha val="43137"/>
                    </a:srgbClr>
                  </a:outerShdw>
                </a:effectLst>
                <a:ea typeface="微软雅黑" panose="020B0503020204020204" pitchFamily="34" charset="-122"/>
              </a:rPr>
              <a:t>、</a:t>
            </a:r>
            <a:r>
              <a:rPr lang="zh-CN" altLang="en-US" sz="2400" spc="-150" smtClean="0">
                <a:effectLst>
                  <a:outerShdw blurRad="38100" dist="38100" dir="2700000" algn="tl">
                    <a:srgbClr val="000000">
                      <a:alpha val="43137"/>
                    </a:srgbClr>
                  </a:outerShdw>
                </a:effectLst>
                <a:ea typeface="微软雅黑" panose="020B0503020204020204" pitchFamily="34" charset="-122"/>
              </a:rPr>
              <a:t>“一国”之下“两制”的相处之道</a:t>
            </a:r>
            <a:endParaRPr lang="ko-KR" altLang="en-US" sz="2400" spc="-15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5223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22" presetClass="entr" presetSubtype="8" fill="hold" grpId="1"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1000"/>
                            </p:stCondLst>
                            <p:childTnLst>
                              <p:par>
                                <p:cTn id="15" presetID="22" presetClass="entr" presetSubtype="8" fill="hold" grpId="1"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par>
                          <p:cTn id="18" fill="hold">
                            <p:stCondLst>
                              <p:cond delay="1500"/>
                            </p:stCondLst>
                            <p:childTnLst>
                              <p:par>
                                <p:cTn id="19" presetID="22" presetClass="entr" presetSubtype="8" fill="hold" grpId="1"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p:bldP spid="13" grpId="1"/>
      <p:bldP spid="14" grpId="0"/>
      <p:bldP spid="1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4572000" y="2305359"/>
            <a:ext cx="4248472" cy="1682768"/>
          </a:xfrm>
        </p:spPr>
        <p:txBody>
          <a:bodyPr/>
          <a:lstStyle/>
          <a:p>
            <a:r>
              <a:rPr lang="zh-CN" altLang="en-US" dirty="0">
                <a:latin typeface="微软雅黑" panose="020B0503020204020204" pitchFamily="34" charset="-122"/>
                <a:ea typeface="微软雅黑" panose="020B0503020204020204" pitchFamily="34" charset="-122"/>
              </a:rPr>
              <a:t>三</a:t>
            </a:r>
            <a:r>
              <a:rPr lang="zh-CN" altLang="en-US" dirty="0" smtClean="0">
                <a:latin typeface="微软雅黑" panose="020B0503020204020204" pitchFamily="34" charset="-122"/>
                <a:ea typeface="微软雅黑" panose="020B0503020204020204" pitchFamily="34" charset="-122"/>
              </a:rPr>
              <a:t>、“一国”之下“两制”的相处</a:t>
            </a:r>
            <a:r>
              <a:rPr lang="zh-CN" altLang="en-US" dirty="0">
                <a:latin typeface="微软雅黑" panose="020B0503020204020204" pitchFamily="34" charset="-122"/>
                <a:ea typeface="微软雅黑" panose="020B0503020204020204" pitchFamily="34" charset="-122"/>
              </a:rPr>
              <a:t>之道</a:t>
            </a:r>
          </a:p>
        </p:txBody>
      </p:sp>
    </p:spTree>
    <p:extLst>
      <p:ext uri="{BB962C8B-B14F-4D97-AF65-F5344CB8AC3E}">
        <p14:creationId xmlns:p14="http://schemas.microsoft.com/office/powerpoint/2010/main" val="62348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solidFill>
                  <a:srgbClr val="FD5A27"/>
                </a:solidFill>
              </a:rPr>
              <a:t>1. </a:t>
            </a:r>
            <a:r>
              <a:rPr lang="zh-CN" altLang="en-US" dirty="0" smtClean="0"/>
              <a:t>香港</a:t>
            </a:r>
            <a:r>
              <a:rPr lang="zh-CN" altLang="en-US" dirty="0"/>
              <a:t>要学会正确看待自己的祖国</a:t>
            </a:r>
            <a:endParaRPr lang="en-US" altLang="zh-CN" dirty="0"/>
          </a:p>
          <a:p>
            <a:r>
              <a:rPr lang="en-US" altLang="zh-CN" dirty="0" smtClean="0">
                <a:solidFill>
                  <a:srgbClr val="FD5A27"/>
                </a:solidFill>
              </a:rPr>
              <a:t>2. </a:t>
            </a:r>
            <a:r>
              <a:rPr lang="zh-CN" altLang="en-US" dirty="0" smtClean="0"/>
              <a:t>香港</a:t>
            </a:r>
            <a:r>
              <a:rPr lang="zh-CN" altLang="en-US" dirty="0"/>
              <a:t>是国家改革开放最大的受益者</a:t>
            </a:r>
          </a:p>
          <a:p>
            <a:r>
              <a:rPr lang="en-US" altLang="zh-CN" dirty="0" smtClean="0">
                <a:solidFill>
                  <a:srgbClr val="FD5A27"/>
                </a:solidFill>
              </a:rPr>
              <a:t>3. </a:t>
            </a:r>
            <a:r>
              <a:rPr lang="zh-CN" altLang="en-US" dirty="0" smtClean="0"/>
              <a:t>“</a:t>
            </a:r>
            <a:r>
              <a:rPr lang="zh-CN" altLang="en-US" dirty="0"/>
              <a:t>两制”要融洽相处</a:t>
            </a:r>
          </a:p>
        </p:txBody>
      </p:sp>
    </p:spTree>
    <p:extLst>
      <p:ext uri="{BB962C8B-B14F-4D97-AF65-F5344CB8AC3E}">
        <p14:creationId xmlns:p14="http://schemas.microsoft.com/office/powerpoint/2010/main" val="41368457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1772816"/>
            <a:ext cx="3707904" cy="2808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11151" t="23750" r="11151" b="24801"/>
          <a:stretch/>
        </p:blipFill>
        <p:spPr>
          <a:xfrm>
            <a:off x="4572000" y="1772816"/>
            <a:ext cx="4199768" cy="2808312"/>
          </a:xfrm>
          <a:prstGeom prst="rect">
            <a:avLst/>
          </a:prstGeom>
          <a:ln w="38100" cap="sq">
            <a:solidFill>
              <a:srgbClr val="ED7D31"/>
            </a:solidFill>
            <a:prstDash val="solid"/>
            <a:miter lim="800000"/>
          </a:ln>
          <a:effectLst>
            <a:outerShdw blurRad="50800" dist="38100" dir="2700000" algn="tl" rotWithShape="0">
              <a:srgbClr val="000000">
                <a:alpha val="43000"/>
              </a:srgbClr>
            </a:outerShdw>
          </a:effectLst>
        </p:spPr>
      </p:pic>
      <p:sp>
        <p:nvSpPr>
          <p:cNvPr id="4" name="矩形 3"/>
          <p:cNvSpPr/>
          <p:nvPr/>
        </p:nvSpPr>
        <p:spPr>
          <a:xfrm>
            <a:off x="251520" y="4706963"/>
            <a:ext cx="3672408" cy="812530"/>
          </a:xfrm>
          <a:prstGeom prst="rect">
            <a:avLst/>
          </a:prstGeom>
        </p:spPr>
        <p:txBody>
          <a:bodyPr wrap="square">
            <a:spAutoFit/>
          </a:bodyPr>
          <a:lstStyle/>
          <a:p>
            <a:pPr>
              <a:lnSpc>
                <a:spcPct val="130000"/>
              </a:lnSpc>
            </a:pPr>
            <a:r>
              <a:rPr lang="en-US" altLang="zh-CN" b="1" kern="100" dirty="0">
                <a:solidFill>
                  <a:srgbClr val="ED7D31"/>
                </a:solidFill>
                <a:latin typeface="微软雅黑" panose="020B0503020204020204" pitchFamily="34" charset="-122"/>
                <a:ea typeface="微软雅黑" panose="020B0503020204020204" pitchFamily="34" charset="-122"/>
                <a:cs typeface="宋体" panose="02010600030101010101" pitchFamily="2" charset="-122"/>
              </a:rPr>
              <a:t>1840</a:t>
            </a:r>
            <a:r>
              <a:rPr lang="zh-CN" altLang="zh-CN" b="1" kern="100" dirty="0">
                <a:solidFill>
                  <a:srgbClr val="ED7D31"/>
                </a:solidFill>
                <a:latin typeface="微软雅黑" panose="020B0503020204020204" pitchFamily="34" charset="-122"/>
                <a:ea typeface="微软雅黑" panose="020B0503020204020204" pitchFamily="34" charset="-122"/>
                <a:cs typeface="宋体" panose="02010600030101010101" pitchFamily="2" charset="-122"/>
              </a:rPr>
              <a:t>年鸦片战争</a:t>
            </a:r>
            <a:r>
              <a:rPr lang="zh-CN" altLang="zh-CN" kern="100" dirty="0" smtClean="0">
                <a:latin typeface="微软雅黑" panose="020B0503020204020204" pitchFamily="34" charset="-122"/>
                <a:ea typeface="微软雅黑" panose="020B0503020204020204" pitchFamily="34" charset="-122"/>
                <a:cs typeface="宋体" panose="02010600030101010101" pitchFamily="2" charset="-122"/>
              </a:rPr>
              <a:t>后</a:t>
            </a:r>
            <a:endParaRPr lang="en-US" altLang="zh-CN" kern="100" dirty="0" smtClean="0">
              <a:latin typeface="微软雅黑" panose="020B0503020204020204" pitchFamily="34" charset="-122"/>
              <a:ea typeface="微软雅黑" panose="020B0503020204020204" pitchFamily="34" charset="-122"/>
              <a:cs typeface="宋体" panose="02010600030101010101" pitchFamily="2" charset="-122"/>
            </a:endParaRPr>
          </a:p>
          <a:p>
            <a:pPr>
              <a:lnSpc>
                <a:spcPct val="130000"/>
              </a:lnSpc>
            </a:pPr>
            <a:r>
              <a:rPr lang="zh-CN" altLang="zh-CN" kern="100" dirty="0" smtClean="0">
                <a:latin typeface="微软雅黑" panose="020B0503020204020204" pitchFamily="34" charset="-122"/>
                <a:ea typeface="微软雅黑" panose="020B0503020204020204" pitchFamily="34" charset="-122"/>
                <a:cs typeface="宋体" panose="02010600030101010101" pitchFamily="2" charset="-122"/>
              </a:rPr>
              <a:t>香港</a:t>
            </a:r>
            <a:r>
              <a:rPr lang="zh-CN" altLang="zh-CN" kern="100" dirty="0">
                <a:latin typeface="微软雅黑" panose="020B0503020204020204" pitchFamily="34" charset="-122"/>
                <a:ea typeface="微软雅黑" panose="020B0503020204020204" pitchFamily="34" charset="-122"/>
                <a:cs typeface="宋体" panose="02010600030101010101" pitchFamily="2" charset="-122"/>
              </a:rPr>
              <a:t>被英国侵占并统治了</a:t>
            </a:r>
            <a:r>
              <a:rPr lang="en-US" altLang="zh-CN" kern="100" dirty="0">
                <a:latin typeface="微软雅黑" panose="020B0503020204020204" pitchFamily="34" charset="-122"/>
                <a:ea typeface="微软雅黑" panose="020B0503020204020204" pitchFamily="34" charset="-122"/>
                <a:cs typeface="宋体" panose="02010600030101010101" pitchFamily="2" charset="-122"/>
              </a:rPr>
              <a:t>156</a:t>
            </a:r>
            <a:r>
              <a:rPr lang="zh-CN" altLang="zh-CN" kern="100" dirty="0">
                <a:latin typeface="微软雅黑" panose="020B0503020204020204" pitchFamily="34" charset="-122"/>
                <a:ea typeface="微软雅黑" panose="020B0503020204020204" pitchFamily="34" charset="-122"/>
                <a:cs typeface="宋体" panose="02010600030101010101" pitchFamily="2" charset="-122"/>
              </a:rPr>
              <a:t>年</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4427984" y="4706963"/>
            <a:ext cx="3672408" cy="777457"/>
          </a:xfrm>
          <a:prstGeom prst="rect">
            <a:avLst/>
          </a:prstGeom>
        </p:spPr>
        <p:txBody>
          <a:bodyPr wrap="square">
            <a:spAutoFit/>
          </a:bodyPr>
          <a:lstStyle/>
          <a:p>
            <a:pPr>
              <a:lnSpc>
                <a:spcPct val="130000"/>
              </a:lnSpc>
            </a:pPr>
            <a:r>
              <a:rPr lang="en-US" altLang="zh-CN" b="1" kern="100" dirty="0" smtClean="0">
                <a:solidFill>
                  <a:srgbClr val="ED7D31"/>
                </a:solidFill>
                <a:latin typeface="微软雅黑" panose="020B0503020204020204" pitchFamily="34" charset="-122"/>
                <a:ea typeface="微软雅黑" panose="020B0503020204020204" pitchFamily="34" charset="-122"/>
                <a:cs typeface="宋体" panose="02010600030101010101" pitchFamily="2" charset="-122"/>
              </a:rPr>
              <a:t>1997</a:t>
            </a:r>
            <a:r>
              <a:rPr lang="zh-CN" altLang="en-US" b="1" kern="100" dirty="0">
                <a:solidFill>
                  <a:srgbClr val="ED7D31"/>
                </a:solidFill>
                <a:latin typeface="微软雅黑" panose="020B0503020204020204" pitchFamily="34" charset="-122"/>
                <a:ea typeface="微软雅黑" panose="020B0503020204020204" pitchFamily="34" charset="-122"/>
                <a:cs typeface="宋体" panose="02010600030101010101" pitchFamily="2" charset="-122"/>
              </a:rPr>
              <a:t>年</a:t>
            </a:r>
            <a:r>
              <a:rPr lang="en-US" altLang="zh-CN" b="1" kern="100" dirty="0">
                <a:solidFill>
                  <a:srgbClr val="ED7D31"/>
                </a:solidFill>
                <a:latin typeface="微软雅黑" panose="020B0503020204020204" pitchFamily="34" charset="-122"/>
                <a:ea typeface="微软雅黑" panose="020B0503020204020204" pitchFamily="34" charset="-122"/>
                <a:cs typeface="宋体" panose="02010600030101010101" pitchFamily="2" charset="-122"/>
              </a:rPr>
              <a:t>7</a:t>
            </a:r>
            <a:r>
              <a:rPr lang="zh-CN" altLang="en-US" b="1" kern="100" dirty="0">
                <a:solidFill>
                  <a:srgbClr val="ED7D31"/>
                </a:solidFill>
                <a:latin typeface="微软雅黑" panose="020B0503020204020204" pitchFamily="34" charset="-122"/>
                <a:ea typeface="微软雅黑" panose="020B0503020204020204" pitchFamily="34" charset="-122"/>
                <a:cs typeface="宋体" panose="02010600030101010101" pitchFamily="2" charset="-122"/>
              </a:rPr>
              <a:t>月</a:t>
            </a:r>
            <a:r>
              <a:rPr lang="en-US" altLang="zh-CN" b="1" kern="100" dirty="0">
                <a:solidFill>
                  <a:srgbClr val="ED7D31"/>
                </a:solidFill>
                <a:latin typeface="微软雅黑" panose="020B0503020204020204" pitchFamily="34" charset="-122"/>
                <a:ea typeface="微软雅黑" panose="020B0503020204020204" pitchFamily="34" charset="-122"/>
                <a:cs typeface="宋体" panose="02010600030101010101" pitchFamily="2" charset="-122"/>
              </a:rPr>
              <a:t>1</a:t>
            </a:r>
            <a:r>
              <a:rPr lang="zh-CN" altLang="en-US" b="1" kern="100" dirty="0" smtClean="0">
                <a:solidFill>
                  <a:srgbClr val="ED7D31"/>
                </a:solidFill>
                <a:latin typeface="微软雅黑" panose="020B0503020204020204" pitchFamily="34" charset="-122"/>
                <a:ea typeface="微软雅黑" panose="020B0503020204020204" pitchFamily="34" charset="-122"/>
                <a:cs typeface="宋体" panose="02010600030101010101" pitchFamily="2" charset="-122"/>
              </a:rPr>
              <a:t>日</a:t>
            </a:r>
            <a:r>
              <a:rPr lang="zh-CN" altLang="en-US" kern="100" dirty="0" smtClean="0">
                <a:latin typeface="微软雅黑" panose="020B0503020204020204" pitchFamily="34" charset="-122"/>
                <a:ea typeface="微软雅黑" panose="020B0503020204020204" pitchFamily="34" charset="-122"/>
                <a:cs typeface="宋体" panose="02010600030101010101" pitchFamily="2" charset="-122"/>
              </a:rPr>
              <a:t>，香港回归</a:t>
            </a:r>
            <a:endParaRPr lang="en-US" altLang="zh-CN" kern="100" dirty="0" smtClean="0">
              <a:latin typeface="微软雅黑" panose="020B0503020204020204" pitchFamily="34" charset="-122"/>
              <a:ea typeface="微软雅黑" panose="020B0503020204020204" pitchFamily="34" charset="-122"/>
              <a:cs typeface="宋体" panose="02010600030101010101" pitchFamily="2" charset="-122"/>
            </a:endParaRPr>
          </a:p>
          <a:p>
            <a:pPr>
              <a:lnSpc>
                <a:spcPct val="130000"/>
              </a:lnSpc>
            </a:pPr>
            <a:r>
              <a:rPr lang="zh-CN" altLang="en-US" kern="100" dirty="0">
                <a:latin typeface="微软雅黑" panose="020B0503020204020204" pitchFamily="34" charset="-122"/>
                <a:ea typeface="微软雅黑" panose="020B0503020204020204" pitchFamily="34" charset="-122"/>
                <a:cs typeface="宋体" panose="02010600030101010101" pitchFamily="2" charset="-122"/>
              </a:rPr>
              <a:t>中国政府</a:t>
            </a:r>
            <a:r>
              <a:rPr lang="zh-CN" altLang="en-US" kern="100" dirty="0" smtClean="0">
                <a:latin typeface="微软雅黑" panose="020B0503020204020204" pitchFamily="34" charset="-122"/>
                <a:ea typeface="微软雅黑" panose="020B0503020204020204" pitchFamily="34" charset="-122"/>
                <a:cs typeface="宋体" panose="02010600030101010101" pitchFamily="2" charset="-122"/>
              </a:rPr>
              <a:t>对</a:t>
            </a:r>
            <a:r>
              <a:rPr lang="zh-CN" altLang="en-US" kern="100" dirty="0">
                <a:latin typeface="微软雅黑" panose="020B0503020204020204" pitchFamily="34" charset="-122"/>
                <a:ea typeface="微软雅黑" panose="020B0503020204020204" pitchFamily="34" charset="-122"/>
                <a:cs typeface="宋体" panose="02010600030101010101" pitchFamily="2" charset="-122"/>
              </a:rPr>
              <a:t>香港恢复行使主权</a:t>
            </a:r>
            <a:endParaRPr lang="zh-CN" altLang="en-US" dirty="0">
              <a:latin typeface="微软雅黑" panose="020B0503020204020204" pitchFamily="34" charset="-122"/>
              <a:ea typeface="微软雅黑" panose="020B0503020204020204" pitchFamily="34" charset="-122"/>
            </a:endParaRPr>
          </a:p>
        </p:txBody>
      </p:sp>
      <p:sp>
        <p:nvSpPr>
          <p:cNvPr id="6" name="直角上箭头 5"/>
          <p:cNvSpPr/>
          <p:nvPr/>
        </p:nvSpPr>
        <p:spPr>
          <a:xfrm rot="16200000" flipH="1">
            <a:off x="7254300" y="5067184"/>
            <a:ext cx="1728189" cy="756083"/>
          </a:xfrm>
          <a:prstGeom prst="bentUpArrow">
            <a:avLst>
              <a:gd name="adj1" fmla="val 16501"/>
              <a:gd name="adj2" fmla="val 25837"/>
              <a:gd name="adj3" fmla="val 25000"/>
            </a:avLst>
          </a:prstGeom>
          <a:solidFill>
            <a:srgbClr val="ED7D3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smtClean="0">
              <a:solidFill>
                <a:schemeClr val="bg1"/>
              </a:solidFill>
              <a:latin typeface="微软雅黑" panose="020B0503020204020204" pitchFamily="34" charset="-122"/>
              <a:ea typeface="微软雅黑" panose="020B0503020204020204" pitchFamily="34" charset="-122"/>
            </a:endParaRPr>
          </a:p>
        </p:txBody>
      </p:sp>
      <p:sp>
        <p:nvSpPr>
          <p:cNvPr id="7" name="燕尾形 6"/>
          <p:cNvSpPr/>
          <p:nvPr/>
        </p:nvSpPr>
        <p:spPr>
          <a:xfrm flipH="1">
            <a:off x="5724129" y="5781655"/>
            <a:ext cx="2016224" cy="620686"/>
          </a:xfrm>
          <a:prstGeom prst="chevron">
            <a:avLst/>
          </a:prstGeom>
          <a:solidFill>
            <a:srgbClr val="ED7D3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前无古人的伟大创举</a:t>
            </a:r>
          </a:p>
        </p:txBody>
      </p:sp>
      <p:sp>
        <p:nvSpPr>
          <p:cNvPr id="8" name="燕尾形 7"/>
          <p:cNvSpPr/>
          <p:nvPr/>
        </p:nvSpPr>
        <p:spPr>
          <a:xfrm flipH="1">
            <a:off x="3488746" y="5781655"/>
            <a:ext cx="2235383" cy="620686"/>
          </a:xfrm>
          <a:prstGeom prst="chevron">
            <a:avLst/>
          </a:prstGeom>
          <a:solidFill>
            <a:srgbClr val="ED7D3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特定历史条件下的最佳选择</a:t>
            </a:r>
          </a:p>
        </p:txBody>
      </p:sp>
      <p:sp>
        <p:nvSpPr>
          <p:cNvPr id="9" name="燕尾形 8"/>
          <p:cNvSpPr/>
          <p:nvPr/>
        </p:nvSpPr>
        <p:spPr>
          <a:xfrm flipH="1">
            <a:off x="2632411" y="5781655"/>
            <a:ext cx="918010" cy="620686"/>
          </a:xfrm>
          <a:prstGeom prst="chevron">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取利</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sp>
        <p:nvSpPr>
          <p:cNvPr id="10" name="燕尾形 9"/>
          <p:cNvSpPr/>
          <p:nvPr/>
        </p:nvSpPr>
        <p:spPr>
          <a:xfrm flipH="1">
            <a:off x="1790483" y="5781655"/>
            <a:ext cx="918010" cy="620686"/>
          </a:xfrm>
          <a:prstGeom prst="chevron">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避短</a:t>
            </a:r>
          </a:p>
        </p:txBody>
      </p:sp>
      <p:sp>
        <p:nvSpPr>
          <p:cNvPr id="11" name="燕尾形 10"/>
          <p:cNvSpPr/>
          <p:nvPr/>
        </p:nvSpPr>
        <p:spPr>
          <a:xfrm flipH="1">
            <a:off x="445217" y="5645328"/>
            <a:ext cx="1531361" cy="880016"/>
          </a:xfrm>
          <a:prstGeom prst="chevron">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ED7D31"/>
                </a:solidFill>
                <a:latin typeface="微软雅黑" panose="020B0503020204020204" pitchFamily="34" charset="-122"/>
                <a:ea typeface="微软雅黑" panose="020B0503020204020204" pitchFamily="34" charset="-122"/>
              </a:rPr>
              <a:t>互利共赢</a:t>
            </a:r>
            <a:endParaRPr lang="zh-CN" altLang="en-US" b="1" dirty="0" smtClean="0">
              <a:solidFill>
                <a:srgbClr val="ED7D3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723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1500"/>
                            </p:stCondLst>
                            <p:childTnLst>
                              <p:par>
                                <p:cTn id="9" presetID="22" presetClass="entr" presetSubtype="8" fill="hold" grpId="0"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2500"/>
                            </p:stCondLst>
                            <p:childTnLst>
                              <p:par>
                                <p:cTn id="13" presetID="42" presetClass="entr" presetSubtype="0" fill="hold" nodeType="afterEffect">
                                  <p:stCondLst>
                                    <p:cond delay="4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par>
                          <p:cTn id="18" fill="hold">
                            <p:stCondLst>
                              <p:cond delay="7500"/>
                            </p:stCondLst>
                            <p:childTnLst>
                              <p:par>
                                <p:cTn id="19" presetID="22" presetClass="entr" presetSubtype="8" fill="hold" grpId="0" nodeType="afterEffect">
                                  <p:stCondLst>
                                    <p:cond delay="50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par>
                          <p:cTn id="22" fill="hold">
                            <p:stCondLst>
                              <p:cond delay="8500"/>
                            </p:stCondLst>
                            <p:childTnLst>
                              <p:par>
                                <p:cTn id="23" presetID="22" presetClass="entr" presetSubtype="2" fill="hold" grpId="0" nodeType="afterEffect">
                                  <p:stCondLst>
                                    <p:cond delay="4000"/>
                                  </p:stCondLst>
                                  <p:childTnLst>
                                    <p:set>
                                      <p:cBhvr>
                                        <p:cTn id="24" dur="1" fill="hold">
                                          <p:stCondLst>
                                            <p:cond delay="0"/>
                                          </p:stCondLst>
                                        </p:cTn>
                                        <p:tgtEl>
                                          <p:spTgt spid="6"/>
                                        </p:tgtEl>
                                        <p:attrNameLst>
                                          <p:attrName>style.visibility</p:attrName>
                                        </p:attrNameLst>
                                      </p:cBhvr>
                                      <p:to>
                                        <p:strVal val="visible"/>
                                      </p:to>
                                    </p:set>
                                    <p:animEffect transition="in" filter="wipe(right)">
                                      <p:cBhvr>
                                        <p:cTn id="25" dur="500"/>
                                        <p:tgtEl>
                                          <p:spTgt spid="6"/>
                                        </p:tgtEl>
                                      </p:cBhvr>
                                    </p:animEffect>
                                  </p:childTnLst>
                                </p:cTn>
                              </p:par>
                            </p:childTnLst>
                          </p:cTn>
                        </p:par>
                        <p:par>
                          <p:cTn id="26" fill="hold">
                            <p:stCondLst>
                              <p:cond delay="13000"/>
                            </p:stCondLst>
                            <p:childTnLst>
                              <p:par>
                                <p:cTn id="27" presetID="12" presetClass="entr" presetSubtype="2" fill="hold" grpId="0" nodeType="afterEffect">
                                  <p:stCondLst>
                                    <p:cond delay="100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p:tgtEl>
                                          <p:spTgt spid="7"/>
                                        </p:tgtEl>
                                        <p:attrNameLst>
                                          <p:attrName>ppt_x</p:attrName>
                                        </p:attrNameLst>
                                      </p:cBhvr>
                                      <p:tavLst>
                                        <p:tav tm="0">
                                          <p:val>
                                            <p:strVal val="#ppt_x+#ppt_w*1.125000"/>
                                          </p:val>
                                        </p:tav>
                                        <p:tav tm="100000">
                                          <p:val>
                                            <p:strVal val="#ppt_x"/>
                                          </p:val>
                                        </p:tav>
                                      </p:tavLst>
                                    </p:anim>
                                    <p:animEffect transition="in" filter="wipe(left)">
                                      <p:cBhvr>
                                        <p:cTn id="30" dur="500"/>
                                        <p:tgtEl>
                                          <p:spTgt spid="7"/>
                                        </p:tgtEl>
                                      </p:cBhvr>
                                    </p:animEffect>
                                  </p:childTnLst>
                                </p:cTn>
                              </p:par>
                            </p:childTnLst>
                          </p:cTn>
                        </p:par>
                        <p:par>
                          <p:cTn id="31" fill="hold">
                            <p:stCondLst>
                              <p:cond delay="14500"/>
                            </p:stCondLst>
                            <p:childTnLst>
                              <p:par>
                                <p:cTn id="32" presetID="12" presetClass="entr" presetSubtype="2" fill="hold" grpId="0" nodeType="afterEffect">
                                  <p:stCondLst>
                                    <p:cond delay="400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p:tgtEl>
                                          <p:spTgt spid="8"/>
                                        </p:tgtEl>
                                        <p:attrNameLst>
                                          <p:attrName>ppt_x</p:attrName>
                                        </p:attrNameLst>
                                      </p:cBhvr>
                                      <p:tavLst>
                                        <p:tav tm="0">
                                          <p:val>
                                            <p:strVal val="#ppt_x+#ppt_w*1.125000"/>
                                          </p:val>
                                        </p:tav>
                                        <p:tav tm="100000">
                                          <p:val>
                                            <p:strVal val="#ppt_x"/>
                                          </p:val>
                                        </p:tav>
                                      </p:tavLst>
                                    </p:anim>
                                    <p:animEffect transition="in" filter="wipe(left)">
                                      <p:cBhvr>
                                        <p:cTn id="35" dur="500"/>
                                        <p:tgtEl>
                                          <p:spTgt spid="8"/>
                                        </p:tgtEl>
                                      </p:cBhvr>
                                    </p:animEffect>
                                  </p:childTnLst>
                                </p:cTn>
                              </p:par>
                            </p:childTnLst>
                          </p:cTn>
                        </p:par>
                        <p:par>
                          <p:cTn id="36" fill="hold">
                            <p:stCondLst>
                              <p:cond delay="19000"/>
                            </p:stCondLst>
                            <p:childTnLst>
                              <p:par>
                                <p:cTn id="37" presetID="12" presetClass="entr" presetSubtype="2" fill="hold" grpId="0" nodeType="afterEffect">
                                  <p:stCondLst>
                                    <p:cond delay="300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p:tgtEl>
                                          <p:spTgt spid="9"/>
                                        </p:tgtEl>
                                        <p:attrNameLst>
                                          <p:attrName>ppt_x</p:attrName>
                                        </p:attrNameLst>
                                      </p:cBhvr>
                                      <p:tavLst>
                                        <p:tav tm="0">
                                          <p:val>
                                            <p:strVal val="#ppt_x+#ppt_w*1.125000"/>
                                          </p:val>
                                        </p:tav>
                                        <p:tav tm="100000">
                                          <p:val>
                                            <p:strVal val="#ppt_x"/>
                                          </p:val>
                                        </p:tav>
                                      </p:tavLst>
                                    </p:anim>
                                    <p:animEffect transition="in" filter="wipe(left)">
                                      <p:cBhvr>
                                        <p:cTn id="40" dur="500"/>
                                        <p:tgtEl>
                                          <p:spTgt spid="9"/>
                                        </p:tgtEl>
                                      </p:cBhvr>
                                    </p:animEffect>
                                  </p:childTnLst>
                                </p:cTn>
                              </p:par>
                            </p:childTnLst>
                          </p:cTn>
                        </p:par>
                        <p:par>
                          <p:cTn id="41" fill="hold">
                            <p:stCondLst>
                              <p:cond delay="22500"/>
                            </p:stCondLst>
                            <p:childTnLst>
                              <p:par>
                                <p:cTn id="42" presetID="26" presetClass="emph" presetSubtype="0" fill="hold" grpId="1" nodeType="afterEffect">
                                  <p:stCondLst>
                                    <p:cond delay="500"/>
                                  </p:stCondLst>
                                  <p:childTnLst>
                                    <p:animEffect transition="out" filter="fade">
                                      <p:cBhvr>
                                        <p:cTn id="43" dur="500" tmFilter="0, 0; .2, .5; .8, .5; 1, 0"/>
                                        <p:tgtEl>
                                          <p:spTgt spid="9"/>
                                        </p:tgtEl>
                                      </p:cBhvr>
                                    </p:animEffect>
                                    <p:animScale>
                                      <p:cBhvr>
                                        <p:cTn id="44" dur="250" autoRev="1" fill="hold"/>
                                        <p:tgtEl>
                                          <p:spTgt spid="9"/>
                                        </p:tgtEl>
                                      </p:cBhvr>
                                      <p:by x="105000" y="105000"/>
                                    </p:animScale>
                                  </p:childTnLst>
                                </p:cTn>
                              </p:par>
                            </p:childTnLst>
                          </p:cTn>
                        </p:par>
                        <p:par>
                          <p:cTn id="45" fill="hold">
                            <p:stCondLst>
                              <p:cond delay="23500"/>
                            </p:stCondLst>
                            <p:childTnLst>
                              <p:par>
                                <p:cTn id="46" presetID="12" presetClass="entr" presetSubtype="2" fill="hold" grpId="0" nodeType="afterEffect">
                                  <p:stCondLst>
                                    <p:cond delay="300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500"/>
                                        <p:tgtEl>
                                          <p:spTgt spid="10"/>
                                        </p:tgtEl>
                                        <p:attrNameLst>
                                          <p:attrName>ppt_x</p:attrName>
                                        </p:attrNameLst>
                                      </p:cBhvr>
                                      <p:tavLst>
                                        <p:tav tm="0">
                                          <p:val>
                                            <p:strVal val="#ppt_x+#ppt_w*1.125000"/>
                                          </p:val>
                                        </p:tav>
                                        <p:tav tm="100000">
                                          <p:val>
                                            <p:strVal val="#ppt_x"/>
                                          </p:val>
                                        </p:tav>
                                      </p:tavLst>
                                    </p:anim>
                                    <p:animEffect transition="in" filter="wipe(left)">
                                      <p:cBhvr>
                                        <p:cTn id="49" dur="500"/>
                                        <p:tgtEl>
                                          <p:spTgt spid="10"/>
                                        </p:tgtEl>
                                      </p:cBhvr>
                                    </p:animEffect>
                                  </p:childTnLst>
                                </p:cTn>
                              </p:par>
                            </p:childTnLst>
                          </p:cTn>
                        </p:par>
                        <p:par>
                          <p:cTn id="50" fill="hold">
                            <p:stCondLst>
                              <p:cond delay="27000"/>
                            </p:stCondLst>
                            <p:childTnLst>
                              <p:par>
                                <p:cTn id="51" presetID="26" presetClass="emph" presetSubtype="0" fill="hold" grpId="1" nodeType="afterEffect">
                                  <p:stCondLst>
                                    <p:cond delay="500"/>
                                  </p:stCondLst>
                                  <p:childTnLst>
                                    <p:animEffect transition="out" filter="fade">
                                      <p:cBhvr>
                                        <p:cTn id="52" dur="500" tmFilter="0, 0; .2, .5; .8, .5; 1, 0"/>
                                        <p:tgtEl>
                                          <p:spTgt spid="10"/>
                                        </p:tgtEl>
                                      </p:cBhvr>
                                    </p:animEffect>
                                    <p:animScale>
                                      <p:cBhvr>
                                        <p:cTn id="53" dur="250" autoRev="1" fill="hold"/>
                                        <p:tgtEl>
                                          <p:spTgt spid="10"/>
                                        </p:tgtEl>
                                      </p:cBhvr>
                                      <p:by x="105000" y="105000"/>
                                    </p:animScale>
                                  </p:childTnLst>
                                </p:cTn>
                              </p:par>
                            </p:childTnLst>
                          </p:cTn>
                        </p:par>
                        <p:par>
                          <p:cTn id="54" fill="hold">
                            <p:stCondLst>
                              <p:cond delay="28000"/>
                            </p:stCondLst>
                            <p:childTnLst>
                              <p:par>
                                <p:cTn id="55" presetID="12" presetClass="entr" presetSubtype="2" fill="hold" grpId="0" nodeType="afterEffect">
                                  <p:stCondLst>
                                    <p:cond delay="300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500"/>
                                        <p:tgtEl>
                                          <p:spTgt spid="11"/>
                                        </p:tgtEl>
                                        <p:attrNameLst>
                                          <p:attrName>ppt_x</p:attrName>
                                        </p:attrNameLst>
                                      </p:cBhvr>
                                      <p:tavLst>
                                        <p:tav tm="0">
                                          <p:val>
                                            <p:strVal val="#ppt_x+#ppt_w*1.125000"/>
                                          </p:val>
                                        </p:tav>
                                        <p:tav tm="100000">
                                          <p:val>
                                            <p:strVal val="#ppt_x"/>
                                          </p:val>
                                        </p:tav>
                                      </p:tavLst>
                                    </p:anim>
                                    <p:animEffect transition="in" filter="wipe(left)">
                                      <p:cBhvr>
                                        <p:cTn id="58" dur="500"/>
                                        <p:tgtEl>
                                          <p:spTgt spid="11"/>
                                        </p:tgtEl>
                                      </p:cBhvr>
                                    </p:animEffect>
                                  </p:childTnLst>
                                </p:cTn>
                              </p:par>
                            </p:childTnLst>
                          </p:cTn>
                        </p:par>
                        <p:par>
                          <p:cTn id="59" fill="hold">
                            <p:stCondLst>
                              <p:cond delay="31500"/>
                            </p:stCondLst>
                            <p:childTnLst>
                              <p:par>
                                <p:cTn id="60" presetID="26" presetClass="emph" presetSubtype="0" repeatCount="3000" fill="hold" grpId="1" nodeType="afterEffect">
                                  <p:stCondLst>
                                    <p:cond delay="500"/>
                                  </p:stCondLst>
                                  <p:childTnLst>
                                    <p:animEffect transition="out" filter="fade">
                                      <p:cBhvr>
                                        <p:cTn id="61" dur="500" tmFilter="0, 0; .2, .5; .8, .5; 1, 0"/>
                                        <p:tgtEl>
                                          <p:spTgt spid="11"/>
                                        </p:tgtEl>
                                      </p:cBhvr>
                                    </p:animEffect>
                                    <p:animScale>
                                      <p:cBhvr>
                                        <p:cTn id="62"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8" grpId="0" animBg="1"/>
      <p:bldP spid="9" grpId="0" animBg="1"/>
      <p:bldP spid="9" grpId="1" animBg="1"/>
      <p:bldP spid="10" grpId="0" animBg="1"/>
      <p:bldP spid="10" grpId="1" animBg="1"/>
      <p:bldP spid="11" grpId="0" animBg="1"/>
      <p:bldP spid="11"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2988241" y="2158242"/>
            <a:ext cx="3403837" cy="3712629"/>
            <a:chOff x="2988241" y="2158242"/>
            <a:chExt cx="3403837" cy="3712629"/>
          </a:xfrm>
        </p:grpSpPr>
        <p:grpSp>
          <p:nvGrpSpPr>
            <p:cNvPr id="22" name="Group 3"/>
            <p:cNvGrpSpPr/>
            <p:nvPr/>
          </p:nvGrpSpPr>
          <p:grpSpPr>
            <a:xfrm>
              <a:off x="2988241" y="2158242"/>
              <a:ext cx="3403837" cy="3712629"/>
              <a:chOff x="3472716" y="1692370"/>
              <a:chExt cx="5246568" cy="5722530"/>
            </a:xfrm>
          </p:grpSpPr>
          <p:sp>
            <p:nvSpPr>
              <p:cNvPr id="24" name="Freeform 4"/>
              <p:cNvSpPr>
                <a:spLocks/>
              </p:cNvSpPr>
              <p:nvPr/>
            </p:nvSpPr>
            <p:spPr bwMode="auto">
              <a:xfrm flipH="1">
                <a:off x="5395367" y="4167631"/>
                <a:ext cx="1397174" cy="3247269"/>
              </a:xfrm>
              <a:custGeom>
                <a:avLst/>
                <a:gdLst>
                  <a:gd name="connsiteX0" fmla="*/ 759198 w 1653886"/>
                  <a:gd name="connsiteY0" fmla="*/ 850 h 2656618"/>
                  <a:gd name="connsiteX1" fmla="*/ 763881 w 1653886"/>
                  <a:gd name="connsiteY1" fmla="*/ 488839 h 2656618"/>
                  <a:gd name="connsiteX2" fmla="*/ 459348 w 1653886"/>
                  <a:gd name="connsiteY2" fmla="*/ 298375 h 2656618"/>
                  <a:gd name="connsiteX3" fmla="*/ 233486 w 1653886"/>
                  <a:gd name="connsiteY3" fmla="*/ 125688 h 2656618"/>
                  <a:gd name="connsiteX4" fmla="*/ 502490 w 1653886"/>
                  <a:gd name="connsiteY4" fmla="*/ 735172 h 2656618"/>
                  <a:gd name="connsiteX5" fmla="*/ 55842 w 1653886"/>
                  <a:gd name="connsiteY5" fmla="*/ 326310 h 2656618"/>
                  <a:gd name="connsiteX6" fmla="*/ 48228 w 1653886"/>
                  <a:gd name="connsiteY6" fmla="*/ 514234 h 2656618"/>
                  <a:gd name="connsiteX7" fmla="*/ 411130 w 1653886"/>
                  <a:gd name="connsiteY7" fmla="*/ 930715 h 2656618"/>
                  <a:gd name="connsiteX8" fmla="*/ 65993 w 1653886"/>
                  <a:gd name="connsiteY8" fmla="*/ 750409 h 2656618"/>
                  <a:gd name="connsiteX9" fmla="*/ 170042 w 1653886"/>
                  <a:gd name="connsiteY9" fmla="*/ 981505 h 2656618"/>
                  <a:gd name="connsiteX10" fmla="*/ 723277 w 1653886"/>
                  <a:gd name="connsiteY10" fmla="*/ 1641780 h 2656618"/>
                  <a:gd name="connsiteX11" fmla="*/ 671256 w 1653886"/>
                  <a:gd name="connsiteY11" fmla="*/ 2645894 h 2656618"/>
                  <a:gd name="connsiteX12" fmla="*/ 670238 w 1653886"/>
                  <a:gd name="connsiteY12" fmla="*/ 2656618 h 2656618"/>
                  <a:gd name="connsiteX13" fmla="*/ 1288826 w 1653886"/>
                  <a:gd name="connsiteY13" fmla="*/ 2656618 h 2656618"/>
                  <a:gd name="connsiteX14" fmla="*/ 1277268 w 1653886"/>
                  <a:gd name="connsiteY14" fmla="*/ 2583272 h 2656618"/>
                  <a:gd name="connsiteX15" fmla="*/ 1266361 w 1653886"/>
                  <a:gd name="connsiteY15" fmla="*/ 1331959 h 2656618"/>
                  <a:gd name="connsiteX16" fmla="*/ 1652103 w 1653886"/>
                  <a:gd name="connsiteY16" fmla="*/ 430430 h 2656618"/>
                  <a:gd name="connsiteX17" fmla="*/ 1459232 w 1653886"/>
                  <a:gd name="connsiteY17" fmla="*/ 471062 h 2656618"/>
                  <a:gd name="connsiteX18" fmla="*/ 1098868 w 1653886"/>
                  <a:gd name="connsiteY18" fmla="*/ 732633 h 2656618"/>
                  <a:gd name="connsiteX19" fmla="*/ 794335 w 1653886"/>
                  <a:gd name="connsiteY19" fmla="*/ 8870 h 2656618"/>
                  <a:gd name="connsiteX20" fmla="*/ 759198 w 1653886"/>
                  <a:gd name="connsiteY20" fmla="*/ 850 h 265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53886" h="2656618">
                    <a:moveTo>
                      <a:pt x="759198" y="850"/>
                    </a:moveTo>
                    <a:cubicBezTo>
                      <a:pt x="692269" y="17203"/>
                      <a:pt x="726132" y="266631"/>
                      <a:pt x="763881" y="488839"/>
                    </a:cubicBezTo>
                    <a:cubicBezTo>
                      <a:pt x="807024" y="740251"/>
                      <a:pt x="593850" y="600578"/>
                      <a:pt x="459348" y="298375"/>
                    </a:cubicBezTo>
                    <a:cubicBezTo>
                      <a:pt x="324846" y="-3827"/>
                      <a:pt x="246175" y="82516"/>
                      <a:pt x="233486" y="125688"/>
                    </a:cubicBezTo>
                    <a:cubicBezTo>
                      <a:pt x="218259" y="168860"/>
                      <a:pt x="525330" y="707237"/>
                      <a:pt x="502490" y="735172"/>
                    </a:cubicBezTo>
                    <a:cubicBezTo>
                      <a:pt x="482188" y="760567"/>
                      <a:pt x="93908" y="313612"/>
                      <a:pt x="55842" y="326310"/>
                    </a:cubicBezTo>
                    <a:cubicBezTo>
                      <a:pt x="20313" y="339007"/>
                      <a:pt x="-45669" y="374561"/>
                      <a:pt x="48228" y="514234"/>
                    </a:cubicBezTo>
                    <a:cubicBezTo>
                      <a:pt x="139588" y="656447"/>
                      <a:pt x="428895" y="892622"/>
                      <a:pt x="411130" y="930715"/>
                    </a:cubicBezTo>
                    <a:cubicBezTo>
                      <a:pt x="393366" y="971347"/>
                      <a:pt x="152277" y="755488"/>
                      <a:pt x="65993" y="750409"/>
                    </a:cubicBezTo>
                    <a:cubicBezTo>
                      <a:pt x="-22829" y="745330"/>
                      <a:pt x="12700" y="869767"/>
                      <a:pt x="170042" y="981505"/>
                    </a:cubicBezTo>
                    <a:cubicBezTo>
                      <a:pt x="327384" y="1093244"/>
                      <a:pt x="710588" y="1217680"/>
                      <a:pt x="723277" y="1641780"/>
                    </a:cubicBezTo>
                    <a:cubicBezTo>
                      <a:pt x="732001" y="1933348"/>
                      <a:pt x="695144" y="2389360"/>
                      <a:pt x="671256" y="2645894"/>
                    </a:cubicBezTo>
                    <a:lnTo>
                      <a:pt x="670238" y="2656618"/>
                    </a:lnTo>
                    <a:lnTo>
                      <a:pt x="1288826" y="2656618"/>
                    </a:lnTo>
                    <a:lnTo>
                      <a:pt x="1277268" y="2583272"/>
                    </a:lnTo>
                    <a:cubicBezTo>
                      <a:pt x="1221841" y="2210562"/>
                      <a:pt x="1177856" y="1703363"/>
                      <a:pt x="1266361" y="1331959"/>
                    </a:cubicBezTo>
                    <a:cubicBezTo>
                      <a:pt x="1426241" y="669145"/>
                      <a:pt x="1677481" y="532011"/>
                      <a:pt x="1652103" y="430430"/>
                    </a:cubicBezTo>
                    <a:cubicBezTo>
                      <a:pt x="1629263" y="328849"/>
                      <a:pt x="1499836" y="377100"/>
                      <a:pt x="1459232" y="471062"/>
                    </a:cubicBezTo>
                    <a:cubicBezTo>
                      <a:pt x="1418628" y="562485"/>
                      <a:pt x="1253672" y="765646"/>
                      <a:pt x="1098868" y="732633"/>
                    </a:cubicBezTo>
                    <a:cubicBezTo>
                      <a:pt x="946601" y="699619"/>
                      <a:pt x="905997" y="69819"/>
                      <a:pt x="794335" y="8870"/>
                    </a:cubicBezTo>
                    <a:cubicBezTo>
                      <a:pt x="780377" y="934"/>
                      <a:pt x="768759" y="-1486"/>
                      <a:pt x="759198" y="850"/>
                    </a:cubicBezTo>
                    <a:close/>
                  </a:path>
                </a:pathLst>
              </a:custGeom>
              <a:solidFill>
                <a:srgbClr val="BF540D"/>
              </a:solidFill>
              <a:ln>
                <a:noFill/>
              </a:ln>
            </p:spPr>
            <p:txBody>
              <a:bodyPr vert="horz" wrap="square" lIns="91440" tIns="45720" rIns="91440" bIns="45720" numCol="1" anchor="t" anchorCtr="0" compatLnSpc="1">
                <a:prstTxWarp prst="textNoShape">
                  <a:avLst/>
                </a:prstTxWarp>
                <a:noAutofit/>
              </a:bodyPr>
              <a:lstStyle/>
              <a:p>
                <a:endParaRPr lang="id-ID">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Freeform 67"/>
              <p:cNvSpPr>
                <a:spLocks/>
              </p:cNvSpPr>
              <p:nvPr/>
            </p:nvSpPr>
            <p:spPr bwMode="auto">
              <a:xfrm rot="1883109">
                <a:off x="3472716" y="3077532"/>
                <a:ext cx="1975673" cy="1969537"/>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cs typeface="Arial" panose="020B0604020202020204" pitchFamily="34" charset="0"/>
                </a:endParaRPr>
              </a:p>
            </p:txBody>
          </p:sp>
          <p:sp>
            <p:nvSpPr>
              <p:cNvPr id="26" name="Freeform 67"/>
              <p:cNvSpPr>
                <a:spLocks/>
              </p:cNvSpPr>
              <p:nvPr/>
            </p:nvSpPr>
            <p:spPr bwMode="auto">
              <a:xfrm rot="4961872">
                <a:off x="4339838" y="2042516"/>
                <a:ext cx="2397282" cy="2389837"/>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Freeform 67"/>
              <p:cNvSpPr>
                <a:spLocks/>
              </p:cNvSpPr>
              <p:nvPr/>
            </p:nvSpPr>
            <p:spPr bwMode="auto">
              <a:xfrm rot="7696778">
                <a:off x="5819972" y="2184633"/>
                <a:ext cx="2112165" cy="2105606"/>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Freeform 67"/>
              <p:cNvSpPr>
                <a:spLocks/>
              </p:cNvSpPr>
              <p:nvPr/>
            </p:nvSpPr>
            <p:spPr bwMode="auto">
              <a:xfrm rot="10345882">
                <a:off x="6798191" y="3266787"/>
                <a:ext cx="1921093" cy="1915127"/>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Freeform 67"/>
              <p:cNvSpPr>
                <a:spLocks/>
              </p:cNvSpPr>
              <p:nvPr/>
            </p:nvSpPr>
            <p:spPr bwMode="auto">
              <a:xfrm rot="12440007">
                <a:off x="6858380" y="4596385"/>
                <a:ext cx="1424405" cy="1419981"/>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Freeform 67"/>
              <p:cNvSpPr>
                <a:spLocks/>
              </p:cNvSpPr>
              <p:nvPr/>
            </p:nvSpPr>
            <p:spPr bwMode="auto">
              <a:xfrm rot="20954305">
                <a:off x="3963464" y="4429907"/>
                <a:ext cx="1424405" cy="1419981"/>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Freeform 67"/>
              <p:cNvSpPr>
                <a:spLocks/>
              </p:cNvSpPr>
              <p:nvPr/>
            </p:nvSpPr>
            <p:spPr bwMode="auto">
              <a:xfrm rot="2241606">
                <a:off x="3489891" y="2406325"/>
                <a:ext cx="1187759" cy="1184070"/>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Freeform 67"/>
              <p:cNvSpPr>
                <a:spLocks/>
              </p:cNvSpPr>
              <p:nvPr/>
            </p:nvSpPr>
            <p:spPr bwMode="auto">
              <a:xfrm rot="6355571">
                <a:off x="5654693" y="1694215"/>
                <a:ext cx="1187759" cy="1184070"/>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Freeform 67"/>
              <p:cNvSpPr>
                <a:spLocks/>
              </p:cNvSpPr>
              <p:nvPr/>
            </p:nvSpPr>
            <p:spPr bwMode="auto">
              <a:xfrm rot="9774375">
                <a:off x="7378684" y="2652032"/>
                <a:ext cx="1187759" cy="1184070"/>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55" name="图片 54"/>
            <p:cNvPicPr>
              <a:picLocks noChangeAspect="1"/>
            </p:cNvPicPr>
            <p:nvPr/>
          </p:nvPicPr>
          <p:blipFill>
            <a:blip r:embed="rId2" cstate="print">
              <a:clrChange>
                <a:clrFrom>
                  <a:srgbClr val="FF0009"/>
                </a:clrFrom>
                <a:clrTo>
                  <a:srgbClr val="FF0009">
                    <a:alpha val="0"/>
                  </a:srgbClr>
                </a:clrTo>
              </a:clrChange>
              <a:extLst>
                <a:ext uri="{28A0092B-C50C-407E-A947-70E740481C1C}">
                  <a14:useLocalDpi xmlns:a14="http://schemas.microsoft.com/office/drawing/2010/main" val="0"/>
                </a:ext>
              </a:extLst>
            </a:blip>
            <a:stretch>
              <a:fillRect/>
            </a:stretch>
          </p:blipFill>
          <p:spPr>
            <a:xfrm>
              <a:off x="4214625" y="4283900"/>
              <a:ext cx="878483" cy="549052"/>
            </a:xfrm>
            <a:prstGeom prst="rect">
              <a:avLst/>
            </a:prstGeom>
          </p:spPr>
        </p:pic>
      </p:grpSp>
      <p:sp>
        <p:nvSpPr>
          <p:cNvPr id="3" name="内容占位符 2"/>
          <p:cNvSpPr>
            <a:spLocks noGrp="1"/>
          </p:cNvSpPr>
          <p:nvPr>
            <p:ph sz="quarter" idx="10"/>
          </p:nvPr>
        </p:nvSpPr>
        <p:spPr/>
        <p:txBody>
          <a:bodyPr/>
          <a:lstStyle/>
          <a:p>
            <a:r>
              <a:rPr lang="en-US" altLang="zh-CN" dirty="0" smtClean="0"/>
              <a:t>1   </a:t>
            </a:r>
            <a:r>
              <a:rPr lang="zh-CN" altLang="en-US" dirty="0" smtClean="0"/>
              <a:t>香港</a:t>
            </a:r>
            <a:r>
              <a:rPr lang="zh-CN" altLang="en-US" dirty="0"/>
              <a:t>要学会正确看待自己的</a:t>
            </a:r>
            <a:r>
              <a:rPr lang="zh-CN" altLang="en-US" dirty="0" smtClean="0"/>
              <a:t>祖国</a:t>
            </a:r>
            <a:endParaRPr lang="zh-CN" altLang="en-US" dirty="0"/>
          </a:p>
        </p:txBody>
      </p:sp>
      <p:grpSp>
        <p:nvGrpSpPr>
          <p:cNvPr id="34" name="Group 14"/>
          <p:cNvGrpSpPr/>
          <p:nvPr/>
        </p:nvGrpSpPr>
        <p:grpSpPr>
          <a:xfrm>
            <a:off x="109384" y="2216033"/>
            <a:ext cx="2523936" cy="1453278"/>
            <a:chOff x="345576" y="2439698"/>
            <a:chExt cx="2905645" cy="1673067"/>
          </a:xfrm>
        </p:grpSpPr>
        <p:sp>
          <p:nvSpPr>
            <p:cNvPr id="35" name="Rectangle 24"/>
            <p:cNvSpPr/>
            <p:nvPr/>
          </p:nvSpPr>
          <p:spPr>
            <a:xfrm>
              <a:off x="345576" y="2872632"/>
              <a:ext cx="2905645" cy="1240133"/>
            </a:xfrm>
            <a:prstGeom prst="rect">
              <a:avLst/>
            </a:prstGeom>
          </p:spPr>
          <p:txBody>
            <a:bodyPr wrap="square">
              <a:spAutoFit/>
            </a:bodyPr>
            <a:lstStyle/>
            <a:p>
              <a:pPr algn="r"/>
              <a:r>
                <a:rPr lang="zh-CN" altLang="en-US" sz="1600" dirty="0" smtClean="0">
                  <a:solidFill>
                    <a:srgbClr val="333F50"/>
                  </a:solidFill>
                  <a:latin typeface="微软雅黑" panose="020B0503020204020204" pitchFamily="34" charset="-122"/>
                  <a:ea typeface="微软雅黑" panose="020B0503020204020204" pitchFamily="34" charset="-122"/>
                  <a:cs typeface="Arial" panose="020B0604020202020204" pitchFamily="34" charset="0"/>
                </a:rPr>
                <a:t>认识</a:t>
              </a:r>
              <a:r>
                <a:rPr lang="zh-CN" altLang="en-US" sz="1600" dirty="0">
                  <a:solidFill>
                    <a:srgbClr val="333F50"/>
                  </a:solidFill>
                  <a:latin typeface="微软雅黑" panose="020B0503020204020204" pitchFamily="34" charset="-122"/>
                  <a:ea typeface="微软雅黑" panose="020B0503020204020204" pitchFamily="34" charset="-122"/>
                  <a:cs typeface="Arial" panose="020B0604020202020204" pitchFamily="34" charset="0"/>
                </a:rPr>
                <a:t>祖国的</a:t>
              </a:r>
              <a:r>
                <a:rPr lang="zh-CN" altLang="en-US" sz="1600" dirty="0" smtClean="0">
                  <a:solidFill>
                    <a:srgbClr val="333F50"/>
                  </a:solidFill>
                  <a:latin typeface="微软雅黑" panose="020B0503020204020204" pitchFamily="34" charset="-122"/>
                  <a:ea typeface="微软雅黑" panose="020B0503020204020204" pitchFamily="34" charset="-122"/>
                  <a:cs typeface="Arial" panose="020B0604020202020204" pitchFamily="34" charset="0"/>
                </a:rPr>
                <a:t>过去</a:t>
              </a:r>
              <a:endParaRPr lang="en-US" altLang="zh-CN" sz="1600" dirty="0" smtClean="0">
                <a:solidFill>
                  <a:srgbClr val="333F50"/>
                </a:solidFill>
                <a:latin typeface="微软雅黑" panose="020B0503020204020204" pitchFamily="34" charset="-122"/>
                <a:ea typeface="微软雅黑" panose="020B0503020204020204" pitchFamily="34" charset="-122"/>
                <a:cs typeface="Arial" panose="020B0604020202020204" pitchFamily="34" charset="0"/>
              </a:endParaRPr>
            </a:p>
            <a:p>
              <a:pPr algn="r"/>
              <a:r>
                <a:rPr lang="zh-CN" altLang="en-US" sz="1600" dirty="0" smtClean="0">
                  <a:solidFill>
                    <a:srgbClr val="333F50"/>
                  </a:solidFill>
                  <a:latin typeface="微软雅黑" panose="020B0503020204020204" pitchFamily="34" charset="-122"/>
                  <a:ea typeface="微软雅黑" panose="020B0503020204020204" pitchFamily="34" charset="-122"/>
                  <a:cs typeface="Arial" panose="020B0604020202020204" pitchFamily="34" charset="0"/>
                </a:rPr>
                <a:t>也</a:t>
              </a:r>
              <a:r>
                <a:rPr lang="zh-CN" altLang="en-US" sz="1600" dirty="0">
                  <a:solidFill>
                    <a:srgbClr val="333F50"/>
                  </a:solidFill>
                  <a:latin typeface="微软雅黑" panose="020B0503020204020204" pitchFamily="34" charset="-122"/>
                  <a:ea typeface="微软雅黑" panose="020B0503020204020204" pitchFamily="34" charset="-122"/>
                  <a:cs typeface="Arial" panose="020B0604020202020204" pitchFamily="34" charset="0"/>
                </a:rPr>
                <a:t>要认识祖国的现在</a:t>
              </a:r>
              <a:r>
                <a:rPr lang="zh-CN" altLang="en-US" sz="1600" dirty="0" smtClean="0">
                  <a:solidFill>
                    <a:srgbClr val="333F50"/>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600" dirty="0" smtClean="0">
                <a:solidFill>
                  <a:srgbClr val="333F50"/>
                </a:solidFill>
                <a:latin typeface="微软雅黑" panose="020B0503020204020204" pitchFamily="34" charset="-122"/>
                <a:ea typeface="微软雅黑" panose="020B0503020204020204" pitchFamily="34" charset="-122"/>
                <a:cs typeface="Arial" panose="020B0604020202020204" pitchFamily="34" charset="0"/>
              </a:endParaRPr>
            </a:p>
            <a:p>
              <a:pPr algn="r"/>
              <a:r>
                <a:rPr lang="zh-CN" altLang="en-US" sz="1600" dirty="0" smtClean="0">
                  <a:solidFill>
                    <a:srgbClr val="333F50"/>
                  </a:solidFill>
                  <a:latin typeface="微软雅黑" panose="020B0503020204020204" pitchFamily="34" charset="-122"/>
                  <a:ea typeface="微软雅黑" panose="020B0503020204020204" pitchFamily="34" charset="-122"/>
                  <a:cs typeface="Arial" panose="020B0604020202020204" pitchFamily="34" charset="0"/>
                </a:rPr>
                <a:t>接受</a:t>
              </a:r>
              <a:r>
                <a:rPr lang="zh-CN" altLang="en-US" sz="1600" dirty="0">
                  <a:solidFill>
                    <a:srgbClr val="333F50"/>
                  </a:solidFill>
                  <a:latin typeface="微软雅黑" panose="020B0503020204020204" pitchFamily="34" charset="-122"/>
                  <a:ea typeface="微软雅黑" panose="020B0503020204020204" pitchFamily="34" charset="-122"/>
                  <a:cs typeface="Arial" panose="020B0604020202020204" pitchFamily="34" charset="0"/>
                </a:rPr>
                <a:t>过去的、历史上的中国，也要接受现在的中国</a:t>
              </a:r>
              <a:endParaRPr lang="en-GB" sz="1600" dirty="0">
                <a:solidFill>
                  <a:srgbClr val="333F5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TextBox 25"/>
            <p:cNvSpPr txBox="1"/>
            <p:nvPr/>
          </p:nvSpPr>
          <p:spPr>
            <a:xfrm>
              <a:off x="1655298" y="2439698"/>
              <a:ext cx="1550535" cy="425188"/>
            </a:xfrm>
            <a:prstGeom prst="rect">
              <a:avLst/>
            </a:prstGeom>
            <a:noFill/>
          </p:spPr>
          <p:txBody>
            <a:bodyPr wrap="none" rtlCol="0">
              <a:spAutoFit/>
            </a:bodyPr>
            <a:lstStyle/>
            <a:p>
              <a:pPr algn="r"/>
              <a:r>
                <a:rPr lang="zh-CN" altLang="en-US" b="1" dirty="0" smtClean="0">
                  <a:solidFill>
                    <a:srgbClr val="ED7D31"/>
                  </a:solidFill>
                  <a:latin typeface="微软雅黑" panose="020B0503020204020204" pitchFamily="34" charset="-122"/>
                  <a:ea typeface="微软雅黑" panose="020B0503020204020204" pitchFamily="34" charset="-122"/>
                  <a:cs typeface="Arial" panose="020B0604020202020204" pitchFamily="34" charset="0"/>
                </a:rPr>
                <a:t>现在的中国</a:t>
              </a:r>
              <a:endParaRPr lang="en-GB" b="1" dirty="0">
                <a:solidFill>
                  <a:srgbClr val="ED7D3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7" name="Group 17"/>
          <p:cNvGrpSpPr/>
          <p:nvPr/>
        </p:nvGrpSpPr>
        <p:grpSpPr>
          <a:xfrm>
            <a:off x="6377408" y="3764129"/>
            <a:ext cx="2299048" cy="1139946"/>
            <a:chOff x="835363" y="4496113"/>
            <a:chExt cx="2646746" cy="1312347"/>
          </a:xfrm>
        </p:grpSpPr>
        <p:sp>
          <p:nvSpPr>
            <p:cNvPr id="38" name="Rectangle 26"/>
            <p:cNvSpPr/>
            <p:nvPr/>
          </p:nvSpPr>
          <p:spPr>
            <a:xfrm>
              <a:off x="842229" y="4851786"/>
              <a:ext cx="2639880" cy="956674"/>
            </a:xfrm>
            <a:prstGeom prst="rect">
              <a:avLst/>
            </a:prstGeom>
          </p:spPr>
          <p:txBody>
            <a:bodyPr wrap="square">
              <a:spAutoFit/>
            </a:bodyPr>
            <a:lstStyle/>
            <a:p>
              <a:r>
                <a:rPr lang="zh-CN" altLang="en-US" sz="1600" dirty="0">
                  <a:solidFill>
                    <a:srgbClr val="333F50"/>
                  </a:solidFill>
                  <a:latin typeface="微软雅黑" panose="020B0503020204020204" pitchFamily="34" charset="-122"/>
                  <a:ea typeface="微软雅黑" panose="020B0503020204020204" pitchFamily="34" charset="-122"/>
                  <a:cs typeface="Arial" panose="020B0604020202020204" pitchFamily="34" charset="0"/>
                </a:rPr>
                <a:t>祖国虽然还有不少不足的地方，但也要看到并承认国家一直在进步</a:t>
              </a:r>
              <a:endParaRPr lang="en-GB" sz="1600" dirty="0">
                <a:solidFill>
                  <a:srgbClr val="333F5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TextBox 27"/>
            <p:cNvSpPr txBox="1"/>
            <p:nvPr/>
          </p:nvSpPr>
          <p:spPr>
            <a:xfrm>
              <a:off x="835363" y="4496113"/>
              <a:ext cx="1818121" cy="425189"/>
            </a:xfrm>
            <a:prstGeom prst="rect">
              <a:avLst/>
            </a:prstGeom>
            <a:noFill/>
          </p:spPr>
          <p:txBody>
            <a:bodyPr wrap="none" rtlCol="0">
              <a:spAutoFit/>
            </a:bodyPr>
            <a:lstStyle/>
            <a:p>
              <a:r>
                <a:rPr lang="zh-CN" altLang="en-US" b="1" dirty="0" smtClean="0">
                  <a:solidFill>
                    <a:srgbClr val="ED7D31"/>
                  </a:solidFill>
                  <a:latin typeface="微软雅黑" panose="020B0503020204020204" pitchFamily="34" charset="-122"/>
                  <a:ea typeface="微软雅黑" panose="020B0503020204020204" pitchFamily="34" charset="-122"/>
                  <a:cs typeface="Arial" panose="020B0604020202020204" pitchFamily="34" charset="0"/>
                </a:rPr>
                <a:t>进步中的中国</a:t>
              </a:r>
              <a:endParaRPr lang="en-GB" b="1" dirty="0">
                <a:solidFill>
                  <a:srgbClr val="ED7D3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0" name="Group 15"/>
          <p:cNvGrpSpPr/>
          <p:nvPr/>
        </p:nvGrpSpPr>
        <p:grpSpPr>
          <a:xfrm>
            <a:off x="6319102" y="1935303"/>
            <a:ext cx="2560043" cy="1170249"/>
            <a:chOff x="8887018" y="2415135"/>
            <a:chExt cx="2947213" cy="1347233"/>
          </a:xfrm>
        </p:grpSpPr>
        <p:sp>
          <p:nvSpPr>
            <p:cNvPr id="41" name="Rectangle 28"/>
            <p:cNvSpPr/>
            <p:nvPr/>
          </p:nvSpPr>
          <p:spPr>
            <a:xfrm flipH="1">
              <a:off x="8887018" y="2805694"/>
              <a:ext cx="2947213" cy="956674"/>
            </a:xfrm>
            <a:prstGeom prst="rect">
              <a:avLst/>
            </a:prstGeom>
          </p:spPr>
          <p:txBody>
            <a:bodyPr wrap="square">
              <a:spAutoFit/>
            </a:bodyPr>
            <a:lstStyle/>
            <a:p>
              <a:r>
                <a:rPr lang="zh-CN" altLang="en-US" sz="1600" dirty="0">
                  <a:solidFill>
                    <a:srgbClr val="333F50"/>
                  </a:solidFill>
                  <a:latin typeface="微软雅黑" panose="020B0503020204020204" pitchFamily="34" charset="-122"/>
                  <a:ea typeface="微软雅黑" panose="020B0503020204020204" pitchFamily="34" charset="-122"/>
                  <a:cs typeface="Arial" panose="020B0604020202020204" pitchFamily="34" charset="0"/>
                </a:rPr>
                <a:t>不仅要接受苦难、贫穷、落后的中国，更应该接受繁荣、富强、进步的中国</a:t>
              </a:r>
              <a:endParaRPr lang="en-GB" sz="1600" dirty="0">
                <a:solidFill>
                  <a:srgbClr val="333F5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TextBox 29"/>
            <p:cNvSpPr txBox="1"/>
            <p:nvPr/>
          </p:nvSpPr>
          <p:spPr>
            <a:xfrm flipH="1">
              <a:off x="8887018" y="2415135"/>
              <a:ext cx="2072792" cy="425188"/>
            </a:xfrm>
            <a:prstGeom prst="rect">
              <a:avLst/>
            </a:prstGeom>
            <a:noFill/>
          </p:spPr>
          <p:txBody>
            <a:bodyPr wrap="none" rtlCol="0">
              <a:spAutoFit/>
            </a:bodyPr>
            <a:lstStyle/>
            <a:p>
              <a:r>
                <a:rPr lang="zh-CN" altLang="zh-CN" b="1" dirty="0" smtClean="0">
                  <a:solidFill>
                    <a:srgbClr val="ED7D31"/>
                  </a:solidFill>
                  <a:latin typeface="微软雅黑" panose="020B0503020204020204" pitchFamily="34" charset="-122"/>
                  <a:ea typeface="微软雅黑" panose="020B0503020204020204" pitchFamily="34" charset="-122"/>
                </a:rPr>
                <a:t>繁荣富强的</a:t>
              </a:r>
              <a:r>
                <a:rPr lang="zh-CN" altLang="zh-CN" b="1" dirty="0">
                  <a:solidFill>
                    <a:srgbClr val="ED7D31"/>
                  </a:solidFill>
                  <a:latin typeface="微软雅黑" panose="020B0503020204020204" pitchFamily="34" charset="-122"/>
                  <a:ea typeface="微软雅黑" panose="020B0503020204020204" pitchFamily="34" charset="-122"/>
                </a:rPr>
                <a:t>中国</a:t>
              </a:r>
              <a:endParaRPr lang="en-GB" b="1" dirty="0">
                <a:solidFill>
                  <a:srgbClr val="ED7D3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3" name="Group 16"/>
          <p:cNvGrpSpPr/>
          <p:nvPr/>
        </p:nvGrpSpPr>
        <p:grpSpPr>
          <a:xfrm>
            <a:off x="737005" y="4131384"/>
            <a:ext cx="2175859" cy="949130"/>
            <a:chOff x="8813431" y="4432328"/>
            <a:chExt cx="2504927" cy="1092671"/>
          </a:xfrm>
        </p:grpSpPr>
        <p:sp>
          <p:nvSpPr>
            <p:cNvPr id="44" name="Rectangle 30"/>
            <p:cNvSpPr/>
            <p:nvPr/>
          </p:nvSpPr>
          <p:spPr>
            <a:xfrm flipH="1">
              <a:off x="8813431" y="4851786"/>
              <a:ext cx="2462751" cy="673213"/>
            </a:xfrm>
            <a:prstGeom prst="rect">
              <a:avLst/>
            </a:prstGeom>
          </p:spPr>
          <p:txBody>
            <a:bodyPr wrap="square">
              <a:spAutoFit/>
            </a:bodyPr>
            <a:lstStyle/>
            <a:p>
              <a:pPr algn="r"/>
              <a:r>
                <a:rPr lang="zh-CN" altLang="en-US" sz="1600" dirty="0">
                  <a:solidFill>
                    <a:srgbClr val="333F50"/>
                  </a:solidFill>
                  <a:latin typeface="微软雅黑" panose="020B0503020204020204" pitchFamily="34" charset="-122"/>
                  <a:ea typeface="微软雅黑" panose="020B0503020204020204" pitchFamily="34" charset="-122"/>
                  <a:cs typeface="Arial" panose="020B0604020202020204" pitchFamily="34" charset="0"/>
                </a:rPr>
                <a:t>要客观、科学认识国家的政治体制</a:t>
              </a:r>
              <a:endParaRPr lang="en-GB" sz="1600" dirty="0">
                <a:solidFill>
                  <a:srgbClr val="333F5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TextBox 31"/>
            <p:cNvSpPr txBox="1"/>
            <p:nvPr/>
          </p:nvSpPr>
          <p:spPr>
            <a:xfrm flipH="1">
              <a:off x="9232648" y="4432328"/>
              <a:ext cx="2085710" cy="425188"/>
            </a:xfrm>
            <a:prstGeom prst="rect">
              <a:avLst/>
            </a:prstGeom>
            <a:noFill/>
          </p:spPr>
          <p:txBody>
            <a:bodyPr wrap="none" rtlCol="0">
              <a:spAutoFit/>
            </a:bodyPr>
            <a:lstStyle/>
            <a:p>
              <a:r>
                <a:rPr lang="zh-CN" altLang="en-US" b="1" dirty="0" smtClean="0">
                  <a:solidFill>
                    <a:srgbClr val="ED7D31"/>
                  </a:solidFill>
                  <a:latin typeface="微软雅黑" panose="020B0503020204020204" pitchFamily="34" charset="-122"/>
                  <a:ea typeface="微软雅黑" panose="020B0503020204020204" pitchFamily="34" charset="-122"/>
                  <a:cs typeface="Arial" panose="020B0604020202020204" pitchFamily="34" charset="0"/>
                </a:rPr>
                <a:t>中国的政治体制</a:t>
              </a:r>
              <a:endParaRPr lang="en-GB" b="1" dirty="0">
                <a:solidFill>
                  <a:srgbClr val="ED7D31"/>
                </a:solidFill>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48" name="图片 47"/>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23728" y="5629817"/>
            <a:ext cx="5010082" cy="1145336"/>
          </a:xfrm>
          <a:prstGeom prst="rect">
            <a:avLst/>
          </a:prstGeom>
        </p:spPr>
      </p:pic>
      <p:sp>
        <p:nvSpPr>
          <p:cNvPr id="49" name="椭圆 48"/>
          <p:cNvSpPr/>
          <p:nvPr/>
        </p:nvSpPr>
        <p:spPr>
          <a:xfrm>
            <a:off x="3237144" y="4005499"/>
            <a:ext cx="856669" cy="856669"/>
          </a:xfrm>
          <a:prstGeom prst="ellips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200" dirty="0" smtClean="0">
                <a:solidFill>
                  <a:srgbClr val="ED7D31"/>
                </a:solidFill>
                <a:latin typeface="微软雅黑" panose="020B0503020204020204" pitchFamily="34" charset="-122"/>
                <a:ea typeface="微软雅黑" panose="020B0503020204020204" pitchFamily="34" charset="-122"/>
              </a:rPr>
              <a:t>根</a:t>
            </a:r>
          </a:p>
        </p:txBody>
      </p:sp>
      <p:sp>
        <p:nvSpPr>
          <p:cNvPr id="50" name="椭圆 49"/>
          <p:cNvSpPr/>
          <p:nvPr/>
        </p:nvSpPr>
        <p:spPr>
          <a:xfrm>
            <a:off x="3135540" y="2585365"/>
            <a:ext cx="856669" cy="856669"/>
          </a:xfrm>
          <a:prstGeom prst="ellips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200" dirty="0" smtClean="0">
                <a:solidFill>
                  <a:srgbClr val="ED7D31"/>
                </a:solidFill>
                <a:latin typeface="微软雅黑" panose="020B0503020204020204" pitchFamily="34" charset="-122"/>
                <a:ea typeface="微软雅黑" panose="020B0503020204020204" pitchFamily="34" charset="-122"/>
              </a:rPr>
              <a:t>本</a:t>
            </a:r>
          </a:p>
        </p:txBody>
      </p:sp>
      <p:sp>
        <p:nvSpPr>
          <p:cNvPr id="51" name="椭圆 50"/>
          <p:cNvSpPr/>
          <p:nvPr/>
        </p:nvSpPr>
        <p:spPr>
          <a:xfrm>
            <a:off x="4314223" y="2497465"/>
            <a:ext cx="856669" cy="856669"/>
          </a:xfrm>
          <a:prstGeom prst="ellips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200" dirty="0" smtClean="0">
                <a:solidFill>
                  <a:srgbClr val="ED7D31"/>
                </a:solidFill>
                <a:latin typeface="微软雅黑" panose="020B0503020204020204" pitchFamily="34" charset="-122"/>
                <a:ea typeface="微软雅黑" panose="020B0503020204020204" pitchFamily="34" charset="-122"/>
              </a:rPr>
              <a:t>源</a:t>
            </a:r>
          </a:p>
        </p:txBody>
      </p:sp>
      <p:sp>
        <p:nvSpPr>
          <p:cNvPr id="52" name="椭圆 51"/>
          <p:cNvSpPr/>
          <p:nvPr/>
        </p:nvSpPr>
        <p:spPr>
          <a:xfrm>
            <a:off x="5229303" y="4128735"/>
            <a:ext cx="856669" cy="856669"/>
          </a:xfrm>
          <a:prstGeom prst="ellips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smtClean="0">
                <a:solidFill>
                  <a:srgbClr val="ED7D31"/>
                </a:solidFill>
                <a:latin typeface="微软雅黑" panose="020B0503020204020204" pitchFamily="34" charset="-122"/>
                <a:ea typeface="微软雅黑" panose="020B0503020204020204" pitchFamily="34" charset="-122"/>
              </a:rPr>
              <a:t>过去</a:t>
            </a:r>
          </a:p>
        </p:txBody>
      </p:sp>
      <p:sp>
        <p:nvSpPr>
          <p:cNvPr id="53" name="椭圆 52"/>
          <p:cNvSpPr/>
          <p:nvPr/>
        </p:nvSpPr>
        <p:spPr>
          <a:xfrm>
            <a:off x="5439624" y="2906772"/>
            <a:ext cx="856669" cy="856669"/>
          </a:xfrm>
          <a:prstGeom prst="ellips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smtClean="0">
                <a:solidFill>
                  <a:srgbClr val="ED7D31"/>
                </a:solidFill>
                <a:latin typeface="微软雅黑" panose="020B0503020204020204" pitchFamily="34" charset="-122"/>
                <a:ea typeface="微软雅黑" panose="020B0503020204020204" pitchFamily="34" charset="-122"/>
              </a:rPr>
              <a:t>未来</a:t>
            </a:r>
          </a:p>
        </p:txBody>
      </p:sp>
    </p:spTree>
    <p:extLst>
      <p:ext uri="{BB962C8B-B14F-4D97-AF65-F5344CB8AC3E}">
        <p14:creationId xmlns:p14="http://schemas.microsoft.com/office/powerpoint/2010/main" val="359650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1000"/>
                                  </p:stCondLst>
                                  <p:childTnLst>
                                    <p:set>
                                      <p:cBhvr>
                                        <p:cTn id="6" dur="1" fill="hold">
                                          <p:stCondLst>
                                            <p:cond delay="0"/>
                                          </p:stCondLst>
                                        </p:cTn>
                                        <p:tgtEl>
                                          <p:spTgt spid="56"/>
                                        </p:tgtEl>
                                        <p:attrNameLst>
                                          <p:attrName>style.visibility</p:attrName>
                                        </p:attrNameLst>
                                      </p:cBhvr>
                                      <p:to>
                                        <p:strVal val="visible"/>
                                      </p:to>
                                    </p:set>
                                    <p:animEffect transition="in" filter="wipe(down)">
                                      <p:cBhvr>
                                        <p:cTn id="7" dur="500"/>
                                        <p:tgtEl>
                                          <p:spTgt spid="56"/>
                                        </p:tgtEl>
                                      </p:cBhvr>
                                    </p:animEffect>
                                  </p:childTnLst>
                                </p:cTn>
                              </p:par>
                            </p:childTnLst>
                          </p:cTn>
                        </p:par>
                        <p:par>
                          <p:cTn id="8" fill="hold">
                            <p:stCondLst>
                              <p:cond delay="1500"/>
                            </p:stCondLst>
                            <p:childTnLst>
                              <p:par>
                                <p:cTn id="9" presetID="42" presetClass="entr" presetSubtype="0" fill="hold" nodeType="afterEffect">
                                  <p:stCondLst>
                                    <p:cond delay="200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childTnLst>
                          </p:cTn>
                        </p:par>
                        <p:par>
                          <p:cTn id="14" fill="hold">
                            <p:stCondLst>
                              <p:cond delay="4500"/>
                            </p:stCondLst>
                            <p:childTnLst>
                              <p:par>
                                <p:cTn id="15" presetID="42" presetClass="entr" presetSubtype="0" fill="hold" nodeType="afterEffect">
                                  <p:stCondLst>
                                    <p:cond delay="400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anim calcmode="lin" valueType="num">
                                      <p:cBhvr>
                                        <p:cTn id="18" dur="1000" fill="hold"/>
                                        <p:tgtEl>
                                          <p:spTgt spid="43"/>
                                        </p:tgtEl>
                                        <p:attrNameLst>
                                          <p:attrName>ppt_x</p:attrName>
                                        </p:attrNameLst>
                                      </p:cBhvr>
                                      <p:tavLst>
                                        <p:tav tm="0">
                                          <p:val>
                                            <p:strVal val="#ppt_x"/>
                                          </p:val>
                                        </p:tav>
                                        <p:tav tm="100000">
                                          <p:val>
                                            <p:strVal val="#ppt_x"/>
                                          </p:val>
                                        </p:tav>
                                      </p:tavLst>
                                    </p:anim>
                                    <p:anim calcmode="lin" valueType="num">
                                      <p:cBhvr>
                                        <p:cTn id="19" dur="1000" fill="hold"/>
                                        <p:tgtEl>
                                          <p:spTgt spid="43"/>
                                        </p:tgtEl>
                                        <p:attrNameLst>
                                          <p:attrName>ppt_y</p:attrName>
                                        </p:attrNameLst>
                                      </p:cBhvr>
                                      <p:tavLst>
                                        <p:tav tm="0">
                                          <p:val>
                                            <p:strVal val="#ppt_y+.1"/>
                                          </p:val>
                                        </p:tav>
                                        <p:tav tm="100000">
                                          <p:val>
                                            <p:strVal val="#ppt_y"/>
                                          </p:val>
                                        </p:tav>
                                      </p:tavLst>
                                    </p:anim>
                                  </p:childTnLst>
                                </p:cTn>
                              </p:par>
                            </p:childTnLst>
                          </p:cTn>
                        </p:par>
                        <p:par>
                          <p:cTn id="20" fill="hold">
                            <p:stCondLst>
                              <p:cond delay="9500"/>
                            </p:stCondLst>
                            <p:childTnLst>
                              <p:par>
                                <p:cTn id="21" presetID="42" presetClass="entr" presetSubtype="0" fill="hold" nodeType="afterEffect">
                                  <p:stCondLst>
                                    <p:cond delay="400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1000"/>
                                        <p:tgtEl>
                                          <p:spTgt spid="40"/>
                                        </p:tgtEl>
                                      </p:cBhvr>
                                    </p:animEffect>
                                    <p:anim calcmode="lin" valueType="num">
                                      <p:cBhvr>
                                        <p:cTn id="24" dur="1000" fill="hold"/>
                                        <p:tgtEl>
                                          <p:spTgt spid="40"/>
                                        </p:tgtEl>
                                        <p:attrNameLst>
                                          <p:attrName>ppt_x</p:attrName>
                                        </p:attrNameLst>
                                      </p:cBhvr>
                                      <p:tavLst>
                                        <p:tav tm="0">
                                          <p:val>
                                            <p:strVal val="#ppt_x"/>
                                          </p:val>
                                        </p:tav>
                                        <p:tav tm="100000">
                                          <p:val>
                                            <p:strVal val="#ppt_x"/>
                                          </p:val>
                                        </p:tav>
                                      </p:tavLst>
                                    </p:anim>
                                    <p:anim calcmode="lin" valueType="num">
                                      <p:cBhvr>
                                        <p:cTn id="25" dur="1000" fill="hold"/>
                                        <p:tgtEl>
                                          <p:spTgt spid="40"/>
                                        </p:tgtEl>
                                        <p:attrNameLst>
                                          <p:attrName>ppt_y</p:attrName>
                                        </p:attrNameLst>
                                      </p:cBhvr>
                                      <p:tavLst>
                                        <p:tav tm="0">
                                          <p:val>
                                            <p:strVal val="#ppt_y+.1"/>
                                          </p:val>
                                        </p:tav>
                                        <p:tav tm="100000">
                                          <p:val>
                                            <p:strVal val="#ppt_y"/>
                                          </p:val>
                                        </p:tav>
                                      </p:tavLst>
                                    </p:anim>
                                  </p:childTnLst>
                                </p:cTn>
                              </p:par>
                            </p:childTnLst>
                          </p:cTn>
                        </p:par>
                        <p:par>
                          <p:cTn id="26" fill="hold">
                            <p:stCondLst>
                              <p:cond delay="14500"/>
                            </p:stCondLst>
                            <p:childTnLst>
                              <p:par>
                                <p:cTn id="27" presetID="42" presetClass="entr" presetSubtype="0" fill="hold" nodeType="afterEffect">
                                  <p:stCondLst>
                                    <p:cond delay="400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1000"/>
                                        <p:tgtEl>
                                          <p:spTgt spid="37"/>
                                        </p:tgtEl>
                                      </p:cBhvr>
                                    </p:animEffect>
                                    <p:anim calcmode="lin" valueType="num">
                                      <p:cBhvr>
                                        <p:cTn id="30" dur="1000" fill="hold"/>
                                        <p:tgtEl>
                                          <p:spTgt spid="37"/>
                                        </p:tgtEl>
                                        <p:attrNameLst>
                                          <p:attrName>ppt_x</p:attrName>
                                        </p:attrNameLst>
                                      </p:cBhvr>
                                      <p:tavLst>
                                        <p:tav tm="0">
                                          <p:val>
                                            <p:strVal val="#ppt_x"/>
                                          </p:val>
                                        </p:tav>
                                        <p:tav tm="100000">
                                          <p:val>
                                            <p:strVal val="#ppt_x"/>
                                          </p:val>
                                        </p:tav>
                                      </p:tavLst>
                                    </p:anim>
                                    <p:anim calcmode="lin" valueType="num">
                                      <p:cBhvr>
                                        <p:cTn id="31" dur="1000" fill="hold"/>
                                        <p:tgtEl>
                                          <p:spTgt spid="37"/>
                                        </p:tgtEl>
                                        <p:attrNameLst>
                                          <p:attrName>ppt_y</p:attrName>
                                        </p:attrNameLst>
                                      </p:cBhvr>
                                      <p:tavLst>
                                        <p:tav tm="0">
                                          <p:val>
                                            <p:strVal val="#ppt_y+.1"/>
                                          </p:val>
                                        </p:tav>
                                        <p:tav tm="100000">
                                          <p:val>
                                            <p:strVal val="#ppt_y"/>
                                          </p:val>
                                        </p:tav>
                                      </p:tavLst>
                                    </p:anim>
                                  </p:childTnLst>
                                </p:cTn>
                              </p:par>
                            </p:childTnLst>
                          </p:cTn>
                        </p:par>
                        <p:par>
                          <p:cTn id="32" fill="hold">
                            <p:stCondLst>
                              <p:cond delay="19500"/>
                            </p:stCondLst>
                            <p:childTnLst>
                              <p:par>
                                <p:cTn id="33" presetID="53" presetClass="entr" presetSubtype="16" fill="hold" grpId="0" nodeType="afterEffect">
                                  <p:stCondLst>
                                    <p:cond delay="4000"/>
                                  </p:stCondLst>
                                  <p:childTnLst>
                                    <p:set>
                                      <p:cBhvr>
                                        <p:cTn id="34" dur="1" fill="hold">
                                          <p:stCondLst>
                                            <p:cond delay="0"/>
                                          </p:stCondLst>
                                        </p:cTn>
                                        <p:tgtEl>
                                          <p:spTgt spid="49"/>
                                        </p:tgtEl>
                                        <p:attrNameLst>
                                          <p:attrName>style.visibility</p:attrName>
                                        </p:attrNameLst>
                                      </p:cBhvr>
                                      <p:to>
                                        <p:strVal val="visible"/>
                                      </p:to>
                                    </p:set>
                                    <p:anim calcmode="lin" valueType="num">
                                      <p:cBhvr>
                                        <p:cTn id="35" dur="500" fill="hold"/>
                                        <p:tgtEl>
                                          <p:spTgt spid="49"/>
                                        </p:tgtEl>
                                        <p:attrNameLst>
                                          <p:attrName>ppt_w</p:attrName>
                                        </p:attrNameLst>
                                      </p:cBhvr>
                                      <p:tavLst>
                                        <p:tav tm="0">
                                          <p:val>
                                            <p:fltVal val="0"/>
                                          </p:val>
                                        </p:tav>
                                        <p:tav tm="100000">
                                          <p:val>
                                            <p:strVal val="#ppt_w"/>
                                          </p:val>
                                        </p:tav>
                                      </p:tavLst>
                                    </p:anim>
                                    <p:anim calcmode="lin" valueType="num">
                                      <p:cBhvr>
                                        <p:cTn id="36" dur="500" fill="hold"/>
                                        <p:tgtEl>
                                          <p:spTgt spid="49"/>
                                        </p:tgtEl>
                                        <p:attrNameLst>
                                          <p:attrName>ppt_h</p:attrName>
                                        </p:attrNameLst>
                                      </p:cBhvr>
                                      <p:tavLst>
                                        <p:tav tm="0">
                                          <p:val>
                                            <p:fltVal val="0"/>
                                          </p:val>
                                        </p:tav>
                                        <p:tav tm="100000">
                                          <p:val>
                                            <p:strVal val="#ppt_h"/>
                                          </p:val>
                                        </p:tav>
                                      </p:tavLst>
                                    </p:anim>
                                    <p:animEffect transition="in" filter="fade">
                                      <p:cBhvr>
                                        <p:cTn id="37" dur="500"/>
                                        <p:tgtEl>
                                          <p:spTgt spid="49"/>
                                        </p:tgtEl>
                                      </p:cBhvr>
                                    </p:animEffect>
                                  </p:childTnLst>
                                </p:cTn>
                              </p:par>
                            </p:childTnLst>
                          </p:cTn>
                        </p:par>
                        <p:par>
                          <p:cTn id="38" fill="hold">
                            <p:stCondLst>
                              <p:cond delay="24000"/>
                            </p:stCondLst>
                            <p:childTnLst>
                              <p:par>
                                <p:cTn id="39" presetID="53" presetClass="entr" presetSubtype="16" fill="hold" grpId="0" nodeType="afterEffect">
                                  <p:stCondLst>
                                    <p:cond delay="1000"/>
                                  </p:stCondLst>
                                  <p:childTnLst>
                                    <p:set>
                                      <p:cBhvr>
                                        <p:cTn id="40" dur="1" fill="hold">
                                          <p:stCondLst>
                                            <p:cond delay="0"/>
                                          </p:stCondLst>
                                        </p:cTn>
                                        <p:tgtEl>
                                          <p:spTgt spid="50"/>
                                        </p:tgtEl>
                                        <p:attrNameLst>
                                          <p:attrName>style.visibility</p:attrName>
                                        </p:attrNameLst>
                                      </p:cBhvr>
                                      <p:to>
                                        <p:strVal val="visible"/>
                                      </p:to>
                                    </p:set>
                                    <p:anim calcmode="lin" valueType="num">
                                      <p:cBhvr>
                                        <p:cTn id="41" dur="500" fill="hold"/>
                                        <p:tgtEl>
                                          <p:spTgt spid="50"/>
                                        </p:tgtEl>
                                        <p:attrNameLst>
                                          <p:attrName>ppt_w</p:attrName>
                                        </p:attrNameLst>
                                      </p:cBhvr>
                                      <p:tavLst>
                                        <p:tav tm="0">
                                          <p:val>
                                            <p:fltVal val="0"/>
                                          </p:val>
                                        </p:tav>
                                        <p:tav tm="100000">
                                          <p:val>
                                            <p:strVal val="#ppt_w"/>
                                          </p:val>
                                        </p:tav>
                                      </p:tavLst>
                                    </p:anim>
                                    <p:anim calcmode="lin" valueType="num">
                                      <p:cBhvr>
                                        <p:cTn id="42" dur="500" fill="hold"/>
                                        <p:tgtEl>
                                          <p:spTgt spid="50"/>
                                        </p:tgtEl>
                                        <p:attrNameLst>
                                          <p:attrName>ppt_h</p:attrName>
                                        </p:attrNameLst>
                                      </p:cBhvr>
                                      <p:tavLst>
                                        <p:tav tm="0">
                                          <p:val>
                                            <p:fltVal val="0"/>
                                          </p:val>
                                        </p:tav>
                                        <p:tav tm="100000">
                                          <p:val>
                                            <p:strVal val="#ppt_h"/>
                                          </p:val>
                                        </p:tav>
                                      </p:tavLst>
                                    </p:anim>
                                    <p:animEffect transition="in" filter="fade">
                                      <p:cBhvr>
                                        <p:cTn id="43" dur="500"/>
                                        <p:tgtEl>
                                          <p:spTgt spid="50"/>
                                        </p:tgtEl>
                                      </p:cBhvr>
                                    </p:animEffect>
                                  </p:childTnLst>
                                </p:cTn>
                              </p:par>
                            </p:childTnLst>
                          </p:cTn>
                        </p:par>
                        <p:par>
                          <p:cTn id="44" fill="hold">
                            <p:stCondLst>
                              <p:cond delay="25500"/>
                            </p:stCondLst>
                            <p:childTnLst>
                              <p:par>
                                <p:cTn id="45" presetID="53" presetClass="entr" presetSubtype="16" fill="hold" grpId="0" nodeType="afterEffect">
                                  <p:stCondLst>
                                    <p:cond delay="1000"/>
                                  </p:stCondLst>
                                  <p:childTnLst>
                                    <p:set>
                                      <p:cBhvr>
                                        <p:cTn id="46" dur="1" fill="hold">
                                          <p:stCondLst>
                                            <p:cond delay="0"/>
                                          </p:stCondLst>
                                        </p:cTn>
                                        <p:tgtEl>
                                          <p:spTgt spid="51"/>
                                        </p:tgtEl>
                                        <p:attrNameLst>
                                          <p:attrName>style.visibility</p:attrName>
                                        </p:attrNameLst>
                                      </p:cBhvr>
                                      <p:to>
                                        <p:strVal val="visible"/>
                                      </p:to>
                                    </p:set>
                                    <p:anim calcmode="lin" valueType="num">
                                      <p:cBhvr>
                                        <p:cTn id="47" dur="500" fill="hold"/>
                                        <p:tgtEl>
                                          <p:spTgt spid="51"/>
                                        </p:tgtEl>
                                        <p:attrNameLst>
                                          <p:attrName>ppt_w</p:attrName>
                                        </p:attrNameLst>
                                      </p:cBhvr>
                                      <p:tavLst>
                                        <p:tav tm="0">
                                          <p:val>
                                            <p:fltVal val="0"/>
                                          </p:val>
                                        </p:tav>
                                        <p:tav tm="100000">
                                          <p:val>
                                            <p:strVal val="#ppt_w"/>
                                          </p:val>
                                        </p:tav>
                                      </p:tavLst>
                                    </p:anim>
                                    <p:anim calcmode="lin" valueType="num">
                                      <p:cBhvr>
                                        <p:cTn id="48" dur="500" fill="hold"/>
                                        <p:tgtEl>
                                          <p:spTgt spid="51"/>
                                        </p:tgtEl>
                                        <p:attrNameLst>
                                          <p:attrName>ppt_h</p:attrName>
                                        </p:attrNameLst>
                                      </p:cBhvr>
                                      <p:tavLst>
                                        <p:tav tm="0">
                                          <p:val>
                                            <p:fltVal val="0"/>
                                          </p:val>
                                        </p:tav>
                                        <p:tav tm="100000">
                                          <p:val>
                                            <p:strVal val="#ppt_h"/>
                                          </p:val>
                                        </p:tav>
                                      </p:tavLst>
                                    </p:anim>
                                    <p:animEffect transition="in" filter="fade">
                                      <p:cBhvr>
                                        <p:cTn id="49" dur="500"/>
                                        <p:tgtEl>
                                          <p:spTgt spid="51"/>
                                        </p:tgtEl>
                                      </p:cBhvr>
                                    </p:animEffect>
                                  </p:childTnLst>
                                </p:cTn>
                              </p:par>
                            </p:childTnLst>
                          </p:cTn>
                        </p:par>
                        <p:par>
                          <p:cTn id="50" fill="hold">
                            <p:stCondLst>
                              <p:cond delay="27000"/>
                            </p:stCondLst>
                            <p:childTnLst>
                              <p:par>
                                <p:cTn id="51" presetID="53" presetClass="entr" presetSubtype="16" fill="hold" grpId="0" nodeType="afterEffect">
                                  <p:stCondLst>
                                    <p:cond delay="1000"/>
                                  </p:stCondLst>
                                  <p:childTnLst>
                                    <p:set>
                                      <p:cBhvr>
                                        <p:cTn id="52" dur="1" fill="hold">
                                          <p:stCondLst>
                                            <p:cond delay="0"/>
                                          </p:stCondLst>
                                        </p:cTn>
                                        <p:tgtEl>
                                          <p:spTgt spid="52"/>
                                        </p:tgtEl>
                                        <p:attrNameLst>
                                          <p:attrName>style.visibility</p:attrName>
                                        </p:attrNameLst>
                                      </p:cBhvr>
                                      <p:to>
                                        <p:strVal val="visible"/>
                                      </p:to>
                                    </p:set>
                                    <p:anim calcmode="lin" valueType="num">
                                      <p:cBhvr>
                                        <p:cTn id="53" dur="500" fill="hold"/>
                                        <p:tgtEl>
                                          <p:spTgt spid="52"/>
                                        </p:tgtEl>
                                        <p:attrNameLst>
                                          <p:attrName>ppt_w</p:attrName>
                                        </p:attrNameLst>
                                      </p:cBhvr>
                                      <p:tavLst>
                                        <p:tav tm="0">
                                          <p:val>
                                            <p:fltVal val="0"/>
                                          </p:val>
                                        </p:tav>
                                        <p:tav tm="100000">
                                          <p:val>
                                            <p:strVal val="#ppt_w"/>
                                          </p:val>
                                        </p:tav>
                                      </p:tavLst>
                                    </p:anim>
                                    <p:anim calcmode="lin" valueType="num">
                                      <p:cBhvr>
                                        <p:cTn id="54" dur="500" fill="hold"/>
                                        <p:tgtEl>
                                          <p:spTgt spid="52"/>
                                        </p:tgtEl>
                                        <p:attrNameLst>
                                          <p:attrName>ppt_h</p:attrName>
                                        </p:attrNameLst>
                                      </p:cBhvr>
                                      <p:tavLst>
                                        <p:tav tm="0">
                                          <p:val>
                                            <p:fltVal val="0"/>
                                          </p:val>
                                        </p:tav>
                                        <p:tav tm="100000">
                                          <p:val>
                                            <p:strVal val="#ppt_h"/>
                                          </p:val>
                                        </p:tav>
                                      </p:tavLst>
                                    </p:anim>
                                    <p:animEffect transition="in" filter="fade">
                                      <p:cBhvr>
                                        <p:cTn id="55" dur="500"/>
                                        <p:tgtEl>
                                          <p:spTgt spid="52"/>
                                        </p:tgtEl>
                                      </p:cBhvr>
                                    </p:animEffect>
                                  </p:childTnLst>
                                </p:cTn>
                              </p:par>
                            </p:childTnLst>
                          </p:cTn>
                        </p:par>
                        <p:par>
                          <p:cTn id="56" fill="hold">
                            <p:stCondLst>
                              <p:cond delay="28500"/>
                            </p:stCondLst>
                            <p:childTnLst>
                              <p:par>
                                <p:cTn id="57" presetID="53" presetClass="entr" presetSubtype="16" fill="hold" grpId="0" nodeType="afterEffect">
                                  <p:stCondLst>
                                    <p:cond delay="1000"/>
                                  </p:stCondLst>
                                  <p:childTnLst>
                                    <p:set>
                                      <p:cBhvr>
                                        <p:cTn id="58" dur="1" fill="hold">
                                          <p:stCondLst>
                                            <p:cond delay="0"/>
                                          </p:stCondLst>
                                        </p:cTn>
                                        <p:tgtEl>
                                          <p:spTgt spid="53"/>
                                        </p:tgtEl>
                                        <p:attrNameLst>
                                          <p:attrName>style.visibility</p:attrName>
                                        </p:attrNameLst>
                                      </p:cBhvr>
                                      <p:to>
                                        <p:strVal val="visible"/>
                                      </p:to>
                                    </p:set>
                                    <p:anim calcmode="lin" valueType="num">
                                      <p:cBhvr>
                                        <p:cTn id="59" dur="500" fill="hold"/>
                                        <p:tgtEl>
                                          <p:spTgt spid="53"/>
                                        </p:tgtEl>
                                        <p:attrNameLst>
                                          <p:attrName>ppt_w</p:attrName>
                                        </p:attrNameLst>
                                      </p:cBhvr>
                                      <p:tavLst>
                                        <p:tav tm="0">
                                          <p:val>
                                            <p:fltVal val="0"/>
                                          </p:val>
                                        </p:tav>
                                        <p:tav tm="100000">
                                          <p:val>
                                            <p:strVal val="#ppt_w"/>
                                          </p:val>
                                        </p:tav>
                                      </p:tavLst>
                                    </p:anim>
                                    <p:anim calcmode="lin" valueType="num">
                                      <p:cBhvr>
                                        <p:cTn id="60" dur="500" fill="hold"/>
                                        <p:tgtEl>
                                          <p:spTgt spid="53"/>
                                        </p:tgtEl>
                                        <p:attrNameLst>
                                          <p:attrName>ppt_h</p:attrName>
                                        </p:attrNameLst>
                                      </p:cBhvr>
                                      <p:tavLst>
                                        <p:tav tm="0">
                                          <p:val>
                                            <p:fltVal val="0"/>
                                          </p:val>
                                        </p:tav>
                                        <p:tav tm="100000">
                                          <p:val>
                                            <p:strVal val="#ppt_h"/>
                                          </p:val>
                                        </p:tav>
                                      </p:tavLst>
                                    </p:anim>
                                    <p:animEffect transition="in" filter="fade">
                                      <p:cBhvr>
                                        <p:cTn id="61" dur="500"/>
                                        <p:tgtEl>
                                          <p:spTgt spid="53"/>
                                        </p:tgtEl>
                                      </p:cBhvr>
                                    </p:animEffect>
                                  </p:childTnLst>
                                </p:cTn>
                              </p:par>
                            </p:childTnLst>
                          </p:cTn>
                        </p:par>
                        <p:par>
                          <p:cTn id="62" fill="hold">
                            <p:stCondLst>
                              <p:cond delay="30000"/>
                            </p:stCondLst>
                            <p:childTnLst>
                              <p:par>
                                <p:cTn id="63" presetID="22" presetClass="entr" presetSubtype="4" fill="hold" nodeType="afterEffect">
                                  <p:stCondLst>
                                    <p:cond delay="4000"/>
                                  </p:stCondLst>
                                  <p:childTnLst>
                                    <p:set>
                                      <p:cBhvr>
                                        <p:cTn id="64" dur="1" fill="hold">
                                          <p:stCondLst>
                                            <p:cond delay="0"/>
                                          </p:stCondLst>
                                        </p:cTn>
                                        <p:tgtEl>
                                          <p:spTgt spid="48"/>
                                        </p:tgtEl>
                                        <p:attrNameLst>
                                          <p:attrName>style.visibility</p:attrName>
                                        </p:attrNameLst>
                                      </p:cBhvr>
                                      <p:to>
                                        <p:strVal val="visible"/>
                                      </p:to>
                                    </p:set>
                                    <p:animEffect transition="in" filter="wipe(down)">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图片 58"/>
          <p:cNvPicPr>
            <a:picLocks noChangeAspect="1"/>
          </p:cNvPicPr>
          <p:nvPr/>
        </p:nvPicPr>
        <p:blipFill rotWithShape="1">
          <a:blip r:embed="rId2">
            <a:extLst>
              <a:ext uri="{28A0092B-C50C-407E-A947-70E740481C1C}">
                <a14:useLocalDpi xmlns:a14="http://schemas.microsoft.com/office/drawing/2010/main" val="0"/>
              </a:ext>
            </a:extLst>
          </a:blip>
          <a:srcRect b="5821"/>
          <a:stretch/>
        </p:blipFill>
        <p:spPr>
          <a:xfrm>
            <a:off x="4644008" y="3419663"/>
            <a:ext cx="4499992" cy="3321705"/>
          </a:xfrm>
          <a:prstGeom prst="rect">
            <a:avLst/>
          </a:prstGeom>
        </p:spPr>
      </p:pic>
      <p:sp>
        <p:nvSpPr>
          <p:cNvPr id="3" name="内容占位符 2"/>
          <p:cNvSpPr>
            <a:spLocks noGrp="1"/>
          </p:cNvSpPr>
          <p:nvPr>
            <p:ph sz="quarter" idx="10"/>
          </p:nvPr>
        </p:nvSpPr>
        <p:spPr/>
        <p:txBody>
          <a:bodyPr/>
          <a:lstStyle/>
          <a:p>
            <a:r>
              <a:rPr lang="en-US" altLang="zh-CN" dirty="0" smtClean="0"/>
              <a:t>2   </a:t>
            </a:r>
            <a:r>
              <a:rPr lang="zh-CN" altLang="en-US" dirty="0" smtClean="0"/>
              <a:t>香港</a:t>
            </a:r>
            <a:r>
              <a:rPr lang="zh-CN" altLang="en-US" dirty="0"/>
              <a:t>是国家改革开放最大的受益者</a:t>
            </a:r>
          </a:p>
        </p:txBody>
      </p:sp>
      <p:cxnSp>
        <p:nvCxnSpPr>
          <p:cNvPr id="23" name="直接连接符 22"/>
          <p:cNvCxnSpPr/>
          <p:nvPr/>
        </p:nvCxnSpPr>
        <p:spPr>
          <a:xfrm flipV="1">
            <a:off x="4644008" y="4909957"/>
            <a:ext cx="0" cy="1831412"/>
          </a:xfrm>
          <a:prstGeom prst="line">
            <a:avLst/>
          </a:prstGeom>
          <a:ln w="28575">
            <a:solidFill>
              <a:srgbClr val="ED7D31"/>
            </a:solidFill>
            <a:prstDash val="sysDot"/>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815916" y="4569732"/>
            <a:ext cx="1656184"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20</a:t>
            </a:r>
            <a:r>
              <a:rPr lang="zh-CN" altLang="en-US" dirty="0" smtClean="0">
                <a:latin typeface="微软雅黑" panose="020B0503020204020204" pitchFamily="34" charset="-122"/>
                <a:ea typeface="微软雅黑" panose="020B0503020204020204" pitchFamily="34" charset="-122"/>
              </a:rPr>
              <a:t>世纪</a:t>
            </a:r>
            <a:r>
              <a:rPr lang="en-US" altLang="zh-CN" b="1" dirty="0" smtClean="0">
                <a:solidFill>
                  <a:srgbClr val="ED7D31"/>
                </a:solidFill>
                <a:latin typeface="微软雅黑" panose="020B0503020204020204" pitchFamily="34" charset="-122"/>
                <a:ea typeface="微软雅黑" panose="020B0503020204020204" pitchFamily="34" charset="-122"/>
              </a:rPr>
              <a:t>70</a:t>
            </a:r>
            <a:r>
              <a:rPr lang="zh-CN" altLang="en-US" b="1" dirty="0" smtClean="0">
                <a:solidFill>
                  <a:srgbClr val="ED7D31"/>
                </a:solidFill>
                <a:latin typeface="微软雅黑" panose="020B0503020204020204" pitchFamily="34" charset="-122"/>
                <a:ea typeface="微软雅黑" panose="020B0503020204020204" pitchFamily="34" charset="-122"/>
              </a:rPr>
              <a:t>年代</a:t>
            </a:r>
          </a:p>
        </p:txBody>
      </p:sp>
      <p:grpSp>
        <p:nvGrpSpPr>
          <p:cNvPr id="30" name="组合 29"/>
          <p:cNvGrpSpPr/>
          <p:nvPr/>
        </p:nvGrpSpPr>
        <p:grpSpPr>
          <a:xfrm>
            <a:off x="4644008" y="3573016"/>
            <a:ext cx="4320480" cy="2520280"/>
            <a:chOff x="4644008" y="3573016"/>
            <a:chExt cx="4320480" cy="2520280"/>
          </a:xfrm>
        </p:grpSpPr>
        <p:grpSp>
          <p:nvGrpSpPr>
            <p:cNvPr id="21" name="组合 20"/>
            <p:cNvGrpSpPr/>
            <p:nvPr/>
          </p:nvGrpSpPr>
          <p:grpSpPr>
            <a:xfrm>
              <a:off x="4644008" y="3573016"/>
              <a:ext cx="4320480" cy="2520280"/>
              <a:chOff x="4644008" y="3284984"/>
              <a:chExt cx="4104456" cy="3456384"/>
            </a:xfrm>
          </p:grpSpPr>
          <p:cxnSp>
            <p:nvCxnSpPr>
              <p:cNvPr id="6" name="直接连接符 5"/>
              <p:cNvCxnSpPr/>
              <p:nvPr/>
            </p:nvCxnSpPr>
            <p:spPr>
              <a:xfrm flipV="1">
                <a:off x="4644008" y="5733256"/>
                <a:ext cx="1008112" cy="1008112"/>
              </a:xfrm>
              <a:prstGeom prst="line">
                <a:avLst/>
              </a:prstGeom>
              <a:ln w="57150">
                <a:solidFill>
                  <a:srgbClr val="ED7D3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5652120" y="5661248"/>
                <a:ext cx="720080" cy="72008"/>
              </a:xfrm>
              <a:prstGeom prst="line">
                <a:avLst/>
              </a:prstGeom>
              <a:ln w="57150">
                <a:solidFill>
                  <a:srgbClr val="ED7D3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6372200" y="5013176"/>
                <a:ext cx="648072" cy="648072"/>
              </a:xfrm>
              <a:prstGeom prst="line">
                <a:avLst/>
              </a:prstGeom>
              <a:ln w="57150">
                <a:solidFill>
                  <a:srgbClr val="ED7D3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7020272" y="4797152"/>
                <a:ext cx="1152128" cy="216024"/>
              </a:xfrm>
              <a:prstGeom prst="line">
                <a:avLst/>
              </a:prstGeom>
              <a:ln w="57150">
                <a:solidFill>
                  <a:srgbClr val="ED7D3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172400" y="3284984"/>
                <a:ext cx="576064" cy="1512168"/>
              </a:xfrm>
              <a:prstGeom prst="line">
                <a:avLst/>
              </a:prstGeom>
              <a:ln w="57150">
                <a:solidFill>
                  <a:srgbClr val="ED7D3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6" name="椭圆 25"/>
            <p:cNvSpPr/>
            <p:nvPr/>
          </p:nvSpPr>
          <p:spPr>
            <a:xfrm>
              <a:off x="5664155" y="5305708"/>
              <a:ext cx="112367" cy="11236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smtClean="0">
                <a:solidFill>
                  <a:schemeClr val="bg1"/>
                </a:solidFill>
                <a:latin typeface="微软雅黑" panose="020B0503020204020204" pitchFamily="34" charset="-122"/>
                <a:ea typeface="微软雅黑" panose="020B0503020204020204" pitchFamily="34" charset="-122"/>
              </a:endParaRPr>
            </a:p>
          </p:txBody>
        </p:sp>
        <p:sp>
          <p:nvSpPr>
            <p:cNvPr id="27" name="椭圆 26"/>
            <p:cNvSpPr/>
            <p:nvPr/>
          </p:nvSpPr>
          <p:spPr>
            <a:xfrm>
              <a:off x="6381110" y="5253338"/>
              <a:ext cx="112367" cy="11236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smtClean="0">
                <a:solidFill>
                  <a:schemeClr val="bg1"/>
                </a:solidFill>
                <a:latin typeface="微软雅黑" panose="020B0503020204020204" pitchFamily="34" charset="-122"/>
                <a:ea typeface="微软雅黑" panose="020B0503020204020204" pitchFamily="34" charset="-122"/>
              </a:endParaRPr>
            </a:p>
          </p:txBody>
        </p:sp>
        <p:sp>
          <p:nvSpPr>
            <p:cNvPr id="28" name="椭圆 27"/>
            <p:cNvSpPr/>
            <p:nvPr/>
          </p:nvSpPr>
          <p:spPr>
            <a:xfrm>
              <a:off x="7063291" y="4797590"/>
              <a:ext cx="112367" cy="11236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smtClean="0">
                <a:solidFill>
                  <a:schemeClr val="bg1"/>
                </a:solidFill>
                <a:latin typeface="微软雅黑" panose="020B0503020204020204" pitchFamily="34" charset="-122"/>
                <a:ea typeface="微软雅黑" panose="020B0503020204020204" pitchFamily="34" charset="-122"/>
              </a:endParaRPr>
            </a:p>
          </p:txBody>
        </p:sp>
        <p:sp>
          <p:nvSpPr>
            <p:cNvPr id="29" name="椭圆 28"/>
            <p:cNvSpPr/>
            <p:nvPr/>
          </p:nvSpPr>
          <p:spPr>
            <a:xfrm>
              <a:off x="8301921" y="4601672"/>
              <a:ext cx="112367" cy="11236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smtClean="0">
                <a:solidFill>
                  <a:schemeClr val="bg1"/>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802" y="5013176"/>
            <a:ext cx="2098082" cy="1291021"/>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6459" y="5013176"/>
            <a:ext cx="2098083" cy="1296061"/>
          </a:xfrm>
          <a:prstGeom prst="rect">
            <a:avLst/>
          </a:prstGeom>
        </p:spPr>
      </p:pic>
      <p:sp>
        <p:nvSpPr>
          <p:cNvPr id="8" name="文本框 7"/>
          <p:cNvSpPr txBox="1"/>
          <p:nvPr/>
        </p:nvSpPr>
        <p:spPr>
          <a:xfrm>
            <a:off x="210802" y="6344449"/>
            <a:ext cx="4293740" cy="338554"/>
          </a:xfrm>
          <a:prstGeom prst="rect">
            <a:avLst/>
          </a:prstGeom>
          <a:noFill/>
        </p:spPr>
        <p:txBody>
          <a:bodyPr wrap="square" rtlCol="0">
            <a:spAutoFit/>
          </a:bodyPr>
          <a:lstStyle/>
          <a:p>
            <a:pPr algn="r"/>
            <a:r>
              <a:rPr lang="en-US" altLang="zh-CN" sz="1600" dirty="0" smtClean="0">
                <a:solidFill>
                  <a:srgbClr val="ED7D31"/>
                </a:solidFill>
                <a:latin typeface="微软雅黑" panose="020B0503020204020204" pitchFamily="34" charset="-122"/>
                <a:ea typeface="微软雅黑" panose="020B0503020204020204" pitchFamily="34" charset="-122"/>
              </a:rPr>
              <a:t>1967</a:t>
            </a:r>
            <a:r>
              <a:rPr lang="zh-CN" altLang="en-US" sz="1600" dirty="0">
                <a:solidFill>
                  <a:srgbClr val="ED7D31"/>
                </a:solidFill>
                <a:latin typeface="微软雅黑" panose="020B0503020204020204" pitchFamily="34" charset="-122"/>
                <a:ea typeface="微软雅黑" panose="020B0503020204020204" pitchFamily="34" charset="-122"/>
              </a:rPr>
              <a:t>年</a:t>
            </a:r>
            <a:r>
              <a:rPr lang="zh-CN" altLang="en-US" sz="1600" dirty="0">
                <a:solidFill>
                  <a:srgbClr val="333F50"/>
                </a:solidFill>
                <a:latin typeface="微软雅黑" panose="020B0503020204020204" pitchFamily="34" charset="-122"/>
                <a:ea typeface="微软雅黑" panose="020B0503020204020204" pitchFamily="34" charset="-122"/>
              </a:rPr>
              <a:t>，香港市民发动</a:t>
            </a:r>
            <a:r>
              <a:rPr lang="zh-CN" altLang="en-US" sz="1600" dirty="0" smtClean="0">
                <a:solidFill>
                  <a:srgbClr val="333F50"/>
                </a:solidFill>
                <a:latin typeface="微软雅黑" panose="020B0503020204020204" pitchFamily="34" charset="-122"/>
                <a:ea typeface="微软雅黑" panose="020B0503020204020204" pitchFamily="34" charset="-122"/>
              </a:rPr>
              <a:t>对抗英殖民政府运动</a:t>
            </a:r>
          </a:p>
        </p:txBody>
      </p:sp>
      <p:pic>
        <p:nvPicPr>
          <p:cNvPr id="12" name="图片 11"/>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4364" b="7061"/>
          <a:stretch/>
        </p:blipFill>
        <p:spPr>
          <a:xfrm>
            <a:off x="906861" y="1771136"/>
            <a:ext cx="2852872" cy="3075796"/>
          </a:xfrm>
          <a:prstGeom prst="rect">
            <a:avLst/>
          </a:prstGeom>
        </p:spPr>
      </p:pic>
      <p:grpSp>
        <p:nvGrpSpPr>
          <p:cNvPr id="19" name="组合 18"/>
          <p:cNvGrpSpPr/>
          <p:nvPr/>
        </p:nvGrpSpPr>
        <p:grpSpPr>
          <a:xfrm>
            <a:off x="5004305" y="1935708"/>
            <a:ext cx="2405760" cy="2630132"/>
            <a:chOff x="5004305" y="1935708"/>
            <a:chExt cx="2405760" cy="2630132"/>
          </a:xfrm>
        </p:grpSpPr>
        <p:sp>
          <p:nvSpPr>
            <p:cNvPr id="22" name="Oval 3"/>
            <p:cNvSpPr/>
            <p:nvPr/>
          </p:nvSpPr>
          <p:spPr>
            <a:xfrm>
              <a:off x="5004305" y="2050284"/>
              <a:ext cx="2405760" cy="2405760"/>
            </a:xfrm>
            <a:prstGeom prst="ellipse">
              <a:avLst/>
            </a:prstGeom>
            <a:noFill/>
            <a:ln w="38100">
              <a:gradFill flip="none" rotWithShape="1">
                <a:gsLst>
                  <a:gs pos="50000">
                    <a:srgbClr val="313C4B"/>
                  </a:gs>
                  <a:gs pos="50000">
                    <a:srgbClr val="FD5A2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等腰三角形 17"/>
            <p:cNvSpPr/>
            <p:nvPr/>
          </p:nvSpPr>
          <p:spPr>
            <a:xfrm rot="16200000">
              <a:off x="5996749" y="4352495"/>
              <a:ext cx="229149" cy="197542"/>
            </a:xfrm>
            <a:prstGeom prst="triangle">
              <a:avLst/>
            </a:prstGeom>
            <a:solidFill>
              <a:srgbClr val="FD5A2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smtClean="0">
                <a:solidFill>
                  <a:schemeClr val="bg1"/>
                </a:solidFill>
                <a:latin typeface="微软雅黑" panose="020B0503020204020204" pitchFamily="34" charset="-122"/>
                <a:ea typeface="微软雅黑" panose="020B0503020204020204" pitchFamily="34" charset="-122"/>
              </a:endParaRPr>
            </a:p>
          </p:txBody>
        </p:sp>
        <p:sp>
          <p:nvSpPr>
            <p:cNvPr id="55" name="等腰三角形 54"/>
            <p:cNvSpPr/>
            <p:nvPr/>
          </p:nvSpPr>
          <p:spPr>
            <a:xfrm rot="5400000" flipH="1">
              <a:off x="5993839" y="1951512"/>
              <a:ext cx="229149" cy="197542"/>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smtClean="0">
                <a:solidFill>
                  <a:schemeClr val="bg1"/>
                </a:solidFill>
                <a:latin typeface="微软雅黑" panose="020B0503020204020204" pitchFamily="34" charset="-122"/>
                <a:ea typeface="微软雅黑" panose="020B0503020204020204" pitchFamily="34" charset="-122"/>
              </a:endParaRPr>
            </a:p>
          </p:txBody>
        </p:sp>
      </p:grpSp>
      <p:pic>
        <p:nvPicPr>
          <p:cNvPr id="11" name="图片 10"/>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81110" y="2275932"/>
            <a:ext cx="1861796" cy="1861796"/>
          </a:xfrm>
          <a:prstGeom prst="rect">
            <a:avLst/>
          </a:prstGeom>
          <a:effectLst/>
        </p:spPr>
      </p:pic>
      <p:pic>
        <p:nvPicPr>
          <p:cNvPr id="51" name="图片 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95898" y="2685998"/>
            <a:ext cx="1140078" cy="1141832"/>
          </a:xfrm>
          <a:prstGeom prst="ellipse">
            <a:avLst/>
          </a:prstGeom>
          <a:ln w="9525" cap="rnd">
            <a:solidFill>
              <a:srgbClr val="EB4538"/>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
        <p:nvSpPr>
          <p:cNvPr id="56" name="speed"/>
          <p:cNvSpPr txBox="1">
            <a:spLocks noChangeArrowheads="1"/>
          </p:cNvSpPr>
          <p:nvPr/>
        </p:nvSpPr>
        <p:spPr bwMode="auto">
          <a:xfrm rot="19927015">
            <a:off x="5828150" y="3422935"/>
            <a:ext cx="1752200" cy="1112813"/>
          </a:xfrm>
          <a:prstGeom prst="rect">
            <a:avLst/>
          </a:prstGeom>
          <a:noFill/>
          <a:scene3d>
            <a:camera prst="orthographicFront">
              <a:rot lat="0" lon="0" rev="0"/>
            </a:camera>
            <a:lightRig rig="threePt" dir="t"/>
          </a:scene3d>
          <a:sp3d prstMaterial="matte">
            <a:bevelT w="1270" h="1270"/>
          </a:sp3d>
        </p:spPr>
        <p:txBody>
          <a:bodyPr spcFirstLastPara="1" wrap="square" lIns="0" tIns="0" rIns="0" bIns="0" numCol="1" anchor="t" anchorCtr="0">
            <a:prstTxWarp prst="textArchDown">
              <a:avLst/>
            </a:prstTxWarp>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latinLnBrk="0">
              <a:lnSpc>
                <a:spcPct val="90000"/>
              </a:lnSpc>
              <a:buClr>
                <a:prstClr val="white"/>
              </a:buClr>
              <a:defRPr/>
            </a:pPr>
            <a:r>
              <a:rPr lang="zh-CN" altLang="en-US" sz="1600" b="1" spc="300" dirty="0" smtClean="0">
                <a:solidFill>
                  <a:srgbClr val="FD5A27"/>
                </a:solidFill>
                <a:latin typeface="Microsoft YaHei" charset="-122"/>
                <a:ea typeface="Microsoft YaHei" charset="-122"/>
                <a:cs typeface="Microsoft YaHei" charset="-122"/>
              </a:rPr>
              <a:t>改革开放</a:t>
            </a:r>
            <a:endParaRPr lang="en-US" altLang="ko-KR" sz="1600" b="1" spc="300" dirty="0">
              <a:solidFill>
                <a:srgbClr val="FD5A27"/>
              </a:solidFill>
              <a:latin typeface="Microsoft YaHei" charset="-122"/>
              <a:ea typeface="Microsoft YaHei" charset="-122"/>
              <a:cs typeface="Microsoft YaHei" charset="-122"/>
            </a:endParaRPr>
          </a:p>
        </p:txBody>
      </p:sp>
      <p:sp>
        <p:nvSpPr>
          <p:cNvPr id="57" name="speed"/>
          <p:cNvSpPr txBox="1">
            <a:spLocks noChangeArrowheads="1"/>
          </p:cNvSpPr>
          <p:nvPr/>
        </p:nvSpPr>
        <p:spPr bwMode="auto">
          <a:xfrm rot="19415209">
            <a:off x="4883732" y="2048780"/>
            <a:ext cx="1752200" cy="1112813"/>
          </a:xfrm>
          <a:prstGeom prst="rect">
            <a:avLst/>
          </a:prstGeom>
          <a:noFill/>
          <a:scene3d>
            <a:camera prst="orthographicFront">
              <a:rot lat="0" lon="0" rev="0"/>
            </a:camera>
            <a:lightRig rig="threePt" dir="t"/>
          </a:scene3d>
          <a:sp3d prstMaterial="matte">
            <a:bevelT w="1270" h="1270"/>
          </a:sp3d>
        </p:spPr>
        <p:txBody>
          <a:bodyPr spcFirstLastPara="1" vert="horz" wrap="none" lIns="0" tIns="0" rIns="0" bIns="0" numCol="1" anchor="t" anchorCtr="0">
            <a:prstTxWarp prst="textArchUp">
              <a:avLst/>
            </a:prstTxWarp>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latinLnBrk="0">
              <a:lnSpc>
                <a:spcPct val="90000"/>
              </a:lnSpc>
              <a:buClr>
                <a:prstClr val="white"/>
              </a:buClr>
              <a:defRPr/>
            </a:pPr>
            <a:r>
              <a:rPr lang="zh-CN" altLang="en-US" sz="1600" dirty="0" smtClean="0">
                <a:latin typeface="Microsoft YaHei" charset="-122"/>
                <a:ea typeface="Microsoft YaHei" charset="-122"/>
                <a:cs typeface="Microsoft YaHei" charset="-122"/>
              </a:rPr>
              <a:t>市场经济</a:t>
            </a:r>
            <a:endParaRPr lang="en-US" altLang="ko-KR" sz="1600" b="1" spc="300" dirty="0">
              <a:solidFill>
                <a:srgbClr val="333F50"/>
              </a:solidFill>
              <a:latin typeface="Microsoft YaHei" charset="-122"/>
              <a:ea typeface="Microsoft YaHei" charset="-122"/>
              <a:cs typeface="Microsoft YaHei" charset="-122"/>
            </a:endParaRPr>
          </a:p>
        </p:txBody>
      </p:sp>
      <p:sp>
        <p:nvSpPr>
          <p:cNvPr id="60" name="左右箭头 59"/>
          <p:cNvSpPr/>
          <p:nvPr/>
        </p:nvSpPr>
        <p:spPr>
          <a:xfrm>
            <a:off x="3672035" y="3037795"/>
            <a:ext cx="763452" cy="438238"/>
          </a:xfrm>
          <a:prstGeom prst="leftRightArrow">
            <a:avLst/>
          </a:prstGeom>
          <a:gradFill>
            <a:gsLst>
              <a:gs pos="0">
                <a:srgbClr val="4781C1"/>
              </a:gs>
              <a:gs pos="32000">
                <a:srgbClr val="417CBE"/>
              </a:gs>
              <a:gs pos="74000">
                <a:srgbClr val="333F5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smtClean="0">
              <a:solidFill>
                <a:schemeClr val="bg1"/>
              </a:solidFill>
              <a:latin typeface="微软雅黑" panose="020B0503020204020204" pitchFamily="34" charset="-122"/>
              <a:ea typeface="微软雅黑" panose="020B0503020204020204" pitchFamily="34" charset="-122"/>
            </a:endParaRPr>
          </a:p>
        </p:txBody>
      </p:sp>
      <p:sp>
        <p:nvSpPr>
          <p:cNvPr id="61" name="左右箭头 60"/>
          <p:cNvSpPr/>
          <p:nvPr/>
        </p:nvSpPr>
        <p:spPr>
          <a:xfrm>
            <a:off x="5711021" y="3029616"/>
            <a:ext cx="763452" cy="438238"/>
          </a:xfrm>
          <a:prstGeom prst="leftRightArrow">
            <a:avLst/>
          </a:prstGeom>
          <a:gradFill>
            <a:gsLst>
              <a:gs pos="0">
                <a:srgbClr val="313C4B"/>
              </a:gs>
              <a:gs pos="31000">
                <a:srgbClr val="313C4B"/>
              </a:gs>
              <a:gs pos="74000">
                <a:srgbClr val="FD5A27"/>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714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1500"/>
                            </p:stCondLst>
                            <p:childTnLst>
                              <p:par>
                                <p:cTn id="9" presetID="14" presetClass="entr" presetSubtype="10" fill="hold" nodeType="afterEffect">
                                  <p:stCondLst>
                                    <p:cond delay="200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par>
                          <p:cTn id="12" fill="hold">
                            <p:stCondLst>
                              <p:cond delay="4000"/>
                            </p:stCondLst>
                            <p:childTnLst>
                              <p:par>
                                <p:cTn id="13" presetID="22" presetClass="entr" presetSubtype="8" fill="hold" grpId="0" nodeType="after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5000"/>
                            </p:stCondLst>
                            <p:childTnLst>
                              <p:par>
                                <p:cTn id="17" presetID="22" presetClass="entr" presetSubtype="4" fill="hold" nodeType="afterEffect">
                                  <p:stCondLst>
                                    <p:cond delay="400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childTnLst>
                          </p:cTn>
                        </p:par>
                        <p:par>
                          <p:cTn id="20" fill="hold">
                            <p:stCondLst>
                              <p:cond delay="9500"/>
                            </p:stCondLst>
                            <p:childTnLst>
                              <p:par>
                                <p:cTn id="21" presetID="10" presetClass="entr" presetSubtype="0" fill="hold" grpId="0" nodeType="afterEffect">
                                  <p:stCondLst>
                                    <p:cond delay="5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par>
                          <p:cTn id="24" fill="hold">
                            <p:stCondLst>
                              <p:cond delay="10500"/>
                            </p:stCondLst>
                            <p:childTnLst>
                              <p:par>
                                <p:cTn id="25" presetID="22" presetClass="entr" presetSubtype="8" fill="hold" nodeType="afterEffect">
                                  <p:stCondLst>
                                    <p:cond delay="200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par>
                          <p:cTn id="28" fill="hold">
                            <p:stCondLst>
                              <p:cond delay="13000"/>
                            </p:stCondLst>
                            <p:childTnLst>
                              <p:par>
                                <p:cTn id="29" presetID="10" presetClass="entr" presetSubtype="0" fill="hold" nodeType="afterEffect">
                                  <p:stCondLst>
                                    <p:cond delay="50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14000"/>
                            </p:stCondLst>
                            <p:childTnLst>
                              <p:par>
                                <p:cTn id="33" presetID="53" presetClass="entr" presetSubtype="16" fill="hold" nodeType="afterEffect">
                                  <p:stCondLst>
                                    <p:cond delay="4000"/>
                                  </p:stCondLst>
                                  <p:childTnLst>
                                    <p:set>
                                      <p:cBhvr>
                                        <p:cTn id="34" dur="1" fill="hold">
                                          <p:stCondLst>
                                            <p:cond delay="0"/>
                                          </p:stCondLst>
                                        </p:cTn>
                                        <p:tgtEl>
                                          <p:spTgt spid="51"/>
                                        </p:tgtEl>
                                        <p:attrNameLst>
                                          <p:attrName>style.visibility</p:attrName>
                                        </p:attrNameLst>
                                      </p:cBhvr>
                                      <p:to>
                                        <p:strVal val="visible"/>
                                      </p:to>
                                    </p:set>
                                    <p:anim calcmode="lin" valueType="num">
                                      <p:cBhvr>
                                        <p:cTn id="35" dur="500" fill="hold"/>
                                        <p:tgtEl>
                                          <p:spTgt spid="51"/>
                                        </p:tgtEl>
                                        <p:attrNameLst>
                                          <p:attrName>ppt_w</p:attrName>
                                        </p:attrNameLst>
                                      </p:cBhvr>
                                      <p:tavLst>
                                        <p:tav tm="0">
                                          <p:val>
                                            <p:fltVal val="0"/>
                                          </p:val>
                                        </p:tav>
                                        <p:tav tm="100000">
                                          <p:val>
                                            <p:strVal val="#ppt_w"/>
                                          </p:val>
                                        </p:tav>
                                      </p:tavLst>
                                    </p:anim>
                                    <p:anim calcmode="lin" valueType="num">
                                      <p:cBhvr>
                                        <p:cTn id="36" dur="500" fill="hold"/>
                                        <p:tgtEl>
                                          <p:spTgt spid="51"/>
                                        </p:tgtEl>
                                        <p:attrNameLst>
                                          <p:attrName>ppt_h</p:attrName>
                                        </p:attrNameLst>
                                      </p:cBhvr>
                                      <p:tavLst>
                                        <p:tav tm="0">
                                          <p:val>
                                            <p:fltVal val="0"/>
                                          </p:val>
                                        </p:tav>
                                        <p:tav tm="100000">
                                          <p:val>
                                            <p:strVal val="#ppt_h"/>
                                          </p:val>
                                        </p:tav>
                                      </p:tavLst>
                                    </p:anim>
                                    <p:animEffect transition="in" filter="fade">
                                      <p:cBhvr>
                                        <p:cTn id="37" dur="500"/>
                                        <p:tgtEl>
                                          <p:spTgt spid="51"/>
                                        </p:tgtEl>
                                      </p:cBhvr>
                                    </p:animEffect>
                                  </p:childTnLst>
                                </p:cTn>
                              </p:par>
                              <p:par>
                                <p:cTn id="38" presetID="53" presetClass="entr" presetSubtype="16" fill="hold" nodeType="withEffect">
                                  <p:stCondLst>
                                    <p:cond delay="400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animEffect transition="in" filter="fade">
                                      <p:cBhvr>
                                        <p:cTn id="42" dur="500"/>
                                        <p:tgtEl>
                                          <p:spTgt spid="11"/>
                                        </p:tgtEl>
                                      </p:cBhvr>
                                    </p:animEffect>
                                  </p:childTnLst>
                                </p:cTn>
                              </p:par>
                            </p:childTnLst>
                          </p:cTn>
                        </p:par>
                        <p:par>
                          <p:cTn id="43" fill="hold">
                            <p:stCondLst>
                              <p:cond delay="18500"/>
                            </p:stCondLst>
                            <p:childTnLst>
                              <p:par>
                                <p:cTn id="44" presetID="49" presetClass="entr" presetSubtype="0" decel="100000" fill="hold" nodeType="afterEffect">
                                  <p:stCondLst>
                                    <p:cond delay="4000"/>
                                  </p:stCondLst>
                                  <p:childTnLst>
                                    <p:set>
                                      <p:cBhvr>
                                        <p:cTn id="45" dur="1" fill="hold">
                                          <p:stCondLst>
                                            <p:cond delay="0"/>
                                          </p:stCondLst>
                                        </p:cTn>
                                        <p:tgtEl>
                                          <p:spTgt spid="19"/>
                                        </p:tgtEl>
                                        <p:attrNameLst>
                                          <p:attrName>style.visibility</p:attrName>
                                        </p:attrNameLst>
                                      </p:cBhvr>
                                      <p:to>
                                        <p:strVal val="visible"/>
                                      </p:to>
                                    </p:set>
                                    <p:anim calcmode="lin" valueType="num">
                                      <p:cBhvr>
                                        <p:cTn id="46" dur="500" fill="hold"/>
                                        <p:tgtEl>
                                          <p:spTgt spid="19"/>
                                        </p:tgtEl>
                                        <p:attrNameLst>
                                          <p:attrName>ppt_w</p:attrName>
                                        </p:attrNameLst>
                                      </p:cBhvr>
                                      <p:tavLst>
                                        <p:tav tm="0">
                                          <p:val>
                                            <p:fltVal val="0"/>
                                          </p:val>
                                        </p:tav>
                                        <p:tav tm="100000">
                                          <p:val>
                                            <p:strVal val="#ppt_w"/>
                                          </p:val>
                                        </p:tav>
                                      </p:tavLst>
                                    </p:anim>
                                    <p:anim calcmode="lin" valueType="num">
                                      <p:cBhvr>
                                        <p:cTn id="47" dur="500" fill="hold"/>
                                        <p:tgtEl>
                                          <p:spTgt spid="19"/>
                                        </p:tgtEl>
                                        <p:attrNameLst>
                                          <p:attrName>ppt_h</p:attrName>
                                        </p:attrNameLst>
                                      </p:cBhvr>
                                      <p:tavLst>
                                        <p:tav tm="0">
                                          <p:val>
                                            <p:fltVal val="0"/>
                                          </p:val>
                                        </p:tav>
                                        <p:tav tm="100000">
                                          <p:val>
                                            <p:strVal val="#ppt_h"/>
                                          </p:val>
                                        </p:tav>
                                      </p:tavLst>
                                    </p:anim>
                                    <p:anim calcmode="lin" valueType="num">
                                      <p:cBhvr>
                                        <p:cTn id="48" dur="500" fill="hold"/>
                                        <p:tgtEl>
                                          <p:spTgt spid="19"/>
                                        </p:tgtEl>
                                        <p:attrNameLst>
                                          <p:attrName>style.rotation</p:attrName>
                                        </p:attrNameLst>
                                      </p:cBhvr>
                                      <p:tavLst>
                                        <p:tav tm="0">
                                          <p:val>
                                            <p:fltVal val="360"/>
                                          </p:val>
                                        </p:tav>
                                        <p:tav tm="100000">
                                          <p:val>
                                            <p:fltVal val="0"/>
                                          </p:val>
                                        </p:tav>
                                      </p:tavLst>
                                    </p:anim>
                                    <p:animEffect transition="in" filter="fade">
                                      <p:cBhvr>
                                        <p:cTn id="49" dur="500"/>
                                        <p:tgtEl>
                                          <p:spTgt spid="19"/>
                                        </p:tgtEl>
                                      </p:cBhvr>
                                    </p:animEffect>
                                  </p:childTnLst>
                                </p:cTn>
                              </p:par>
                            </p:childTnLst>
                          </p:cTn>
                        </p:par>
                        <p:par>
                          <p:cTn id="50" fill="hold">
                            <p:stCondLst>
                              <p:cond delay="23000"/>
                            </p:stCondLst>
                            <p:childTnLst>
                              <p:par>
                                <p:cTn id="51" presetID="49" presetClass="entr" presetSubtype="0" decel="100000" fill="hold" grpId="0" nodeType="afterEffect">
                                  <p:stCondLst>
                                    <p:cond delay="500"/>
                                  </p:stCondLst>
                                  <p:childTnLst>
                                    <p:set>
                                      <p:cBhvr>
                                        <p:cTn id="52" dur="1" fill="hold">
                                          <p:stCondLst>
                                            <p:cond delay="0"/>
                                          </p:stCondLst>
                                        </p:cTn>
                                        <p:tgtEl>
                                          <p:spTgt spid="56"/>
                                        </p:tgtEl>
                                        <p:attrNameLst>
                                          <p:attrName>style.visibility</p:attrName>
                                        </p:attrNameLst>
                                      </p:cBhvr>
                                      <p:to>
                                        <p:strVal val="visible"/>
                                      </p:to>
                                    </p:set>
                                    <p:anim calcmode="lin" valueType="num">
                                      <p:cBhvr>
                                        <p:cTn id="53" dur="500" fill="hold"/>
                                        <p:tgtEl>
                                          <p:spTgt spid="56"/>
                                        </p:tgtEl>
                                        <p:attrNameLst>
                                          <p:attrName>ppt_w</p:attrName>
                                        </p:attrNameLst>
                                      </p:cBhvr>
                                      <p:tavLst>
                                        <p:tav tm="0">
                                          <p:val>
                                            <p:fltVal val="0"/>
                                          </p:val>
                                        </p:tav>
                                        <p:tav tm="100000">
                                          <p:val>
                                            <p:strVal val="#ppt_w"/>
                                          </p:val>
                                        </p:tav>
                                      </p:tavLst>
                                    </p:anim>
                                    <p:anim calcmode="lin" valueType="num">
                                      <p:cBhvr>
                                        <p:cTn id="54" dur="500" fill="hold"/>
                                        <p:tgtEl>
                                          <p:spTgt spid="56"/>
                                        </p:tgtEl>
                                        <p:attrNameLst>
                                          <p:attrName>ppt_h</p:attrName>
                                        </p:attrNameLst>
                                      </p:cBhvr>
                                      <p:tavLst>
                                        <p:tav tm="0">
                                          <p:val>
                                            <p:fltVal val="0"/>
                                          </p:val>
                                        </p:tav>
                                        <p:tav tm="100000">
                                          <p:val>
                                            <p:strVal val="#ppt_h"/>
                                          </p:val>
                                        </p:tav>
                                      </p:tavLst>
                                    </p:anim>
                                    <p:anim calcmode="lin" valueType="num">
                                      <p:cBhvr>
                                        <p:cTn id="55" dur="500" fill="hold"/>
                                        <p:tgtEl>
                                          <p:spTgt spid="56"/>
                                        </p:tgtEl>
                                        <p:attrNameLst>
                                          <p:attrName>style.rotation</p:attrName>
                                        </p:attrNameLst>
                                      </p:cBhvr>
                                      <p:tavLst>
                                        <p:tav tm="0">
                                          <p:val>
                                            <p:fltVal val="360"/>
                                          </p:val>
                                        </p:tav>
                                        <p:tav tm="100000">
                                          <p:val>
                                            <p:fltVal val="0"/>
                                          </p:val>
                                        </p:tav>
                                      </p:tavLst>
                                    </p:anim>
                                    <p:animEffect transition="in" filter="fade">
                                      <p:cBhvr>
                                        <p:cTn id="56" dur="500"/>
                                        <p:tgtEl>
                                          <p:spTgt spid="56"/>
                                        </p:tgtEl>
                                      </p:cBhvr>
                                    </p:animEffect>
                                  </p:childTnLst>
                                </p:cTn>
                              </p:par>
                            </p:childTnLst>
                          </p:cTn>
                        </p:par>
                        <p:par>
                          <p:cTn id="57" fill="hold">
                            <p:stCondLst>
                              <p:cond delay="24000"/>
                            </p:stCondLst>
                            <p:childTnLst>
                              <p:par>
                                <p:cTn id="58" presetID="49" presetClass="entr" presetSubtype="0" decel="100000" fill="hold" grpId="0" nodeType="afterEffect">
                                  <p:stCondLst>
                                    <p:cond delay="500"/>
                                  </p:stCondLst>
                                  <p:childTnLst>
                                    <p:set>
                                      <p:cBhvr>
                                        <p:cTn id="59" dur="1" fill="hold">
                                          <p:stCondLst>
                                            <p:cond delay="0"/>
                                          </p:stCondLst>
                                        </p:cTn>
                                        <p:tgtEl>
                                          <p:spTgt spid="57"/>
                                        </p:tgtEl>
                                        <p:attrNameLst>
                                          <p:attrName>style.visibility</p:attrName>
                                        </p:attrNameLst>
                                      </p:cBhvr>
                                      <p:to>
                                        <p:strVal val="visible"/>
                                      </p:to>
                                    </p:set>
                                    <p:anim calcmode="lin" valueType="num">
                                      <p:cBhvr>
                                        <p:cTn id="60" dur="500" fill="hold"/>
                                        <p:tgtEl>
                                          <p:spTgt spid="57"/>
                                        </p:tgtEl>
                                        <p:attrNameLst>
                                          <p:attrName>ppt_w</p:attrName>
                                        </p:attrNameLst>
                                      </p:cBhvr>
                                      <p:tavLst>
                                        <p:tav tm="0">
                                          <p:val>
                                            <p:fltVal val="0"/>
                                          </p:val>
                                        </p:tav>
                                        <p:tav tm="100000">
                                          <p:val>
                                            <p:strVal val="#ppt_w"/>
                                          </p:val>
                                        </p:tav>
                                      </p:tavLst>
                                    </p:anim>
                                    <p:anim calcmode="lin" valueType="num">
                                      <p:cBhvr>
                                        <p:cTn id="61" dur="500" fill="hold"/>
                                        <p:tgtEl>
                                          <p:spTgt spid="57"/>
                                        </p:tgtEl>
                                        <p:attrNameLst>
                                          <p:attrName>ppt_h</p:attrName>
                                        </p:attrNameLst>
                                      </p:cBhvr>
                                      <p:tavLst>
                                        <p:tav tm="0">
                                          <p:val>
                                            <p:fltVal val="0"/>
                                          </p:val>
                                        </p:tav>
                                        <p:tav tm="100000">
                                          <p:val>
                                            <p:strVal val="#ppt_h"/>
                                          </p:val>
                                        </p:tav>
                                      </p:tavLst>
                                    </p:anim>
                                    <p:anim calcmode="lin" valueType="num">
                                      <p:cBhvr>
                                        <p:cTn id="62" dur="500" fill="hold"/>
                                        <p:tgtEl>
                                          <p:spTgt spid="57"/>
                                        </p:tgtEl>
                                        <p:attrNameLst>
                                          <p:attrName>style.rotation</p:attrName>
                                        </p:attrNameLst>
                                      </p:cBhvr>
                                      <p:tavLst>
                                        <p:tav tm="0">
                                          <p:val>
                                            <p:fltVal val="360"/>
                                          </p:val>
                                        </p:tav>
                                        <p:tav tm="100000">
                                          <p:val>
                                            <p:fltVal val="0"/>
                                          </p:val>
                                        </p:tav>
                                      </p:tavLst>
                                    </p:anim>
                                    <p:animEffect transition="in" filter="fade">
                                      <p:cBhvr>
                                        <p:cTn id="63" dur="500"/>
                                        <p:tgtEl>
                                          <p:spTgt spid="57"/>
                                        </p:tgtEl>
                                      </p:cBhvr>
                                    </p:animEffect>
                                  </p:childTnLst>
                                </p:cTn>
                              </p:par>
                            </p:childTnLst>
                          </p:cTn>
                        </p:par>
                        <p:par>
                          <p:cTn id="64" fill="hold">
                            <p:stCondLst>
                              <p:cond delay="25000"/>
                            </p:stCondLst>
                            <p:childTnLst>
                              <p:par>
                                <p:cTn id="65" presetID="45" presetClass="entr" presetSubtype="0" fill="hold" nodeType="afterEffect">
                                  <p:stCondLst>
                                    <p:cond delay="200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2000"/>
                                        <p:tgtEl>
                                          <p:spTgt spid="12"/>
                                        </p:tgtEl>
                                      </p:cBhvr>
                                    </p:animEffect>
                                    <p:anim calcmode="lin" valueType="num">
                                      <p:cBhvr>
                                        <p:cTn id="68" dur="2000" fill="hold"/>
                                        <p:tgtEl>
                                          <p:spTgt spid="12"/>
                                        </p:tgtEl>
                                        <p:attrNameLst>
                                          <p:attrName>ppt_w</p:attrName>
                                        </p:attrNameLst>
                                      </p:cBhvr>
                                      <p:tavLst>
                                        <p:tav tm="0" fmla="#ppt_w*sin(2.5*pi*$)">
                                          <p:val>
                                            <p:fltVal val="0"/>
                                          </p:val>
                                        </p:tav>
                                        <p:tav tm="100000">
                                          <p:val>
                                            <p:fltVal val="1"/>
                                          </p:val>
                                        </p:tav>
                                      </p:tavLst>
                                    </p:anim>
                                    <p:anim calcmode="lin" valueType="num">
                                      <p:cBhvr>
                                        <p:cTn id="69" dur="2000" fill="hold"/>
                                        <p:tgtEl>
                                          <p:spTgt spid="12"/>
                                        </p:tgtEl>
                                        <p:attrNameLst>
                                          <p:attrName>ppt_h</p:attrName>
                                        </p:attrNameLst>
                                      </p:cBhvr>
                                      <p:tavLst>
                                        <p:tav tm="0">
                                          <p:val>
                                            <p:strVal val="#ppt_h"/>
                                          </p:val>
                                        </p:tav>
                                        <p:tav tm="100000">
                                          <p:val>
                                            <p:strVal val="#ppt_h"/>
                                          </p:val>
                                        </p:tav>
                                      </p:tavLst>
                                    </p:anim>
                                  </p:childTnLst>
                                </p:cTn>
                              </p:par>
                            </p:childTnLst>
                          </p:cTn>
                        </p:par>
                        <p:par>
                          <p:cTn id="70" fill="hold">
                            <p:stCondLst>
                              <p:cond delay="29000"/>
                            </p:stCondLst>
                            <p:childTnLst>
                              <p:par>
                                <p:cTn id="71" presetID="55" presetClass="entr" presetSubtype="0" fill="hold" grpId="0" nodeType="afterEffect">
                                  <p:stCondLst>
                                    <p:cond delay="2000"/>
                                  </p:stCondLst>
                                  <p:childTnLst>
                                    <p:set>
                                      <p:cBhvr>
                                        <p:cTn id="72" dur="1" fill="hold">
                                          <p:stCondLst>
                                            <p:cond delay="0"/>
                                          </p:stCondLst>
                                        </p:cTn>
                                        <p:tgtEl>
                                          <p:spTgt spid="61"/>
                                        </p:tgtEl>
                                        <p:attrNameLst>
                                          <p:attrName>style.visibility</p:attrName>
                                        </p:attrNameLst>
                                      </p:cBhvr>
                                      <p:to>
                                        <p:strVal val="visible"/>
                                      </p:to>
                                    </p:set>
                                    <p:anim calcmode="lin" valueType="num">
                                      <p:cBhvr>
                                        <p:cTn id="73" dur="500" fill="hold"/>
                                        <p:tgtEl>
                                          <p:spTgt spid="61"/>
                                        </p:tgtEl>
                                        <p:attrNameLst>
                                          <p:attrName>ppt_w</p:attrName>
                                        </p:attrNameLst>
                                      </p:cBhvr>
                                      <p:tavLst>
                                        <p:tav tm="0">
                                          <p:val>
                                            <p:strVal val="#ppt_w*0.70"/>
                                          </p:val>
                                        </p:tav>
                                        <p:tav tm="100000">
                                          <p:val>
                                            <p:strVal val="#ppt_w"/>
                                          </p:val>
                                        </p:tav>
                                      </p:tavLst>
                                    </p:anim>
                                    <p:anim calcmode="lin" valueType="num">
                                      <p:cBhvr>
                                        <p:cTn id="74" dur="500" fill="hold"/>
                                        <p:tgtEl>
                                          <p:spTgt spid="61"/>
                                        </p:tgtEl>
                                        <p:attrNameLst>
                                          <p:attrName>ppt_h</p:attrName>
                                        </p:attrNameLst>
                                      </p:cBhvr>
                                      <p:tavLst>
                                        <p:tav tm="0">
                                          <p:val>
                                            <p:strVal val="#ppt_h"/>
                                          </p:val>
                                        </p:tav>
                                        <p:tav tm="100000">
                                          <p:val>
                                            <p:strVal val="#ppt_h"/>
                                          </p:val>
                                        </p:tav>
                                      </p:tavLst>
                                    </p:anim>
                                    <p:animEffect transition="in" filter="fade">
                                      <p:cBhvr>
                                        <p:cTn id="75" dur="500"/>
                                        <p:tgtEl>
                                          <p:spTgt spid="61"/>
                                        </p:tgtEl>
                                      </p:cBhvr>
                                    </p:animEffect>
                                  </p:childTnLst>
                                </p:cTn>
                              </p:par>
                              <p:par>
                                <p:cTn id="76" presetID="55" presetClass="entr" presetSubtype="0" fill="hold" grpId="0" nodeType="withEffect">
                                  <p:stCondLst>
                                    <p:cond delay="0"/>
                                  </p:stCondLst>
                                  <p:childTnLst>
                                    <p:set>
                                      <p:cBhvr>
                                        <p:cTn id="77" dur="1" fill="hold">
                                          <p:stCondLst>
                                            <p:cond delay="0"/>
                                          </p:stCondLst>
                                        </p:cTn>
                                        <p:tgtEl>
                                          <p:spTgt spid="60"/>
                                        </p:tgtEl>
                                        <p:attrNameLst>
                                          <p:attrName>style.visibility</p:attrName>
                                        </p:attrNameLst>
                                      </p:cBhvr>
                                      <p:to>
                                        <p:strVal val="visible"/>
                                      </p:to>
                                    </p:set>
                                    <p:anim calcmode="lin" valueType="num">
                                      <p:cBhvr>
                                        <p:cTn id="78" dur="500" fill="hold"/>
                                        <p:tgtEl>
                                          <p:spTgt spid="60"/>
                                        </p:tgtEl>
                                        <p:attrNameLst>
                                          <p:attrName>ppt_w</p:attrName>
                                        </p:attrNameLst>
                                      </p:cBhvr>
                                      <p:tavLst>
                                        <p:tav tm="0">
                                          <p:val>
                                            <p:strVal val="#ppt_w*0.70"/>
                                          </p:val>
                                        </p:tav>
                                        <p:tav tm="100000">
                                          <p:val>
                                            <p:strVal val="#ppt_w"/>
                                          </p:val>
                                        </p:tav>
                                      </p:tavLst>
                                    </p:anim>
                                    <p:anim calcmode="lin" valueType="num">
                                      <p:cBhvr>
                                        <p:cTn id="79" dur="500" fill="hold"/>
                                        <p:tgtEl>
                                          <p:spTgt spid="60"/>
                                        </p:tgtEl>
                                        <p:attrNameLst>
                                          <p:attrName>ppt_h</p:attrName>
                                        </p:attrNameLst>
                                      </p:cBhvr>
                                      <p:tavLst>
                                        <p:tav tm="0">
                                          <p:val>
                                            <p:strVal val="#ppt_h"/>
                                          </p:val>
                                        </p:tav>
                                        <p:tav tm="100000">
                                          <p:val>
                                            <p:strVal val="#ppt_h"/>
                                          </p:val>
                                        </p:tav>
                                      </p:tavLst>
                                    </p:anim>
                                    <p:animEffect transition="in" filter="fade">
                                      <p:cBhvr>
                                        <p:cTn id="8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8" grpId="0"/>
      <p:bldP spid="56" grpId="0"/>
      <p:bldP spid="57" grpId="0"/>
      <p:bldP spid="60" grpId="0" animBg="1"/>
      <p:bldP spid="6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t>3   </a:t>
            </a:r>
            <a:r>
              <a:rPr lang="zh-CN" altLang="en-US" dirty="0"/>
              <a:t>“两制”要融洽</a:t>
            </a:r>
            <a:r>
              <a:rPr lang="zh-CN" altLang="en-US" dirty="0" smtClean="0"/>
              <a:t>相处</a:t>
            </a:r>
            <a:endParaRPr lang="zh-CN" altLang="en-US" dirty="0"/>
          </a:p>
        </p:txBody>
      </p:sp>
      <p:grpSp>
        <p:nvGrpSpPr>
          <p:cNvPr id="19" name="Group 12"/>
          <p:cNvGrpSpPr/>
          <p:nvPr/>
        </p:nvGrpSpPr>
        <p:grpSpPr>
          <a:xfrm>
            <a:off x="3284640" y="2348880"/>
            <a:ext cx="1510998" cy="1510998"/>
            <a:chOff x="4362154" y="1776581"/>
            <a:chExt cx="1960098" cy="1960098"/>
          </a:xfrm>
        </p:grpSpPr>
        <p:sp>
          <p:nvSpPr>
            <p:cNvPr id="20" name="Oval 5"/>
            <p:cNvSpPr/>
            <p:nvPr/>
          </p:nvSpPr>
          <p:spPr>
            <a:xfrm>
              <a:off x="4362154" y="1776581"/>
              <a:ext cx="1960098" cy="1960098"/>
            </a:xfrm>
            <a:prstGeom prst="ellipse">
              <a:avLst/>
            </a:prstGeom>
            <a:solidFill>
              <a:srgbClr val="EB4538"/>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21" name="Freeform 43"/>
            <p:cNvSpPr>
              <a:spLocks noEditPoints="1"/>
            </p:cNvSpPr>
            <p:nvPr/>
          </p:nvSpPr>
          <p:spPr bwMode="auto">
            <a:xfrm>
              <a:off x="4690056" y="2376116"/>
              <a:ext cx="1322788" cy="773236"/>
            </a:xfrm>
            <a:custGeom>
              <a:avLst/>
              <a:gdLst>
                <a:gd name="T0" fmla="*/ 232 w 316"/>
                <a:gd name="T1" fmla="*/ 27 h 172"/>
                <a:gd name="T2" fmla="*/ 221 w 316"/>
                <a:gd name="T3" fmla="*/ 20 h 172"/>
                <a:gd name="T4" fmla="*/ 157 w 316"/>
                <a:gd name="T5" fmla="*/ 10 h 172"/>
                <a:gd name="T6" fmla="*/ 92 w 316"/>
                <a:gd name="T7" fmla="*/ 9 h 172"/>
                <a:gd name="T8" fmla="*/ 84 w 316"/>
                <a:gd name="T9" fmla="*/ 13 h 172"/>
                <a:gd name="T10" fmla="*/ 0 w 316"/>
                <a:gd name="T11" fmla="*/ 121 h 172"/>
                <a:gd name="T12" fmla="*/ 78 w 316"/>
                <a:gd name="T13" fmla="*/ 109 h 172"/>
                <a:gd name="T14" fmla="*/ 84 w 316"/>
                <a:gd name="T15" fmla="*/ 113 h 172"/>
                <a:gd name="T16" fmla="*/ 120 w 316"/>
                <a:gd name="T17" fmla="*/ 142 h 172"/>
                <a:gd name="T18" fmla="*/ 159 w 316"/>
                <a:gd name="T19" fmla="*/ 163 h 172"/>
                <a:gd name="T20" fmla="*/ 163 w 316"/>
                <a:gd name="T21" fmla="*/ 165 h 172"/>
                <a:gd name="T22" fmla="*/ 190 w 316"/>
                <a:gd name="T23" fmla="*/ 164 h 172"/>
                <a:gd name="T24" fmla="*/ 217 w 316"/>
                <a:gd name="T25" fmla="*/ 153 h 172"/>
                <a:gd name="T26" fmla="*/ 233 w 316"/>
                <a:gd name="T27" fmla="*/ 146 h 172"/>
                <a:gd name="T28" fmla="*/ 265 w 316"/>
                <a:gd name="T29" fmla="*/ 162 h 172"/>
                <a:gd name="T30" fmla="*/ 288 w 316"/>
                <a:gd name="T31" fmla="*/ 14 h 172"/>
                <a:gd name="T32" fmla="*/ 225 w 316"/>
                <a:gd name="T33" fmla="*/ 129 h 172"/>
                <a:gd name="T34" fmla="*/ 225 w 316"/>
                <a:gd name="T35" fmla="*/ 139 h 172"/>
                <a:gd name="T36" fmla="*/ 216 w 316"/>
                <a:gd name="T37" fmla="*/ 142 h 172"/>
                <a:gd name="T38" fmla="*/ 207 w 316"/>
                <a:gd name="T39" fmla="*/ 142 h 172"/>
                <a:gd name="T40" fmla="*/ 189 w 316"/>
                <a:gd name="T41" fmla="*/ 153 h 172"/>
                <a:gd name="T42" fmla="*/ 185 w 316"/>
                <a:gd name="T43" fmla="*/ 153 h 172"/>
                <a:gd name="T44" fmla="*/ 180 w 316"/>
                <a:gd name="T45" fmla="*/ 156 h 172"/>
                <a:gd name="T46" fmla="*/ 157 w 316"/>
                <a:gd name="T47" fmla="*/ 149 h 172"/>
                <a:gd name="T48" fmla="*/ 130 w 316"/>
                <a:gd name="T49" fmla="*/ 128 h 172"/>
                <a:gd name="T50" fmla="*/ 88 w 316"/>
                <a:gd name="T51" fmla="*/ 103 h 172"/>
                <a:gd name="T52" fmla="*/ 71 w 316"/>
                <a:gd name="T53" fmla="*/ 91 h 172"/>
                <a:gd name="T54" fmla="*/ 71 w 316"/>
                <a:gd name="T55" fmla="*/ 90 h 172"/>
                <a:gd name="T56" fmla="*/ 72 w 316"/>
                <a:gd name="T57" fmla="*/ 88 h 172"/>
                <a:gd name="T58" fmla="*/ 93 w 316"/>
                <a:gd name="T59" fmla="*/ 20 h 172"/>
                <a:gd name="T60" fmla="*/ 132 w 316"/>
                <a:gd name="T61" fmla="*/ 24 h 172"/>
                <a:gd name="T62" fmla="*/ 127 w 316"/>
                <a:gd name="T63" fmla="*/ 72 h 172"/>
                <a:gd name="T64" fmla="*/ 185 w 316"/>
                <a:gd name="T65" fmla="*/ 54 h 172"/>
                <a:gd name="T66" fmla="*/ 241 w 316"/>
                <a:gd name="T67" fmla="*/ 11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172">
                  <a:moveTo>
                    <a:pt x="288" y="14"/>
                  </a:moveTo>
                  <a:cubicBezTo>
                    <a:pt x="232" y="27"/>
                    <a:pt x="232" y="27"/>
                    <a:pt x="232" y="27"/>
                  </a:cubicBezTo>
                  <a:cubicBezTo>
                    <a:pt x="233" y="31"/>
                    <a:pt x="233" y="31"/>
                    <a:pt x="233" y="31"/>
                  </a:cubicBezTo>
                  <a:cubicBezTo>
                    <a:pt x="228" y="22"/>
                    <a:pt x="221" y="20"/>
                    <a:pt x="221" y="20"/>
                  </a:cubicBezTo>
                  <a:cubicBezTo>
                    <a:pt x="178" y="7"/>
                    <a:pt x="178" y="7"/>
                    <a:pt x="178" y="7"/>
                  </a:cubicBezTo>
                  <a:cubicBezTo>
                    <a:pt x="173" y="5"/>
                    <a:pt x="165" y="7"/>
                    <a:pt x="157" y="10"/>
                  </a:cubicBezTo>
                  <a:cubicBezTo>
                    <a:pt x="156" y="9"/>
                    <a:pt x="156" y="9"/>
                    <a:pt x="156" y="9"/>
                  </a:cubicBezTo>
                  <a:cubicBezTo>
                    <a:pt x="92" y="9"/>
                    <a:pt x="92" y="9"/>
                    <a:pt x="92" y="9"/>
                  </a:cubicBezTo>
                  <a:cubicBezTo>
                    <a:pt x="92" y="9"/>
                    <a:pt x="92" y="9"/>
                    <a:pt x="92" y="9"/>
                  </a:cubicBezTo>
                  <a:cubicBezTo>
                    <a:pt x="91" y="9"/>
                    <a:pt x="87" y="10"/>
                    <a:pt x="84" y="13"/>
                  </a:cubicBezTo>
                  <a:cubicBezTo>
                    <a:pt x="50" y="0"/>
                    <a:pt x="50" y="0"/>
                    <a:pt x="50" y="0"/>
                  </a:cubicBezTo>
                  <a:cubicBezTo>
                    <a:pt x="0" y="121"/>
                    <a:pt x="0" y="121"/>
                    <a:pt x="0" y="121"/>
                  </a:cubicBezTo>
                  <a:cubicBezTo>
                    <a:pt x="54" y="148"/>
                    <a:pt x="54" y="148"/>
                    <a:pt x="54" y="148"/>
                  </a:cubicBezTo>
                  <a:cubicBezTo>
                    <a:pt x="69" y="144"/>
                    <a:pt x="76" y="120"/>
                    <a:pt x="78" y="109"/>
                  </a:cubicBezTo>
                  <a:cubicBezTo>
                    <a:pt x="82" y="112"/>
                    <a:pt x="82" y="112"/>
                    <a:pt x="82" y="112"/>
                  </a:cubicBezTo>
                  <a:cubicBezTo>
                    <a:pt x="84" y="113"/>
                    <a:pt x="84" y="113"/>
                    <a:pt x="84" y="113"/>
                  </a:cubicBezTo>
                  <a:cubicBezTo>
                    <a:pt x="84" y="120"/>
                    <a:pt x="85" y="130"/>
                    <a:pt x="99" y="127"/>
                  </a:cubicBezTo>
                  <a:cubicBezTo>
                    <a:pt x="99" y="127"/>
                    <a:pt x="100" y="157"/>
                    <a:pt x="120" y="142"/>
                  </a:cubicBezTo>
                  <a:cubicBezTo>
                    <a:pt x="120" y="142"/>
                    <a:pt x="120" y="161"/>
                    <a:pt x="138" y="155"/>
                  </a:cubicBezTo>
                  <a:cubicBezTo>
                    <a:pt x="138" y="155"/>
                    <a:pt x="141" y="172"/>
                    <a:pt x="159" y="163"/>
                  </a:cubicBezTo>
                  <a:cubicBezTo>
                    <a:pt x="162" y="165"/>
                    <a:pt x="162" y="165"/>
                    <a:pt x="162" y="165"/>
                  </a:cubicBezTo>
                  <a:cubicBezTo>
                    <a:pt x="163" y="165"/>
                    <a:pt x="163" y="165"/>
                    <a:pt x="163" y="165"/>
                  </a:cubicBezTo>
                  <a:cubicBezTo>
                    <a:pt x="164" y="165"/>
                    <a:pt x="173" y="168"/>
                    <a:pt x="181" y="167"/>
                  </a:cubicBezTo>
                  <a:cubicBezTo>
                    <a:pt x="185" y="167"/>
                    <a:pt x="188" y="166"/>
                    <a:pt x="190" y="164"/>
                  </a:cubicBezTo>
                  <a:cubicBezTo>
                    <a:pt x="196" y="163"/>
                    <a:pt x="208" y="161"/>
                    <a:pt x="214" y="153"/>
                  </a:cubicBezTo>
                  <a:cubicBezTo>
                    <a:pt x="215" y="153"/>
                    <a:pt x="216" y="153"/>
                    <a:pt x="217" y="153"/>
                  </a:cubicBezTo>
                  <a:cubicBezTo>
                    <a:pt x="217" y="153"/>
                    <a:pt x="217" y="153"/>
                    <a:pt x="217" y="153"/>
                  </a:cubicBezTo>
                  <a:cubicBezTo>
                    <a:pt x="224" y="153"/>
                    <a:pt x="230" y="150"/>
                    <a:pt x="233" y="146"/>
                  </a:cubicBezTo>
                  <a:cubicBezTo>
                    <a:pt x="235" y="143"/>
                    <a:pt x="236" y="140"/>
                    <a:pt x="236" y="136"/>
                  </a:cubicBezTo>
                  <a:cubicBezTo>
                    <a:pt x="236" y="136"/>
                    <a:pt x="248" y="160"/>
                    <a:pt x="265" y="162"/>
                  </a:cubicBezTo>
                  <a:cubicBezTo>
                    <a:pt x="316" y="137"/>
                    <a:pt x="316" y="137"/>
                    <a:pt x="316" y="137"/>
                  </a:cubicBezTo>
                  <a:lnTo>
                    <a:pt x="288" y="14"/>
                  </a:lnTo>
                  <a:close/>
                  <a:moveTo>
                    <a:pt x="230" y="127"/>
                  </a:moveTo>
                  <a:cubicBezTo>
                    <a:pt x="225" y="129"/>
                    <a:pt x="225" y="129"/>
                    <a:pt x="225" y="129"/>
                  </a:cubicBezTo>
                  <a:cubicBezTo>
                    <a:pt x="226" y="133"/>
                    <a:pt x="226" y="133"/>
                    <a:pt x="226" y="133"/>
                  </a:cubicBezTo>
                  <a:cubicBezTo>
                    <a:pt x="226" y="137"/>
                    <a:pt x="225" y="139"/>
                    <a:pt x="225" y="139"/>
                  </a:cubicBezTo>
                  <a:cubicBezTo>
                    <a:pt x="223" y="141"/>
                    <a:pt x="220" y="142"/>
                    <a:pt x="216" y="142"/>
                  </a:cubicBezTo>
                  <a:cubicBezTo>
                    <a:pt x="216" y="142"/>
                    <a:pt x="216" y="142"/>
                    <a:pt x="216" y="142"/>
                  </a:cubicBezTo>
                  <a:cubicBezTo>
                    <a:pt x="214" y="143"/>
                    <a:pt x="212" y="142"/>
                    <a:pt x="211" y="142"/>
                  </a:cubicBezTo>
                  <a:cubicBezTo>
                    <a:pt x="207" y="142"/>
                    <a:pt x="207" y="142"/>
                    <a:pt x="207" y="142"/>
                  </a:cubicBezTo>
                  <a:cubicBezTo>
                    <a:pt x="206" y="146"/>
                    <a:pt x="206" y="146"/>
                    <a:pt x="206" y="146"/>
                  </a:cubicBezTo>
                  <a:cubicBezTo>
                    <a:pt x="204" y="150"/>
                    <a:pt x="196" y="153"/>
                    <a:pt x="189" y="153"/>
                  </a:cubicBezTo>
                  <a:cubicBezTo>
                    <a:pt x="188" y="153"/>
                    <a:pt x="188" y="153"/>
                    <a:pt x="188" y="153"/>
                  </a:cubicBezTo>
                  <a:cubicBezTo>
                    <a:pt x="185" y="153"/>
                    <a:pt x="185" y="153"/>
                    <a:pt x="185" y="153"/>
                  </a:cubicBezTo>
                  <a:cubicBezTo>
                    <a:pt x="184" y="155"/>
                    <a:pt x="184" y="155"/>
                    <a:pt x="184" y="155"/>
                  </a:cubicBezTo>
                  <a:cubicBezTo>
                    <a:pt x="183" y="156"/>
                    <a:pt x="182" y="156"/>
                    <a:pt x="180" y="156"/>
                  </a:cubicBezTo>
                  <a:cubicBezTo>
                    <a:pt x="175" y="157"/>
                    <a:pt x="169" y="155"/>
                    <a:pt x="167" y="155"/>
                  </a:cubicBezTo>
                  <a:cubicBezTo>
                    <a:pt x="157" y="149"/>
                    <a:pt x="157" y="149"/>
                    <a:pt x="157" y="149"/>
                  </a:cubicBezTo>
                  <a:cubicBezTo>
                    <a:pt x="156" y="144"/>
                    <a:pt x="154" y="140"/>
                    <a:pt x="149" y="140"/>
                  </a:cubicBezTo>
                  <a:cubicBezTo>
                    <a:pt x="149" y="140"/>
                    <a:pt x="147" y="116"/>
                    <a:pt x="130" y="128"/>
                  </a:cubicBezTo>
                  <a:cubicBezTo>
                    <a:pt x="130" y="128"/>
                    <a:pt x="125" y="108"/>
                    <a:pt x="109" y="117"/>
                  </a:cubicBezTo>
                  <a:cubicBezTo>
                    <a:pt x="88" y="103"/>
                    <a:pt x="88" y="103"/>
                    <a:pt x="88" y="103"/>
                  </a:cubicBezTo>
                  <a:cubicBezTo>
                    <a:pt x="72" y="91"/>
                    <a:pt x="72" y="91"/>
                    <a:pt x="72" y="91"/>
                  </a:cubicBezTo>
                  <a:cubicBezTo>
                    <a:pt x="71" y="91"/>
                    <a:pt x="71" y="91"/>
                    <a:pt x="71" y="91"/>
                  </a:cubicBezTo>
                  <a:cubicBezTo>
                    <a:pt x="71" y="91"/>
                    <a:pt x="71" y="91"/>
                    <a:pt x="71" y="91"/>
                  </a:cubicBezTo>
                  <a:cubicBezTo>
                    <a:pt x="71" y="90"/>
                    <a:pt x="71" y="90"/>
                    <a:pt x="71" y="90"/>
                  </a:cubicBezTo>
                  <a:cubicBezTo>
                    <a:pt x="72" y="89"/>
                    <a:pt x="72" y="89"/>
                    <a:pt x="72" y="89"/>
                  </a:cubicBezTo>
                  <a:cubicBezTo>
                    <a:pt x="72" y="88"/>
                    <a:pt x="72" y="88"/>
                    <a:pt x="72" y="88"/>
                  </a:cubicBezTo>
                  <a:cubicBezTo>
                    <a:pt x="72" y="87"/>
                    <a:pt x="90" y="26"/>
                    <a:pt x="91" y="21"/>
                  </a:cubicBezTo>
                  <a:cubicBezTo>
                    <a:pt x="91" y="21"/>
                    <a:pt x="93" y="20"/>
                    <a:pt x="93" y="20"/>
                  </a:cubicBezTo>
                  <a:cubicBezTo>
                    <a:pt x="138" y="20"/>
                    <a:pt x="138" y="20"/>
                    <a:pt x="138" y="20"/>
                  </a:cubicBezTo>
                  <a:cubicBezTo>
                    <a:pt x="134" y="22"/>
                    <a:pt x="132" y="24"/>
                    <a:pt x="132" y="24"/>
                  </a:cubicBezTo>
                  <a:cubicBezTo>
                    <a:pt x="125" y="30"/>
                    <a:pt x="122" y="60"/>
                    <a:pt x="122" y="60"/>
                  </a:cubicBezTo>
                  <a:cubicBezTo>
                    <a:pt x="119" y="67"/>
                    <a:pt x="127" y="72"/>
                    <a:pt x="127" y="72"/>
                  </a:cubicBezTo>
                  <a:cubicBezTo>
                    <a:pt x="140" y="81"/>
                    <a:pt x="154" y="47"/>
                    <a:pt x="154" y="47"/>
                  </a:cubicBezTo>
                  <a:cubicBezTo>
                    <a:pt x="161" y="41"/>
                    <a:pt x="172" y="45"/>
                    <a:pt x="185" y="54"/>
                  </a:cubicBezTo>
                  <a:cubicBezTo>
                    <a:pt x="206" y="76"/>
                    <a:pt x="232" y="102"/>
                    <a:pt x="239" y="111"/>
                  </a:cubicBezTo>
                  <a:cubicBezTo>
                    <a:pt x="241" y="114"/>
                    <a:pt x="242" y="117"/>
                    <a:pt x="241" y="119"/>
                  </a:cubicBezTo>
                  <a:cubicBezTo>
                    <a:pt x="240" y="123"/>
                    <a:pt x="233" y="126"/>
                    <a:pt x="230" y="12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latin typeface="Arial" panose="020B0604020202020204" pitchFamily="34" charset="0"/>
                <a:cs typeface="Arial" panose="020B0604020202020204" pitchFamily="34" charset="0"/>
              </a:endParaRPr>
            </a:p>
          </p:txBody>
        </p:sp>
      </p:grpSp>
      <p:grpSp>
        <p:nvGrpSpPr>
          <p:cNvPr id="27" name="Group 50"/>
          <p:cNvGrpSpPr/>
          <p:nvPr/>
        </p:nvGrpSpPr>
        <p:grpSpPr>
          <a:xfrm>
            <a:off x="5653256" y="2847643"/>
            <a:ext cx="3027455" cy="1252954"/>
            <a:chOff x="7581722" y="1959551"/>
            <a:chExt cx="3927279" cy="1625358"/>
          </a:xfrm>
        </p:grpSpPr>
        <p:sp>
          <p:nvSpPr>
            <p:cNvPr id="28" name="TextBox 48"/>
            <p:cNvSpPr txBox="1"/>
            <p:nvPr/>
          </p:nvSpPr>
          <p:spPr>
            <a:xfrm>
              <a:off x="7581722" y="1959551"/>
              <a:ext cx="2953234" cy="838434"/>
            </a:xfrm>
            <a:prstGeom prst="rect">
              <a:avLst/>
            </a:prstGeom>
            <a:noFill/>
          </p:spPr>
          <p:txBody>
            <a:bodyPr wrap="none" rtlCol="0">
              <a:spAutoFit/>
            </a:bodyPr>
            <a:lstStyle/>
            <a:p>
              <a:r>
                <a:rPr lang="zh-CN" altLang="en-US" b="1" dirty="0" smtClean="0">
                  <a:solidFill>
                    <a:srgbClr val="333F50"/>
                  </a:solidFill>
                  <a:latin typeface="微软雅黑" panose="020B0503020204020204" pitchFamily="34" charset="-122"/>
                  <a:ea typeface="微软雅黑" panose="020B0503020204020204" pitchFamily="34" charset="-122"/>
                  <a:cs typeface="Arial" panose="020B0604020202020204" pitchFamily="34" charset="0"/>
                </a:rPr>
                <a:t>确保特别行政区</a:t>
              </a:r>
              <a:endParaRPr lang="en-US" altLang="zh-CN" b="1" dirty="0" smtClean="0">
                <a:solidFill>
                  <a:srgbClr val="333F50"/>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b="1" dirty="0" smtClean="0">
                  <a:solidFill>
                    <a:srgbClr val="333F50"/>
                  </a:solidFill>
                  <a:latin typeface="微软雅黑" panose="020B0503020204020204" pitchFamily="34" charset="-122"/>
                  <a:ea typeface="微软雅黑" panose="020B0503020204020204" pitchFamily="34" charset="-122"/>
                  <a:cs typeface="Arial" panose="020B0604020202020204" pitchFamily="34" charset="0"/>
                </a:rPr>
                <a:t>依法行使</a:t>
              </a:r>
              <a:r>
                <a:rPr lang="zh-CN" altLang="en-US" b="1" dirty="0">
                  <a:solidFill>
                    <a:srgbClr val="333F50"/>
                  </a:solidFill>
                  <a:latin typeface="微软雅黑" panose="020B0503020204020204" pitchFamily="34" charset="-122"/>
                  <a:ea typeface="微软雅黑" panose="020B0503020204020204" pitchFamily="34" charset="-122"/>
                  <a:cs typeface="Arial" panose="020B0604020202020204" pitchFamily="34" charset="0"/>
                </a:rPr>
                <a:t>高度自治权</a:t>
              </a:r>
              <a:endParaRPr lang="en-GB" b="1" dirty="0">
                <a:solidFill>
                  <a:srgbClr val="333F5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Rectangle 49"/>
            <p:cNvSpPr/>
            <p:nvPr/>
          </p:nvSpPr>
          <p:spPr>
            <a:xfrm>
              <a:off x="7581722" y="2746475"/>
              <a:ext cx="3927279" cy="838434"/>
            </a:xfrm>
            <a:prstGeom prst="rect">
              <a:avLst/>
            </a:prstGeom>
          </p:spPr>
          <p:txBody>
            <a:bodyPr wrap="square">
              <a:spAutoFit/>
            </a:bodyPr>
            <a:lstStyle/>
            <a:p>
              <a:r>
                <a:rPr lang="zh-CN" altLang="zh-CN" sz="1200" dirty="0">
                  <a:solidFill>
                    <a:srgbClr val="333F50"/>
                  </a:solidFill>
                  <a:latin typeface="微软雅黑" panose="020B0503020204020204" pitchFamily="34" charset="-122"/>
                  <a:ea typeface="微软雅黑" panose="020B0503020204020204" pitchFamily="34" charset="-122"/>
                </a:rPr>
                <a:t>特区政府的高度自治权都是写入基本法</a:t>
              </a:r>
              <a:r>
                <a:rPr lang="zh-CN" altLang="zh-CN" sz="1200" dirty="0" smtClean="0">
                  <a:solidFill>
                    <a:srgbClr val="333F50"/>
                  </a:solidFill>
                  <a:latin typeface="微软雅黑" panose="020B0503020204020204" pitchFamily="34" charset="-122"/>
                  <a:ea typeface="微软雅黑" panose="020B0503020204020204" pitchFamily="34" charset="-122"/>
                </a:rPr>
                <a:t>的</a:t>
              </a:r>
              <a:r>
                <a:rPr lang="zh-CN" altLang="en-US" sz="1200" dirty="0" smtClean="0">
                  <a:solidFill>
                    <a:srgbClr val="333F50"/>
                  </a:solidFill>
                  <a:latin typeface="微软雅黑" panose="020B0503020204020204" pitchFamily="34" charset="-122"/>
                  <a:ea typeface="微软雅黑" panose="020B0503020204020204" pitchFamily="34" charset="-122"/>
                </a:rPr>
                <a:t>，</a:t>
              </a:r>
              <a:r>
                <a:rPr lang="zh-CN" altLang="zh-CN" sz="1200" dirty="0">
                  <a:solidFill>
                    <a:srgbClr val="333F50"/>
                  </a:solidFill>
                  <a:latin typeface="微软雅黑" panose="020B0503020204020204" pitchFamily="34" charset="-122"/>
                  <a:ea typeface="微软雅黑" panose="020B0503020204020204" pitchFamily="34" charset="-122"/>
                </a:rPr>
                <a:t>兑现这些权力，也是落实“两制”的需要，中央给予了认可和尊重。</a:t>
              </a:r>
              <a:endParaRPr lang="en-GB" sz="1200" dirty="0">
                <a:solidFill>
                  <a:srgbClr val="333F50"/>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6" name="Group 57"/>
          <p:cNvGrpSpPr/>
          <p:nvPr/>
        </p:nvGrpSpPr>
        <p:grpSpPr>
          <a:xfrm flipH="1">
            <a:off x="297040" y="2118974"/>
            <a:ext cx="2875272" cy="1288246"/>
            <a:chOff x="7581722" y="1979698"/>
            <a:chExt cx="3729863" cy="1671140"/>
          </a:xfrm>
        </p:grpSpPr>
        <p:sp>
          <p:nvSpPr>
            <p:cNvPr id="37" name="TextBox 58"/>
            <p:cNvSpPr txBox="1"/>
            <p:nvPr/>
          </p:nvSpPr>
          <p:spPr>
            <a:xfrm>
              <a:off x="7581722" y="1979698"/>
              <a:ext cx="3556275" cy="838434"/>
            </a:xfrm>
            <a:prstGeom prst="rect">
              <a:avLst/>
            </a:prstGeom>
            <a:noFill/>
          </p:spPr>
          <p:txBody>
            <a:bodyPr wrap="none" rtlCol="0">
              <a:spAutoFit/>
            </a:bodyPr>
            <a:lstStyle/>
            <a:p>
              <a:pPr algn="r"/>
              <a:r>
                <a:rPr lang="zh-CN" altLang="en-US" b="1" dirty="0" smtClean="0">
                  <a:solidFill>
                    <a:srgbClr val="333F50"/>
                  </a:solidFill>
                  <a:latin typeface="微软雅黑" panose="020B0503020204020204" pitchFamily="34" charset="-122"/>
                  <a:ea typeface="微软雅黑" panose="020B0503020204020204" pitchFamily="34" charset="-122"/>
                  <a:cs typeface="Arial" panose="020B0604020202020204" pitchFamily="34" charset="0"/>
                </a:rPr>
                <a:t>坚守</a:t>
              </a:r>
              <a:r>
                <a:rPr lang="zh-CN" altLang="en-US" b="1" dirty="0">
                  <a:solidFill>
                    <a:srgbClr val="333F50"/>
                  </a:solidFill>
                  <a:latin typeface="微软雅黑" panose="020B0503020204020204" pitchFamily="34" charset="-122"/>
                  <a:ea typeface="微软雅黑" panose="020B0503020204020204" pitchFamily="34" charset="-122"/>
                  <a:cs typeface="Arial" panose="020B0604020202020204" pitchFamily="34" charset="0"/>
                </a:rPr>
                <a:t>法治的</a:t>
              </a:r>
              <a:r>
                <a:rPr lang="zh-CN" altLang="en-US" b="1" dirty="0" smtClean="0">
                  <a:solidFill>
                    <a:srgbClr val="333F50"/>
                  </a:solidFill>
                  <a:latin typeface="微软雅黑" panose="020B0503020204020204" pitchFamily="34" charset="-122"/>
                  <a:ea typeface="微软雅黑" panose="020B0503020204020204" pitchFamily="34" charset="-122"/>
                  <a:cs typeface="Arial" panose="020B0604020202020204" pitchFamily="34" charset="0"/>
                </a:rPr>
                <a:t>原则</a:t>
              </a:r>
              <a:endParaRPr lang="en-US" altLang="zh-CN" b="1" dirty="0" smtClean="0">
                <a:solidFill>
                  <a:srgbClr val="333F50"/>
                </a:solidFill>
                <a:latin typeface="微软雅黑" panose="020B0503020204020204" pitchFamily="34" charset="-122"/>
                <a:ea typeface="微软雅黑" panose="020B0503020204020204" pitchFamily="34" charset="-122"/>
                <a:cs typeface="Arial" panose="020B0604020202020204" pitchFamily="34" charset="0"/>
              </a:endParaRPr>
            </a:p>
            <a:p>
              <a:pPr algn="r"/>
              <a:r>
                <a:rPr lang="zh-CN" altLang="en-US" b="1" dirty="0" smtClean="0">
                  <a:solidFill>
                    <a:srgbClr val="333F50"/>
                  </a:solidFill>
                  <a:latin typeface="微软雅黑" panose="020B0503020204020204" pitchFamily="34" charset="-122"/>
                  <a:ea typeface="微软雅黑" panose="020B0503020204020204" pitchFamily="34" charset="-122"/>
                  <a:cs typeface="Arial" panose="020B0604020202020204" pitchFamily="34" charset="0"/>
                </a:rPr>
                <a:t>合情合理</a:t>
              </a:r>
              <a:r>
                <a:rPr lang="zh-CN" altLang="en-US" b="1" dirty="0">
                  <a:solidFill>
                    <a:srgbClr val="333F50"/>
                  </a:solidFill>
                  <a:latin typeface="微软雅黑" panose="020B0503020204020204" pitchFamily="34" charset="-122"/>
                  <a:ea typeface="微软雅黑" panose="020B0503020204020204" pitchFamily="34" charset="-122"/>
                  <a:cs typeface="Arial" panose="020B0604020202020204" pitchFamily="34" charset="0"/>
                </a:rPr>
                <a:t>地处理两地关系</a:t>
              </a:r>
              <a:endParaRPr lang="en-GB" b="1" dirty="0">
                <a:solidFill>
                  <a:srgbClr val="333F5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Rectangle 59"/>
            <p:cNvSpPr/>
            <p:nvPr/>
          </p:nvSpPr>
          <p:spPr>
            <a:xfrm>
              <a:off x="7581722" y="2812404"/>
              <a:ext cx="3729863" cy="838434"/>
            </a:xfrm>
            <a:prstGeom prst="rect">
              <a:avLst/>
            </a:prstGeom>
          </p:spPr>
          <p:txBody>
            <a:bodyPr wrap="square">
              <a:spAutoFit/>
            </a:bodyPr>
            <a:lstStyle/>
            <a:p>
              <a:pPr algn="r"/>
              <a:r>
                <a:rPr lang="zh-CN" altLang="en-US" sz="1200" dirty="0" smtClean="0">
                  <a:solidFill>
                    <a:srgbClr val="333F50"/>
                  </a:solidFill>
                  <a:latin typeface="微软雅黑" panose="020B0503020204020204" pitchFamily="34" charset="-122"/>
                  <a:ea typeface="微软雅黑" panose="020B0503020204020204" pitchFamily="34" charset="-122"/>
                  <a:cs typeface="Arial" panose="020B0604020202020204" pitchFamily="34" charset="0"/>
                </a:rPr>
                <a:t>既要严格按照法律来处理两地关系问题，也要考虑到两地是一家人、是骨肉同胞，合法的同时也要注重合情合理。</a:t>
              </a:r>
              <a:endParaRPr lang="en-GB" sz="1200" dirty="0">
                <a:solidFill>
                  <a:srgbClr val="333F50"/>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9" name="Group 60"/>
          <p:cNvGrpSpPr/>
          <p:nvPr/>
        </p:nvGrpSpPr>
        <p:grpSpPr>
          <a:xfrm flipH="1">
            <a:off x="297041" y="3631769"/>
            <a:ext cx="2515062" cy="988984"/>
            <a:chOff x="7581722" y="2308999"/>
            <a:chExt cx="3262591" cy="1282931"/>
          </a:xfrm>
        </p:grpSpPr>
        <p:sp>
          <p:nvSpPr>
            <p:cNvPr id="40" name="TextBox 61"/>
            <p:cNvSpPr txBox="1"/>
            <p:nvPr/>
          </p:nvSpPr>
          <p:spPr>
            <a:xfrm>
              <a:off x="7581722" y="2308999"/>
              <a:ext cx="2953234" cy="479105"/>
            </a:xfrm>
            <a:prstGeom prst="rect">
              <a:avLst/>
            </a:prstGeom>
            <a:noFill/>
          </p:spPr>
          <p:txBody>
            <a:bodyPr wrap="none" rtlCol="0">
              <a:spAutoFit/>
            </a:bodyPr>
            <a:lstStyle/>
            <a:p>
              <a:pPr algn="r"/>
              <a:r>
                <a:rPr lang="zh-CN" altLang="en-US" b="1" dirty="0">
                  <a:solidFill>
                    <a:srgbClr val="333F50"/>
                  </a:solidFill>
                  <a:latin typeface="微软雅黑" panose="020B0503020204020204" pitchFamily="34" charset="-122"/>
                  <a:ea typeface="微软雅黑" panose="020B0503020204020204" pitchFamily="34" charset="-122"/>
                  <a:cs typeface="Arial" panose="020B0604020202020204" pitchFamily="34" charset="0"/>
                </a:rPr>
                <a:t>共同维护宪法的尊严</a:t>
              </a:r>
              <a:endParaRPr lang="en-GB" b="1" dirty="0">
                <a:solidFill>
                  <a:srgbClr val="333F5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Rectangle 62"/>
            <p:cNvSpPr/>
            <p:nvPr/>
          </p:nvSpPr>
          <p:spPr>
            <a:xfrm>
              <a:off x="7581723" y="2753496"/>
              <a:ext cx="3262590" cy="838434"/>
            </a:xfrm>
            <a:prstGeom prst="rect">
              <a:avLst/>
            </a:prstGeom>
          </p:spPr>
          <p:txBody>
            <a:bodyPr wrap="square">
              <a:spAutoFit/>
            </a:bodyPr>
            <a:lstStyle/>
            <a:p>
              <a:pPr algn="r"/>
              <a:r>
                <a:rPr lang="zh-CN" altLang="en-US" sz="1200" dirty="0">
                  <a:solidFill>
                    <a:srgbClr val="2E2F39"/>
                  </a:solidFill>
                  <a:latin typeface="微软雅黑" panose="020B0503020204020204" pitchFamily="34" charset="-122"/>
                  <a:ea typeface="微软雅黑" panose="020B0503020204020204" pitchFamily="34" charset="-122"/>
                  <a:cs typeface="Arial" panose="020B0604020202020204" pitchFamily="34" charset="0"/>
                </a:rPr>
                <a:t>香港作为中国的一个特别行政区，必须尊重国家宪法规定的制度，尊重我们的祖国。</a:t>
              </a:r>
              <a:endParaRPr lang="en-GB" sz="1200" dirty="0">
                <a:solidFill>
                  <a:srgbClr val="2E2F39"/>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2" name="Group 63"/>
          <p:cNvGrpSpPr/>
          <p:nvPr/>
        </p:nvGrpSpPr>
        <p:grpSpPr>
          <a:xfrm flipH="1">
            <a:off x="891726" y="4984865"/>
            <a:ext cx="2515063" cy="1073149"/>
            <a:chOff x="7581724" y="2384164"/>
            <a:chExt cx="3262591" cy="1392112"/>
          </a:xfrm>
        </p:grpSpPr>
        <p:sp>
          <p:nvSpPr>
            <p:cNvPr id="43" name="TextBox 64"/>
            <p:cNvSpPr txBox="1"/>
            <p:nvPr/>
          </p:nvSpPr>
          <p:spPr>
            <a:xfrm>
              <a:off x="7581724" y="2384164"/>
              <a:ext cx="2651714" cy="838434"/>
            </a:xfrm>
            <a:prstGeom prst="rect">
              <a:avLst/>
            </a:prstGeom>
            <a:noFill/>
          </p:spPr>
          <p:txBody>
            <a:bodyPr wrap="none" rtlCol="0">
              <a:spAutoFit/>
            </a:bodyPr>
            <a:lstStyle/>
            <a:p>
              <a:pPr algn="r"/>
              <a:r>
                <a:rPr lang="zh-CN" altLang="en-US" b="1" dirty="0" smtClean="0">
                  <a:solidFill>
                    <a:srgbClr val="333F50"/>
                  </a:solidFill>
                  <a:latin typeface="微软雅黑" panose="020B0503020204020204" pitchFamily="34" charset="-122"/>
                  <a:ea typeface="微软雅黑" panose="020B0503020204020204" pitchFamily="34" charset="-122"/>
                  <a:cs typeface="Arial" panose="020B0604020202020204" pitchFamily="34" charset="0"/>
                </a:rPr>
                <a:t>国家依法担负起</a:t>
              </a:r>
              <a:endParaRPr lang="en-US" altLang="zh-CN" b="1" dirty="0" smtClean="0">
                <a:solidFill>
                  <a:srgbClr val="333F50"/>
                </a:solidFill>
                <a:latin typeface="微软雅黑" panose="020B0503020204020204" pitchFamily="34" charset="-122"/>
                <a:ea typeface="微软雅黑" panose="020B0503020204020204" pitchFamily="34" charset="-122"/>
                <a:cs typeface="Arial" panose="020B0604020202020204" pitchFamily="34" charset="0"/>
              </a:endParaRPr>
            </a:p>
            <a:p>
              <a:pPr algn="r"/>
              <a:r>
                <a:rPr lang="zh-CN" altLang="en-US" b="1" dirty="0" smtClean="0">
                  <a:solidFill>
                    <a:srgbClr val="333F50"/>
                  </a:solidFill>
                  <a:latin typeface="微软雅黑" panose="020B0503020204020204" pitchFamily="34" charset="-122"/>
                  <a:ea typeface="微软雅黑" panose="020B0503020204020204" pitchFamily="34" charset="-122"/>
                  <a:cs typeface="Arial" panose="020B0604020202020204" pitchFamily="34" charset="0"/>
                </a:rPr>
                <a:t>对</a:t>
              </a:r>
              <a:r>
                <a:rPr lang="zh-CN" altLang="en-US" b="1" dirty="0">
                  <a:solidFill>
                    <a:srgbClr val="333F50"/>
                  </a:solidFill>
                  <a:latin typeface="微软雅黑" panose="020B0503020204020204" pitchFamily="34" charset="-122"/>
                  <a:ea typeface="微软雅黑" panose="020B0503020204020204" pitchFamily="34" charset="-122"/>
                  <a:cs typeface="Arial" panose="020B0604020202020204" pitchFamily="34" charset="0"/>
                </a:rPr>
                <a:t>香港的宪制责任</a:t>
              </a:r>
              <a:endParaRPr lang="en-GB" b="1" dirty="0">
                <a:solidFill>
                  <a:srgbClr val="333F5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Rectangle 65"/>
            <p:cNvSpPr/>
            <p:nvPr/>
          </p:nvSpPr>
          <p:spPr>
            <a:xfrm>
              <a:off x="7581725" y="3177394"/>
              <a:ext cx="3262590" cy="598882"/>
            </a:xfrm>
            <a:prstGeom prst="rect">
              <a:avLst/>
            </a:prstGeom>
          </p:spPr>
          <p:txBody>
            <a:bodyPr wrap="square">
              <a:spAutoFit/>
            </a:bodyPr>
            <a:lstStyle/>
            <a:p>
              <a:pPr algn="r"/>
              <a:r>
                <a:rPr lang="zh-CN" altLang="zh-CN" sz="1200" dirty="0">
                  <a:solidFill>
                    <a:srgbClr val="333F50"/>
                  </a:solidFill>
                  <a:latin typeface="微软雅黑" panose="020B0503020204020204" pitchFamily="34" charset="-122"/>
                  <a:ea typeface="微软雅黑" panose="020B0503020204020204" pitchFamily="34" charset="-122"/>
                </a:rPr>
                <a:t>中央行使自己的职权，是合法合宪的行为，既是权力，也是责任</a:t>
              </a:r>
              <a:endParaRPr lang="en-GB" sz="1200" dirty="0">
                <a:solidFill>
                  <a:srgbClr val="333F50"/>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64" name="圆角矩形 63"/>
          <p:cNvSpPr/>
          <p:nvPr/>
        </p:nvSpPr>
        <p:spPr>
          <a:xfrm>
            <a:off x="5724128" y="4199392"/>
            <a:ext cx="1368152" cy="409855"/>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行政管理权</a:t>
            </a:r>
          </a:p>
        </p:txBody>
      </p:sp>
      <p:sp>
        <p:nvSpPr>
          <p:cNvPr id="65" name="圆角矩形 64"/>
          <p:cNvSpPr/>
          <p:nvPr/>
        </p:nvSpPr>
        <p:spPr>
          <a:xfrm>
            <a:off x="5742020" y="4751183"/>
            <a:ext cx="918212" cy="409855"/>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立法权</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sp>
        <p:nvSpPr>
          <p:cNvPr id="66" name="圆角矩形 65"/>
          <p:cNvSpPr/>
          <p:nvPr/>
        </p:nvSpPr>
        <p:spPr>
          <a:xfrm>
            <a:off x="6789190" y="4751182"/>
            <a:ext cx="1455217" cy="409855"/>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独立司法权</a:t>
            </a:r>
          </a:p>
        </p:txBody>
      </p:sp>
      <p:sp>
        <p:nvSpPr>
          <p:cNvPr id="67" name="圆角矩形 66"/>
          <p:cNvSpPr/>
          <p:nvPr/>
        </p:nvSpPr>
        <p:spPr>
          <a:xfrm>
            <a:off x="7225494" y="4199391"/>
            <a:ext cx="1018913" cy="409855"/>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终审权</a:t>
            </a:r>
          </a:p>
        </p:txBody>
      </p:sp>
      <p:sp>
        <p:nvSpPr>
          <p:cNvPr id="68" name="圆角矩形 67"/>
          <p:cNvSpPr/>
          <p:nvPr/>
        </p:nvSpPr>
        <p:spPr>
          <a:xfrm>
            <a:off x="5742020" y="5302974"/>
            <a:ext cx="2502387" cy="409855"/>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基本法</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高度自治事项</a:t>
            </a:r>
          </a:p>
        </p:txBody>
      </p:sp>
      <p:grpSp>
        <p:nvGrpSpPr>
          <p:cNvPr id="75" name="组合 74"/>
          <p:cNvGrpSpPr/>
          <p:nvPr/>
        </p:nvGrpSpPr>
        <p:grpSpPr>
          <a:xfrm>
            <a:off x="4573713" y="2942390"/>
            <a:ext cx="1032032" cy="1032032"/>
            <a:chOff x="4608026" y="3830005"/>
            <a:chExt cx="1032032" cy="1032032"/>
          </a:xfrm>
        </p:grpSpPr>
        <p:sp>
          <p:nvSpPr>
            <p:cNvPr id="14" name="Oval 6"/>
            <p:cNvSpPr/>
            <p:nvPr/>
          </p:nvSpPr>
          <p:spPr>
            <a:xfrm>
              <a:off x="4608026" y="3830005"/>
              <a:ext cx="1032032" cy="1032032"/>
            </a:xfrm>
            <a:prstGeom prst="ellipse">
              <a:avLst/>
            </a:prstGeom>
            <a:solidFill>
              <a:srgbClr val="EB4538">
                <a:alpha val="80000"/>
              </a:srgbClr>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nvGrpSpPr>
            <p:cNvPr id="71" name="组合 70"/>
            <p:cNvGrpSpPr/>
            <p:nvPr/>
          </p:nvGrpSpPr>
          <p:grpSpPr>
            <a:xfrm>
              <a:off x="4887205" y="4007658"/>
              <a:ext cx="473791" cy="698218"/>
              <a:chOff x="6294438" y="5732463"/>
              <a:chExt cx="392113" cy="577850"/>
            </a:xfrm>
            <a:solidFill>
              <a:schemeClr val="bg1"/>
            </a:solidFill>
          </p:grpSpPr>
          <p:sp>
            <p:nvSpPr>
              <p:cNvPr id="72" name="Freeform 26"/>
              <p:cNvSpPr>
                <a:spLocks noEditPoints="1"/>
              </p:cNvSpPr>
              <p:nvPr/>
            </p:nvSpPr>
            <p:spPr bwMode="auto">
              <a:xfrm>
                <a:off x="6294438" y="5732463"/>
                <a:ext cx="392113" cy="577850"/>
              </a:xfrm>
              <a:custGeom>
                <a:avLst/>
                <a:gdLst>
                  <a:gd name="T0" fmla="*/ 158 w 158"/>
                  <a:gd name="T1" fmla="*/ 79 h 232"/>
                  <a:gd name="T2" fmla="*/ 79 w 158"/>
                  <a:gd name="T3" fmla="*/ 0 h 232"/>
                  <a:gd name="T4" fmla="*/ 0 w 158"/>
                  <a:gd name="T5" fmla="*/ 79 h 232"/>
                  <a:gd name="T6" fmla="*/ 48 w 158"/>
                  <a:gd name="T7" fmla="*/ 152 h 232"/>
                  <a:gd name="T8" fmla="*/ 30 w 158"/>
                  <a:gd name="T9" fmla="*/ 232 h 232"/>
                  <a:gd name="T10" fmla="*/ 81 w 158"/>
                  <a:gd name="T11" fmla="*/ 196 h 232"/>
                  <a:gd name="T12" fmla="*/ 132 w 158"/>
                  <a:gd name="T13" fmla="*/ 232 h 232"/>
                  <a:gd name="T14" fmla="*/ 115 w 158"/>
                  <a:gd name="T15" fmla="*/ 149 h 232"/>
                  <a:gd name="T16" fmla="*/ 158 w 158"/>
                  <a:gd name="T17" fmla="*/ 79 h 232"/>
                  <a:gd name="T18" fmla="*/ 79 w 158"/>
                  <a:gd name="T19" fmla="*/ 136 h 232"/>
                  <a:gd name="T20" fmla="*/ 22 w 158"/>
                  <a:gd name="T21" fmla="*/ 79 h 232"/>
                  <a:gd name="T22" fmla="*/ 79 w 158"/>
                  <a:gd name="T23" fmla="*/ 22 h 232"/>
                  <a:gd name="T24" fmla="*/ 136 w 158"/>
                  <a:gd name="T25" fmla="*/ 79 h 232"/>
                  <a:gd name="T26" fmla="*/ 79 w 158"/>
                  <a:gd name="T27" fmla="*/ 136 h 232"/>
                  <a:gd name="T28" fmla="*/ 79 w 158"/>
                  <a:gd name="T29" fmla="*/ 136 h 232"/>
                  <a:gd name="T30" fmla="*/ 79 w 158"/>
                  <a:gd name="T31" fmla="*/ 13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232">
                    <a:moveTo>
                      <a:pt x="158" y="79"/>
                    </a:moveTo>
                    <a:cubicBezTo>
                      <a:pt x="158" y="35"/>
                      <a:pt x="122" y="0"/>
                      <a:pt x="79" y="0"/>
                    </a:cubicBezTo>
                    <a:cubicBezTo>
                      <a:pt x="35" y="0"/>
                      <a:pt x="0" y="35"/>
                      <a:pt x="0" y="79"/>
                    </a:cubicBezTo>
                    <a:cubicBezTo>
                      <a:pt x="0" y="112"/>
                      <a:pt x="20" y="140"/>
                      <a:pt x="48" y="152"/>
                    </a:cubicBezTo>
                    <a:cubicBezTo>
                      <a:pt x="30" y="232"/>
                      <a:pt x="30" y="232"/>
                      <a:pt x="30" y="232"/>
                    </a:cubicBezTo>
                    <a:cubicBezTo>
                      <a:pt x="81" y="196"/>
                      <a:pt x="81" y="196"/>
                      <a:pt x="81" y="196"/>
                    </a:cubicBezTo>
                    <a:cubicBezTo>
                      <a:pt x="132" y="232"/>
                      <a:pt x="132" y="232"/>
                      <a:pt x="132" y="232"/>
                    </a:cubicBezTo>
                    <a:cubicBezTo>
                      <a:pt x="115" y="149"/>
                      <a:pt x="115" y="149"/>
                      <a:pt x="115" y="149"/>
                    </a:cubicBezTo>
                    <a:cubicBezTo>
                      <a:pt x="140" y="136"/>
                      <a:pt x="158" y="109"/>
                      <a:pt x="158" y="79"/>
                    </a:cubicBezTo>
                    <a:close/>
                    <a:moveTo>
                      <a:pt x="79" y="136"/>
                    </a:moveTo>
                    <a:cubicBezTo>
                      <a:pt x="47" y="136"/>
                      <a:pt x="22" y="110"/>
                      <a:pt x="22" y="79"/>
                    </a:cubicBezTo>
                    <a:cubicBezTo>
                      <a:pt x="22" y="47"/>
                      <a:pt x="47" y="22"/>
                      <a:pt x="79" y="22"/>
                    </a:cubicBezTo>
                    <a:cubicBezTo>
                      <a:pt x="110" y="22"/>
                      <a:pt x="136" y="47"/>
                      <a:pt x="136" y="79"/>
                    </a:cubicBezTo>
                    <a:cubicBezTo>
                      <a:pt x="136" y="110"/>
                      <a:pt x="110" y="136"/>
                      <a:pt x="79" y="136"/>
                    </a:cubicBezTo>
                    <a:close/>
                    <a:moveTo>
                      <a:pt x="79" y="136"/>
                    </a:moveTo>
                    <a:cubicBezTo>
                      <a:pt x="79" y="136"/>
                      <a:pt x="79" y="136"/>
                      <a:pt x="79" y="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7"/>
              <p:cNvSpPr>
                <a:spLocks noEditPoints="1"/>
              </p:cNvSpPr>
              <p:nvPr/>
            </p:nvSpPr>
            <p:spPr bwMode="auto">
              <a:xfrm>
                <a:off x="6376988" y="5807076"/>
                <a:ext cx="227013" cy="219075"/>
              </a:xfrm>
              <a:custGeom>
                <a:avLst/>
                <a:gdLst>
                  <a:gd name="T0" fmla="*/ 89 w 143"/>
                  <a:gd name="T1" fmla="*/ 53 h 138"/>
                  <a:gd name="T2" fmla="*/ 71 w 143"/>
                  <a:gd name="T3" fmla="*/ 0 h 138"/>
                  <a:gd name="T4" fmla="*/ 54 w 143"/>
                  <a:gd name="T5" fmla="*/ 53 h 138"/>
                  <a:gd name="T6" fmla="*/ 0 w 143"/>
                  <a:gd name="T7" fmla="*/ 53 h 138"/>
                  <a:gd name="T8" fmla="*/ 43 w 143"/>
                  <a:gd name="T9" fmla="*/ 85 h 138"/>
                  <a:gd name="T10" fmla="*/ 26 w 143"/>
                  <a:gd name="T11" fmla="*/ 138 h 138"/>
                  <a:gd name="T12" fmla="*/ 71 w 143"/>
                  <a:gd name="T13" fmla="*/ 105 h 138"/>
                  <a:gd name="T14" fmla="*/ 115 w 143"/>
                  <a:gd name="T15" fmla="*/ 138 h 138"/>
                  <a:gd name="T16" fmla="*/ 98 w 143"/>
                  <a:gd name="T17" fmla="*/ 85 h 138"/>
                  <a:gd name="T18" fmla="*/ 143 w 143"/>
                  <a:gd name="T19" fmla="*/ 53 h 138"/>
                  <a:gd name="T20" fmla="*/ 89 w 143"/>
                  <a:gd name="T21" fmla="*/ 53 h 138"/>
                  <a:gd name="T22" fmla="*/ 89 w 143"/>
                  <a:gd name="T23" fmla="*/ 53 h 138"/>
                  <a:gd name="T24" fmla="*/ 89 w 143"/>
                  <a:gd name="T25" fmla="*/ 5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138">
                    <a:moveTo>
                      <a:pt x="89" y="53"/>
                    </a:moveTo>
                    <a:lnTo>
                      <a:pt x="71" y="0"/>
                    </a:lnTo>
                    <a:lnTo>
                      <a:pt x="54" y="53"/>
                    </a:lnTo>
                    <a:lnTo>
                      <a:pt x="0" y="53"/>
                    </a:lnTo>
                    <a:lnTo>
                      <a:pt x="43" y="85"/>
                    </a:lnTo>
                    <a:lnTo>
                      <a:pt x="26" y="138"/>
                    </a:lnTo>
                    <a:lnTo>
                      <a:pt x="71" y="105"/>
                    </a:lnTo>
                    <a:lnTo>
                      <a:pt x="115" y="138"/>
                    </a:lnTo>
                    <a:lnTo>
                      <a:pt x="98" y="85"/>
                    </a:lnTo>
                    <a:lnTo>
                      <a:pt x="143" y="53"/>
                    </a:lnTo>
                    <a:lnTo>
                      <a:pt x="89" y="53"/>
                    </a:lnTo>
                    <a:close/>
                    <a:moveTo>
                      <a:pt x="89" y="53"/>
                    </a:moveTo>
                    <a:lnTo>
                      <a:pt x="89"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8"/>
              <p:cNvSpPr>
                <a:spLocks noEditPoints="1"/>
              </p:cNvSpPr>
              <p:nvPr/>
            </p:nvSpPr>
            <p:spPr bwMode="auto">
              <a:xfrm>
                <a:off x="6376988" y="5807076"/>
                <a:ext cx="227013" cy="219075"/>
              </a:xfrm>
              <a:custGeom>
                <a:avLst/>
                <a:gdLst>
                  <a:gd name="T0" fmla="*/ 89 w 143"/>
                  <a:gd name="T1" fmla="*/ 53 h 138"/>
                  <a:gd name="T2" fmla="*/ 71 w 143"/>
                  <a:gd name="T3" fmla="*/ 0 h 138"/>
                  <a:gd name="T4" fmla="*/ 54 w 143"/>
                  <a:gd name="T5" fmla="*/ 53 h 138"/>
                  <a:gd name="T6" fmla="*/ 0 w 143"/>
                  <a:gd name="T7" fmla="*/ 53 h 138"/>
                  <a:gd name="T8" fmla="*/ 43 w 143"/>
                  <a:gd name="T9" fmla="*/ 85 h 138"/>
                  <a:gd name="T10" fmla="*/ 26 w 143"/>
                  <a:gd name="T11" fmla="*/ 138 h 138"/>
                  <a:gd name="T12" fmla="*/ 71 w 143"/>
                  <a:gd name="T13" fmla="*/ 105 h 138"/>
                  <a:gd name="T14" fmla="*/ 115 w 143"/>
                  <a:gd name="T15" fmla="*/ 138 h 138"/>
                  <a:gd name="T16" fmla="*/ 98 w 143"/>
                  <a:gd name="T17" fmla="*/ 85 h 138"/>
                  <a:gd name="T18" fmla="*/ 143 w 143"/>
                  <a:gd name="T19" fmla="*/ 53 h 138"/>
                  <a:gd name="T20" fmla="*/ 89 w 143"/>
                  <a:gd name="T21" fmla="*/ 53 h 138"/>
                  <a:gd name="T22" fmla="*/ 89 w 143"/>
                  <a:gd name="T23" fmla="*/ 53 h 138"/>
                  <a:gd name="T24" fmla="*/ 89 w 143"/>
                  <a:gd name="T25" fmla="*/ 5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138">
                    <a:moveTo>
                      <a:pt x="89" y="53"/>
                    </a:moveTo>
                    <a:lnTo>
                      <a:pt x="71" y="0"/>
                    </a:lnTo>
                    <a:lnTo>
                      <a:pt x="54" y="53"/>
                    </a:lnTo>
                    <a:lnTo>
                      <a:pt x="0" y="53"/>
                    </a:lnTo>
                    <a:lnTo>
                      <a:pt x="43" y="85"/>
                    </a:lnTo>
                    <a:lnTo>
                      <a:pt x="26" y="138"/>
                    </a:lnTo>
                    <a:lnTo>
                      <a:pt x="71" y="105"/>
                    </a:lnTo>
                    <a:lnTo>
                      <a:pt x="115" y="138"/>
                    </a:lnTo>
                    <a:lnTo>
                      <a:pt x="98" y="85"/>
                    </a:lnTo>
                    <a:lnTo>
                      <a:pt x="143" y="53"/>
                    </a:lnTo>
                    <a:lnTo>
                      <a:pt x="89" y="53"/>
                    </a:lnTo>
                    <a:moveTo>
                      <a:pt x="89" y="53"/>
                    </a:moveTo>
                    <a:lnTo>
                      <a:pt x="89" y="5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7" name="组合 76"/>
          <p:cNvGrpSpPr/>
          <p:nvPr/>
        </p:nvGrpSpPr>
        <p:grpSpPr>
          <a:xfrm>
            <a:off x="2945316" y="3518169"/>
            <a:ext cx="1032032" cy="1032032"/>
            <a:chOff x="3626544" y="3773792"/>
            <a:chExt cx="1032032" cy="1032032"/>
          </a:xfrm>
        </p:grpSpPr>
        <p:sp>
          <p:nvSpPr>
            <p:cNvPr id="46" name="Oval 4"/>
            <p:cNvSpPr/>
            <p:nvPr/>
          </p:nvSpPr>
          <p:spPr>
            <a:xfrm>
              <a:off x="3626544" y="3773792"/>
              <a:ext cx="1032032" cy="1032032"/>
            </a:xfrm>
            <a:prstGeom prst="ellipse">
              <a:avLst/>
            </a:prstGeom>
            <a:solidFill>
              <a:srgbClr val="ED7D31">
                <a:alpha val="80000"/>
              </a:srgbClr>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76" name="AutoShape 112"/>
            <p:cNvSpPr>
              <a:spLocks/>
            </p:cNvSpPr>
            <p:nvPr/>
          </p:nvSpPr>
          <p:spPr bwMode="auto">
            <a:xfrm>
              <a:off x="3890166" y="4061170"/>
              <a:ext cx="488067" cy="488901"/>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grpSp>
      <p:grpSp>
        <p:nvGrpSpPr>
          <p:cNvPr id="70" name="组合 69"/>
          <p:cNvGrpSpPr/>
          <p:nvPr/>
        </p:nvGrpSpPr>
        <p:grpSpPr>
          <a:xfrm>
            <a:off x="3342566" y="4415119"/>
            <a:ext cx="775381" cy="775380"/>
            <a:chOff x="4263960" y="5639050"/>
            <a:chExt cx="775381" cy="775380"/>
          </a:xfrm>
        </p:grpSpPr>
        <p:sp>
          <p:nvSpPr>
            <p:cNvPr id="52" name="Oval 3"/>
            <p:cNvSpPr/>
            <p:nvPr/>
          </p:nvSpPr>
          <p:spPr>
            <a:xfrm>
              <a:off x="4263960" y="5639050"/>
              <a:ext cx="775381" cy="775380"/>
            </a:xfrm>
            <a:prstGeom prst="ellipse">
              <a:avLst/>
            </a:prstGeom>
            <a:solidFill>
              <a:srgbClr val="2E2F39">
                <a:alpha val="80000"/>
              </a:srgbClr>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69" name="Freeform 13"/>
            <p:cNvSpPr>
              <a:spLocks noEditPoints="1"/>
            </p:cNvSpPr>
            <p:nvPr/>
          </p:nvSpPr>
          <p:spPr bwMode="auto">
            <a:xfrm>
              <a:off x="4443270" y="5813357"/>
              <a:ext cx="416762" cy="431327"/>
            </a:xfrm>
            <a:custGeom>
              <a:avLst/>
              <a:gdLst>
                <a:gd name="T0" fmla="*/ 481 w 633"/>
                <a:gd name="T1" fmla="*/ 171 h 653"/>
                <a:gd name="T2" fmla="*/ 482 w 633"/>
                <a:gd name="T3" fmla="*/ 302 h 653"/>
                <a:gd name="T4" fmla="*/ 483 w 633"/>
                <a:gd name="T5" fmla="*/ 226 h 653"/>
                <a:gd name="T6" fmla="*/ 465 w 633"/>
                <a:gd name="T7" fmla="*/ 461 h 653"/>
                <a:gd name="T8" fmla="*/ 465 w 633"/>
                <a:gd name="T9" fmla="*/ 653 h 653"/>
                <a:gd name="T10" fmla="*/ 465 w 633"/>
                <a:gd name="T11" fmla="*/ 535 h 653"/>
                <a:gd name="T12" fmla="*/ 465 w 633"/>
                <a:gd name="T13" fmla="*/ 94 h 653"/>
                <a:gd name="T14" fmla="*/ 447 w 633"/>
                <a:gd name="T15" fmla="*/ 305 h 653"/>
                <a:gd name="T16" fmla="*/ 458 w 633"/>
                <a:gd name="T17" fmla="*/ 321 h 653"/>
                <a:gd name="T18" fmla="*/ 437 w 633"/>
                <a:gd name="T19" fmla="*/ 185 h 653"/>
                <a:gd name="T20" fmla="*/ 408 w 633"/>
                <a:gd name="T21" fmla="*/ 25 h 653"/>
                <a:gd name="T22" fmla="*/ 465 w 633"/>
                <a:gd name="T23" fmla="*/ 461 h 653"/>
                <a:gd name="T24" fmla="*/ 465 w 633"/>
                <a:gd name="T25" fmla="*/ 571 h 653"/>
                <a:gd name="T26" fmla="*/ 411 w 633"/>
                <a:gd name="T27" fmla="*/ 459 h 653"/>
                <a:gd name="T28" fmla="*/ 465 w 633"/>
                <a:gd name="T29" fmla="*/ 653 h 653"/>
                <a:gd name="T30" fmla="*/ 418 w 633"/>
                <a:gd name="T31" fmla="*/ 652 h 653"/>
                <a:gd name="T32" fmla="*/ 465 w 633"/>
                <a:gd name="T33" fmla="*/ 653 h 653"/>
                <a:gd name="T34" fmla="*/ 408 w 633"/>
                <a:gd name="T35" fmla="*/ 125 h 653"/>
                <a:gd name="T36" fmla="*/ 316 w 633"/>
                <a:gd name="T37" fmla="*/ 0 h 653"/>
                <a:gd name="T38" fmla="*/ 406 w 633"/>
                <a:gd name="T39" fmla="*/ 392 h 653"/>
                <a:gd name="T40" fmla="*/ 408 w 633"/>
                <a:gd name="T41" fmla="*/ 456 h 653"/>
                <a:gd name="T42" fmla="*/ 316 w 633"/>
                <a:gd name="T43" fmla="*/ 371 h 653"/>
                <a:gd name="T44" fmla="*/ 408 w 633"/>
                <a:gd name="T45" fmla="*/ 340 h 653"/>
                <a:gd name="T46" fmla="*/ 316 w 633"/>
                <a:gd name="T47" fmla="*/ 653 h 653"/>
                <a:gd name="T48" fmla="*/ 331 w 633"/>
                <a:gd name="T49" fmla="*/ 652 h 653"/>
                <a:gd name="T50" fmla="*/ 370 w 633"/>
                <a:gd name="T51" fmla="*/ 549 h 653"/>
                <a:gd name="T52" fmla="*/ 330 w 633"/>
                <a:gd name="T53" fmla="*/ 562 h 653"/>
                <a:gd name="T54" fmla="*/ 408 w 633"/>
                <a:gd name="T55" fmla="*/ 473 h 653"/>
                <a:gd name="T56" fmla="*/ 408 w 633"/>
                <a:gd name="T57" fmla="*/ 604 h 653"/>
                <a:gd name="T58" fmla="*/ 227 w 633"/>
                <a:gd name="T59" fmla="*/ 395 h 653"/>
                <a:gd name="T60" fmla="*/ 225 w 633"/>
                <a:gd name="T61" fmla="*/ 343 h 653"/>
                <a:gd name="T62" fmla="*/ 315 w 633"/>
                <a:gd name="T63" fmla="*/ 371 h 653"/>
                <a:gd name="T64" fmla="*/ 245 w 633"/>
                <a:gd name="T65" fmla="*/ 415 h 653"/>
                <a:gd name="T66" fmla="*/ 225 w 633"/>
                <a:gd name="T67" fmla="*/ 28 h 653"/>
                <a:gd name="T68" fmla="*/ 225 w 633"/>
                <a:gd name="T69" fmla="*/ 136 h 653"/>
                <a:gd name="T70" fmla="*/ 225 w 633"/>
                <a:gd name="T71" fmla="*/ 653 h 653"/>
                <a:gd name="T72" fmla="*/ 225 w 633"/>
                <a:gd name="T73" fmla="*/ 589 h 653"/>
                <a:gd name="T74" fmla="*/ 299 w 633"/>
                <a:gd name="T75" fmla="*/ 598 h 653"/>
                <a:gd name="T76" fmla="*/ 263 w 633"/>
                <a:gd name="T77" fmla="*/ 551 h 653"/>
                <a:gd name="T78" fmla="*/ 316 w 633"/>
                <a:gd name="T79" fmla="*/ 464 h 653"/>
                <a:gd name="T80" fmla="*/ 302 w 633"/>
                <a:gd name="T81" fmla="*/ 652 h 653"/>
                <a:gd name="T82" fmla="*/ 166 w 633"/>
                <a:gd name="T83" fmla="*/ 462 h 653"/>
                <a:gd name="T84" fmla="*/ 225 w 633"/>
                <a:gd name="T85" fmla="*/ 454 h 653"/>
                <a:gd name="T86" fmla="*/ 225 w 633"/>
                <a:gd name="T87" fmla="*/ 589 h 653"/>
                <a:gd name="T88" fmla="*/ 166 w 633"/>
                <a:gd name="T89" fmla="*/ 540 h 653"/>
                <a:gd name="T90" fmla="*/ 221 w 633"/>
                <a:gd name="T91" fmla="*/ 386 h 653"/>
                <a:gd name="T92" fmla="*/ 166 w 633"/>
                <a:gd name="T93" fmla="*/ 291 h 653"/>
                <a:gd name="T94" fmla="*/ 166 w 633"/>
                <a:gd name="T95" fmla="*/ 194 h 653"/>
                <a:gd name="T96" fmla="*/ 225 w 633"/>
                <a:gd name="T97" fmla="*/ 136 h 653"/>
                <a:gd name="T98" fmla="*/ 194 w 633"/>
                <a:gd name="T99" fmla="*/ 179 h 653"/>
                <a:gd name="T100" fmla="*/ 225 w 633"/>
                <a:gd name="T101" fmla="*/ 343 h 653"/>
                <a:gd name="T102" fmla="*/ 225 w 633"/>
                <a:gd name="T103" fmla="*/ 605 h 653"/>
                <a:gd name="T104" fmla="*/ 166 w 633"/>
                <a:gd name="T105" fmla="*/ 585 h 653"/>
                <a:gd name="T106" fmla="*/ 23 w 633"/>
                <a:gd name="T107" fmla="*/ 653 h 653"/>
                <a:gd name="T108" fmla="*/ 166 w 633"/>
                <a:gd name="T109" fmla="*/ 540 h 653"/>
                <a:gd name="T110" fmla="*/ 166 w 633"/>
                <a:gd name="T111" fmla="*/ 653 h 653"/>
                <a:gd name="T112" fmla="*/ 150 w 633"/>
                <a:gd name="T113" fmla="*/ 302 h 653"/>
                <a:gd name="T114" fmla="*/ 151 w 633"/>
                <a:gd name="T115" fmla="*/ 171 h 653"/>
                <a:gd name="T116" fmla="*/ 166 w 633"/>
                <a:gd name="T117" fmla="*/ 194 h 653"/>
                <a:gd name="T118" fmla="*/ 166 w 633"/>
                <a:gd name="T119" fmla="*/ 31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3" h="653">
                  <a:moveTo>
                    <a:pt x="465" y="94"/>
                  </a:moveTo>
                  <a:cubicBezTo>
                    <a:pt x="471" y="108"/>
                    <a:pt x="475" y="123"/>
                    <a:pt x="476" y="141"/>
                  </a:cubicBezTo>
                  <a:cubicBezTo>
                    <a:pt x="479" y="151"/>
                    <a:pt x="480" y="161"/>
                    <a:pt x="481" y="171"/>
                  </a:cubicBezTo>
                  <a:cubicBezTo>
                    <a:pt x="492" y="182"/>
                    <a:pt x="498" y="198"/>
                    <a:pt x="501" y="215"/>
                  </a:cubicBezTo>
                  <a:cubicBezTo>
                    <a:pt x="503" y="230"/>
                    <a:pt x="503" y="246"/>
                    <a:pt x="500" y="261"/>
                  </a:cubicBezTo>
                  <a:cubicBezTo>
                    <a:pt x="497" y="277"/>
                    <a:pt x="491" y="291"/>
                    <a:pt x="482" y="302"/>
                  </a:cubicBezTo>
                  <a:cubicBezTo>
                    <a:pt x="478" y="309"/>
                    <a:pt x="472" y="314"/>
                    <a:pt x="465" y="318"/>
                  </a:cubicBezTo>
                  <a:cubicBezTo>
                    <a:pt x="465" y="293"/>
                    <a:pt x="465" y="293"/>
                    <a:pt x="465" y="293"/>
                  </a:cubicBezTo>
                  <a:cubicBezTo>
                    <a:pt x="479" y="278"/>
                    <a:pt x="485" y="251"/>
                    <a:pt x="483" y="226"/>
                  </a:cubicBezTo>
                  <a:cubicBezTo>
                    <a:pt x="482" y="203"/>
                    <a:pt x="472" y="192"/>
                    <a:pt x="465" y="198"/>
                  </a:cubicBezTo>
                  <a:cubicBezTo>
                    <a:pt x="465" y="94"/>
                    <a:pt x="465" y="94"/>
                    <a:pt x="465" y="94"/>
                  </a:cubicBezTo>
                  <a:close/>
                  <a:moveTo>
                    <a:pt x="465" y="461"/>
                  </a:moveTo>
                  <a:cubicBezTo>
                    <a:pt x="539" y="489"/>
                    <a:pt x="633" y="501"/>
                    <a:pt x="631" y="590"/>
                  </a:cubicBezTo>
                  <a:cubicBezTo>
                    <a:pt x="630" y="610"/>
                    <a:pt x="622" y="632"/>
                    <a:pt x="609" y="653"/>
                  </a:cubicBezTo>
                  <a:cubicBezTo>
                    <a:pt x="465" y="653"/>
                    <a:pt x="465" y="653"/>
                    <a:pt x="465" y="653"/>
                  </a:cubicBezTo>
                  <a:cubicBezTo>
                    <a:pt x="465" y="586"/>
                    <a:pt x="465" y="586"/>
                    <a:pt x="465" y="586"/>
                  </a:cubicBezTo>
                  <a:cubicBezTo>
                    <a:pt x="479" y="581"/>
                    <a:pt x="479" y="581"/>
                    <a:pt x="479" y="581"/>
                  </a:cubicBezTo>
                  <a:cubicBezTo>
                    <a:pt x="465" y="535"/>
                    <a:pt x="465" y="535"/>
                    <a:pt x="465" y="535"/>
                  </a:cubicBezTo>
                  <a:lnTo>
                    <a:pt x="465" y="461"/>
                  </a:lnTo>
                  <a:close/>
                  <a:moveTo>
                    <a:pt x="408" y="25"/>
                  </a:moveTo>
                  <a:cubicBezTo>
                    <a:pt x="433" y="41"/>
                    <a:pt x="453" y="64"/>
                    <a:pt x="465" y="94"/>
                  </a:cubicBezTo>
                  <a:cubicBezTo>
                    <a:pt x="465" y="198"/>
                    <a:pt x="465" y="198"/>
                    <a:pt x="465" y="198"/>
                  </a:cubicBezTo>
                  <a:cubicBezTo>
                    <a:pt x="461" y="202"/>
                    <a:pt x="458" y="211"/>
                    <a:pt x="458" y="227"/>
                  </a:cubicBezTo>
                  <a:cubicBezTo>
                    <a:pt x="459" y="256"/>
                    <a:pt x="453" y="282"/>
                    <a:pt x="447" y="305"/>
                  </a:cubicBezTo>
                  <a:cubicBezTo>
                    <a:pt x="454" y="304"/>
                    <a:pt x="460" y="299"/>
                    <a:pt x="465" y="293"/>
                  </a:cubicBezTo>
                  <a:cubicBezTo>
                    <a:pt x="465" y="318"/>
                    <a:pt x="465" y="318"/>
                    <a:pt x="465" y="318"/>
                  </a:cubicBezTo>
                  <a:cubicBezTo>
                    <a:pt x="463" y="319"/>
                    <a:pt x="460" y="320"/>
                    <a:pt x="458" y="321"/>
                  </a:cubicBezTo>
                  <a:cubicBezTo>
                    <a:pt x="445" y="348"/>
                    <a:pt x="429" y="372"/>
                    <a:pt x="408" y="390"/>
                  </a:cubicBezTo>
                  <a:cubicBezTo>
                    <a:pt x="408" y="340"/>
                    <a:pt x="408" y="340"/>
                    <a:pt x="408" y="340"/>
                  </a:cubicBezTo>
                  <a:cubicBezTo>
                    <a:pt x="437" y="287"/>
                    <a:pt x="436" y="210"/>
                    <a:pt x="437" y="185"/>
                  </a:cubicBezTo>
                  <a:cubicBezTo>
                    <a:pt x="437" y="183"/>
                    <a:pt x="437" y="182"/>
                    <a:pt x="437" y="180"/>
                  </a:cubicBezTo>
                  <a:cubicBezTo>
                    <a:pt x="434" y="161"/>
                    <a:pt x="423" y="142"/>
                    <a:pt x="408" y="125"/>
                  </a:cubicBezTo>
                  <a:cubicBezTo>
                    <a:pt x="408" y="25"/>
                    <a:pt x="408" y="25"/>
                    <a:pt x="408" y="25"/>
                  </a:cubicBezTo>
                  <a:close/>
                  <a:moveTo>
                    <a:pt x="408" y="409"/>
                  </a:moveTo>
                  <a:cubicBezTo>
                    <a:pt x="414" y="429"/>
                    <a:pt x="426" y="445"/>
                    <a:pt x="453" y="456"/>
                  </a:cubicBezTo>
                  <a:cubicBezTo>
                    <a:pt x="457" y="458"/>
                    <a:pt x="461" y="460"/>
                    <a:pt x="465" y="461"/>
                  </a:cubicBezTo>
                  <a:cubicBezTo>
                    <a:pt x="465" y="535"/>
                    <a:pt x="465" y="535"/>
                    <a:pt x="465" y="535"/>
                  </a:cubicBezTo>
                  <a:cubicBezTo>
                    <a:pt x="446" y="472"/>
                    <a:pt x="446" y="472"/>
                    <a:pt x="446" y="472"/>
                  </a:cubicBezTo>
                  <a:cubicBezTo>
                    <a:pt x="465" y="571"/>
                    <a:pt x="465" y="571"/>
                    <a:pt x="465" y="571"/>
                  </a:cubicBezTo>
                  <a:cubicBezTo>
                    <a:pt x="408" y="589"/>
                    <a:pt x="408" y="589"/>
                    <a:pt x="408" y="589"/>
                  </a:cubicBezTo>
                  <a:cubicBezTo>
                    <a:pt x="408" y="473"/>
                    <a:pt x="408" y="473"/>
                    <a:pt x="408" y="473"/>
                  </a:cubicBezTo>
                  <a:cubicBezTo>
                    <a:pt x="409" y="468"/>
                    <a:pt x="410" y="464"/>
                    <a:pt x="411" y="459"/>
                  </a:cubicBezTo>
                  <a:cubicBezTo>
                    <a:pt x="410" y="458"/>
                    <a:pt x="409" y="457"/>
                    <a:pt x="408" y="456"/>
                  </a:cubicBezTo>
                  <a:cubicBezTo>
                    <a:pt x="408" y="409"/>
                    <a:pt x="408" y="409"/>
                    <a:pt x="408" y="409"/>
                  </a:cubicBezTo>
                  <a:close/>
                  <a:moveTo>
                    <a:pt x="465" y="653"/>
                  </a:moveTo>
                  <a:cubicBezTo>
                    <a:pt x="465" y="586"/>
                    <a:pt x="465" y="586"/>
                    <a:pt x="465" y="586"/>
                  </a:cubicBezTo>
                  <a:cubicBezTo>
                    <a:pt x="420" y="601"/>
                    <a:pt x="420" y="601"/>
                    <a:pt x="420" y="601"/>
                  </a:cubicBezTo>
                  <a:cubicBezTo>
                    <a:pt x="418" y="652"/>
                    <a:pt x="418" y="652"/>
                    <a:pt x="418" y="652"/>
                  </a:cubicBezTo>
                  <a:cubicBezTo>
                    <a:pt x="408" y="604"/>
                    <a:pt x="408" y="604"/>
                    <a:pt x="408" y="604"/>
                  </a:cubicBezTo>
                  <a:cubicBezTo>
                    <a:pt x="408" y="653"/>
                    <a:pt x="408" y="653"/>
                    <a:pt x="408" y="653"/>
                  </a:cubicBezTo>
                  <a:lnTo>
                    <a:pt x="465" y="653"/>
                  </a:lnTo>
                  <a:close/>
                  <a:moveTo>
                    <a:pt x="316" y="0"/>
                  </a:moveTo>
                  <a:cubicBezTo>
                    <a:pt x="349" y="0"/>
                    <a:pt x="381" y="8"/>
                    <a:pt x="408" y="25"/>
                  </a:cubicBezTo>
                  <a:cubicBezTo>
                    <a:pt x="408" y="125"/>
                    <a:pt x="408" y="125"/>
                    <a:pt x="408" y="125"/>
                  </a:cubicBezTo>
                  <a:cubicBezTo>
                    <a:pt x="398" y="114"/>
                    <a:pt x="386" y="104"/>
                    <a:pt x="373" y="96"/>
                  </a:cubicBezTo>
                  <a:cubicBezTo>
                    <a:pt x="356" y="110"/>
                    <a:pt x="336" y="118"/>
                    <a:pt x="316" y="123"/>
                  </a:cubicBezTo>
                  <a:cubicBezTo>
                    <a:pt x="316" y="0"/>
                    <a:pt x="316" y="0"/>
                    <a:pt x="316" y="0"/>
                  </a:cubicBezTo>
                  <a:close/>
                  <a:moveTo>
                    <a:pt x="408" y="390"/>
                  </a:moveTo>
                  <a:cubicBezTo>
                    <a:pt x="406" y="392"/>
                    <a:pt x="406" y="392"/>
                    <a:pt x="406" y="392"/>
                  </a:cubicBezTo>
                  <a:cubicBezTo>
                    <a:pt x="406" y="392"/>
                    <a:pt x="406" y="392"/>
                    <a:pt x="406" y="392"/>
                  </a:cubicBezTo>
                  <a:cubicBezTo>
                    <a:pt x="405" y="393"/>
                    <a:pt x="405" y="393"/>
                    <a:pt x="405" y="393"/>
                  </a:cubicBezTo>
                  <a:cubicBezTo>
                    <a:pt x="406" y="398"/>
                    <a:pt x="407" y="404"/>
                    <a:pt x="408" y="409"/>
                  </a:cubicBezTo>
                  <a:cubicBezTo>
                    <a:pt x="408" y="456"/>
                    <a:pt x="408" y="456"/>
                    <a:pt x="408" y="456"/>
                  </a:cubicBezTo>
                  <a:cubicBezTo>
                    <a:pt x="398" y="444"/>
                    <a:pt x="392" y="431"/>
                    <a:pt x="387" y="415"/>
                  </a:cubicBezTo>
                  <a:cubicBezTo>
                    <a:pt x="366" y="437"/>
                    <a:pt x="340" y="447"/>
                    <a:pt x="316" y="447"/>
                  </a:cubicBezTo>
                  <a:cubicBezTo>
                    <a:pt x="316" y="371"/>
                    <a:pt x="316" y="371"/>
                    <a:pt x="316" y="371"/>
                  </a:cubicBezTo>
                  <a:cubicBezTo>
                    <a:pt x="329" y="372"/>
                    <a:pt x="331" y="393"/>
                    <a:pt x="339" y="394"/>
                  </a:cubicBezTo>
                  <a:cubicBezTo>
                    <a:pt x="356" y="393"/>
                    <a:pt x="379" y="376"/>
                    <a:pt x="391" y="364"/>
                  </a:cubicBezTo>
                  <a:cubicBezTo>
                    <a:pt x="398" y="357"/>
                    <a:pt x="403" y="349"/>
                    <a:pt x="408" y="340"/>
                  </a:cubicBezTo>
                  <a:cubicBezTo>
                    <a:pt x="408" y="390"/>
                    <a:pt x="408" y="390"/>
                    <a:pt x="408" y="390"/>
                  </a:cubicBezTo>
                  <a:close/>
                  <a:moveTo>
                    <a:pt x="408" y="653"/>
                  </a:moveTo>
                  <a:cubicBezTo>
                    <a:pt x="316" y="653"/>
                    <a:pt x="316" y="653"/>
                    <a:pt x="316" y="653"/>
                  </a:cubicBezTo>
                  <a:cubicBezTo>
                    <a:pt x="316" y="652"/>
                    <a:pt x="316" y="652"/>
                    <a:pt x="316" y="652"/>
                  </a:cubicBezTo>
                  <a:cubicBezTo>
                    <a:pt x="331" y="652"/>
                    <a:pt x="331" y="652"/>
                    <a:pt x="331" y="652"/>
                  </a:cubicBezTo>
                  <a:cubicBezTo>
                    <a:pt x="331" y="652"/>
                    <a:pt x="331" y="652"/>
                    <a:pt x="331" y="652"/>
                  </a:cubicBezTo>
                  <a:cubicBezTo>
                    <a:pt x="316" y="652"/>
                    <a:pt x="316" y="652"/>
                    <a:pt x="316" y="652"/>
                  </a:cubicBezTo>
                  <a:cubicBezTo>
                    <a:pt x="316" y="464"/>
                    <a:pt x="316" y="464"/>
                    <a:pt x="316" y="464"/>
                  </a:cubicBezTo>
                  <a:cubicBezTo>
                    <a:pt x="370" y="549"/>
                    <a:pt x="370" y="549"/>
                    <a:pt x="370" y="549"/>
                  </a:cubicBezTo>
                  <a:cubicBezTo>
                    <a:pt x="370" y="550"/>
                    <a:pt x="369" y="550"/>
                    <a:pt x="369" y="548"/>
                  </a:cubicBezTo>
                  <a:cubicBezTo>
                    <a:pt x="361" y="537"/>
                    <a:pt x="354" y="533"/>
                    <a:pt x="348" y="534"/>
                  </a:cubicBezTo>
                  <a:cubicBezTo>
                    <a:pt x="341" y="548"/>
                    <a:pt x="335" y="557"/>
                    <a:pt x="330" y="562"/>
                  </a:cubicBezTo>
                  <a:cubicBezTo>
                    <a:pt x="336" y="567"/>
                    <a:pt x="338" y="588"/>
                    <a:pt x="331" y="598"/>
                  </a:cubicBezTo>
                  <a:cubicBezTo>
                    <a:pt x="334" y="610"/>
                    <a:pt x="341" y="620"/>
                    <a:pt x="343" y="641"/>
                  </a:cubicBezTo>
                  <a:cubicBezTo>
                    <a:pt x="376" y="600"/>
                    <a:pt x="397" y="527"/>
                    <a:pt x="408" y="473"/>
                  </a:cubicBezTo>
                  <a:cubicBezTo>
                    <a:pt x="408" y="589"/>
                    <a:pt x="408" y="589"/>
                    <a:pt x="408" y="589"/>
                  </a:cubicBezTo>
                  <a:cubicBezTo>
                    <a:pt x="405" y="590"/>
                    <a:pt x="405" y="590"/>
                    <a:pt x="405" y="590"/>
                  </a:cubicBezTo>
                  <a:cubicBezTo>
                    <a:pt x="408" y="604"/>
                    <a:pt x="408" y="604"/>
                    <a:pt x="408" y="604"/>
                  </a:cubicBezTo>
                  <a:lnTo>
                    <a:pt x="408" y="653"/>
                  </a:lnTo>
                  <a:close/>
                  <a:moveTo>
                    <a:pt x="225" y="409"/>
                  </a:moveTo>
                  <a:cubicBezTo>
                    <a:pt x="226" y="405"/>
                    <a:pt x="227" y="400"/>
                    <a:pt x="227" y="395"/>
                  </a:cubicBezTo>
                  <a:cubicBezTo>
                    <a:pt x="227" y="394"/>
                    <a:pt x="226" y="393"/>
                    <a:pt x="225" y="392"/>
                  </a:cubicBezTo>
                  <a:cubicBezTo>
                    <a:pt x="225" y="392"/>
                    <a:pt x="225" y="392"/>
                    <a:pt x="225" y="392"/>
                  </a:cubicBezTo>
                  <a:cubicBezTo>
                    <a:pt x="225" y="343"/>
                    <a:pt x="225" y="343"/>
                    <a:pt x="225" y="343"/>
                  </a:cubicBezTo>
                  <a:cubicBezTo>
                    <a:pt x="229" y="351"/>
                    <a:pt x="234" y="358"/>
                    <a:pt x="240" y="364"/>
                  </a:cubicBezTo>
                  <a:cubicBezTo>
                    <a:pt x="251" y="376"/>
                    <a:pt x="274" y="393"/>
                    <a:pt x="292" y="394"/>
                  </a:cubicBezTo>
                  <a:cubicBezTo>
                    <a:pt x="300" y="393"/>
                    <a:pt x="302" y="371"/>
                    <a:pt x="315" y="371"/>
                  </a:cubicBezTo>
                  <a:cubicBezTo>
                    <a:pt x="316" y="371"/>
                    <a:pt x="316" y="371"/>
                    <a:pt x="316" y="371"/>
                  </a:cubicBezTo>
                  <a:cubicBezTo>
                    <a:pt x="316" y="447"/>
                    <a:pt x="316" y="447"/>
                    <a:pt x="316" y="447"/>
                  </a:cubicBezTo>
                  <a:cubicBezTo>
                    <a:pt x="288" y="447"/>
                    <a:pt x="262" y="435"/>
                    <a:pt x="245" y="415"/>
                  </a:cubicBezTo>
                  <a:cubicBezTo>
                    <a:pt x="241" y="430"/>
                    <a:pt x="235" y="442"/>
                    <a:pt x="225" y="454"/>
                  </a:cubicBezTo>
                  <a:cubicBezTo>
                    <a:pt x="225" y="409"/>
                    <a:pt x="225" y="409"/>
                    <a:pt x="225" y="409"/>
                  </a:cubicBezTo>
                  <a:close/>
                  <a:moveTo>
                    <a:pt x="225" y="28"/>
                  </a:moveTo>
                  <a:cubicBezTo>
                    <a:pt x="252" y="10"/>
                    <a:pt x="284" y="1"/>
                    <a:pt x="316" y="0"/>
                  </a:cubicBezTo>
                  <a:cubicBezTo>
                    <a:pt x="316" y="123"/>
                    <a:pt x="316" y="123"/>
                    <a:pt x="316" y="123"/>
                  </a:cubicBezTo>
                  <a:cubicBezTo>
                    <a:pt x="282" y="132"/>
                    <a:pt x="248" y="130"/>
                    <a:pt x="225" y="136"/>
                  </a:cubicBezTo>
                  <a:cubicBezTo>
                    <a:pt x="225" y="28"/>
                    <a:pt x="225" y="28"/>
                    <a:pt x="225" y="28"/>
                  </a:cubicBezTo>
                  <a:close/>
                  <a:moveTo>
                    <a:pt x="316" y="653"/>
                  </a:moveTo>
                  <a:cubicBezTo>
                    <a:pt x="225" y="653"/>
                    <a:pt x="225" y="653"/>
                    <a:pt x="225" y="653"/>
                  </a:cubicBezTo>
                  <a:cubicBezTo>
                    <a:pt x="225" y="605"/>
                    <a:pt x="225" y="605"/>
                    <a:pt x="225" y="605"/>
                  </a:cubicBezTo>
                  <a:cubicBezTo>
                    <a:pt x="228" y="590"/>
                    <a:pt x="228" y="590"/>
                    <a:pt x="228" y="590"/>
                  </a:cubicBezTo>
                  <a:cubicBezTo>
                    <a:pt x="225" y="589"/>
                    <a:pt x="225" y="589"/>
                    <a:pt x="225" y="589"/>
                  </a:cubicBezTo>
                  <a:cubicBezTo>
                    <a:pt x="225" y="472"/>
                    <a:pt x="225" y="472"/>
                    <a:pt x="225" y="472"/>
                  </a:cubicBezTo>
                  <a:cubicBezTo>
                    <a:pt x="236" y="525"/>
                    <a:pt x="255" y="596"/>
                    <a:pt x="288" y="637"/>
                  </a:cubicBezTo>
                  <a:cubicBezTo>
                    <a:pt x="290" y="619"/>
                    <a:pt x="296" y="609"/>
                    <a:pt x="299" y="598"/>
                  </a:cubicBezTo>
                  <a:cubicBezTo>
                    <a:pt x="292" y="588"/>
                    <a:pt x="294" y="567"/>
                    <a:pt x="300" y="562"/>
                  </a:cubicBezTo>
                  <a:cubicBezTo>
                    <a:pt x="295" y="555"/>
                    <a:pt x="288" y="547"/>
                    <a:pt x="283" y="536"/>
                  </a:cubicBezTo>
                  <a:cubicBezTo>
                    <a:pt x="277" y="536"/>
                    <a:pt x="270" y="540"/>
                    <a:pt x="263" y="551"/>
                  </a:cubicBezTo>
                  <a:cubicBezTo>
                    <a:pt x="263" y="551"/>
                    <a:pt x="262" y="552"/>
                    <a:pt x="262" y="552"/>
                  </a:cubicBezTo>
                  <a:cubicBezTo>
                    <a:pt x="314" y="460"/>
                    <a:pt x="314" y="460"/>
                    <a:pt x="314" y="460"/>
                  </a:cubicBezTo>
                  <a:cubicBezTo>
                    <a:pt x="316" y="464"/>
                    <a:pt x="316" y="464"/>
                    <a:pt x="316" y="464"/>
                  </a:cubicBezTo>
                  <a:cubicBezTo>
                    <a:pt x="316" y="652"/>
                    <a:pt x="316" y="652"/>
                    <a:pt x="316" y="652"/>
                  </a:cubicBezTo>
                  <a:cubicBezTo>
                    <a:pt x="301" y="652"/>
                    <a:pt x="301" y="652"/>
                    <a:pt x="301" y="652"/>
                  </a:cubicBezTo>
                  <a:cubicBezTo>
                    <a:pt x="302" y="652"/>
                    <a:pt x="302" y="652"/>
                    <a:pt x="302" y="652"/>
                  </a:cubicBezTo>
                  <a:cubicBezTo>
                    <a:pt x="316" y="652"/>
                    <a:pt x="316" y="652"/>
                    <a:pt x="316" y="652"/>
                  </a:cubicBezTo>
                  <a:lnTo>
                    <a:pt x="316" y="653"/>
                  </a:lnTo>
                  <a:close/>
                  <a:moveTo>
                    <a:pt x="166" y="462"/>
                  </a:moveTo>
                  <a:cubicBezTo>
                    <a:pt x="171" y="460"/>
                    <a:pt x="175" y="458"/>
                    <a:pt x="180" y="456"/>
                  </a:cubicBezTo>
                  <a:cubicBezTo>
                    <a:pt x="206" y="445"/>
                    <a:pt x="219" y="429"/>
                    <a:pt x="225" y="409"/>
                  </a:cubicBezTo>
                  <a:cubicBezTo>
                    <a:pt x="225" y="454"/>
                    <a:pt x="225" y="454"/>
                    <a:pt x="225" y="454"/>
                  </a:cubicBezTo>
                  <a:cubicBezTo>
                    <a:pt x="224" y="455"/>
                    <a:pt x="223" y="456"/>
                    <a:pt x="222" y="457"/>
                  </a:cubicBezTo>
                  <a:cubicBezTo>
                    <a:pt x="223" y="462"/>
                    <a:pt x="224" y="467"/>
                    <a:pt x="225" y="472"/>
                  </a:cubicBezTo>
                  <a:cubicBezTo>
                    <a:pt x="225" y="589"/>
                    <a:pt x="225" y="589"/>
                    <a:pt x="225" y="589"/>
                  </a:cubicBezTo>
                  <a:cubicBezTo>
                    <a:pt x="168" y="571"/>
                    <a:pt x="168" y="571"/>
                    <a:pt x="168" y="571"/>
                  </a:cubicBezTo>
                  <a:cubicBezTo>
                    <a:pt x="183" y="478"/>
                    <a:pt x="183" y="478"/>
                    <a:pt x="183" y="478"/>
                  </a:cubicBezTo>
                  <a:cubicBezTo>
                    <a:pt x="166" y="540"/>
                    <a:pt x="166" y="540"/>
                    <a:pt x="166" y="540"/>
                  </a:cubicBezTo>
                  <a:cubicBezTo>
                    <a:pt x="166" y="462"/>
                    <a:pt x="166" y="462"/>
                    <a:pt x="166" y="462"/>
                  </a:cubicBezTo>
                  <a:close/>
                  <a:moveTo>
                    <a:pt x="225" y="392"/>
                  </a:moveTo>
                  <a:cubicBezTo>
                    <a:pt x="223" y="390"/>
                    <a:pt x="222" y="388"/>
                    <a:pt x="221" y="386"/>
                  </a:cubicBezTo>
                  <a:cubicBezTo>
                    <a:pt x="202" y="369"/>
                    <a:pt x="187" y="346"/>
                    <a:pt x="175" y="321"/>
                  </a:cubicBezTo>
                  <a:cubicBezTo>
                    <a:pt x="172" y="320"/>
                    <a:pt x="169" y="318"/>
                    <a:pt x="166" y="316"/>
                  </a:cubicBezTo>
                  <a:cubicBezTo>
                    <a:pt x="166" y="291"/>
                    <a:pt x="166" y="291"/>
                    <a:pt x="166" y="291"/>
                  </a:cubicBezTo>
                  <a:cubicBezTo>
                    <a:pt x="170" y="297"/>
                    <a:pt x="176" y="301"/>
                    <a:pt x="182" y="304"/>
                  </a:cubicBezTo>
                  <a:cubicBezTo>
                    <a:pt x="177" y="281"/>
                    <a:pt x="176" y="255"/>
                    <a:pt x="176" y="225"/>
                  </a:cubicBezTo>
                  <a:cubicBezTo>
                    <a:pt x="177" y="200"/>
                    <a:pt x="171" y="192"/>
                    <a:pt x="166" y="194"/>
                  </a:cubicBezTo>
                  <a:cubicBezTo>
                    <a:pt x="166" y="99"/>
                    <a:pt x="166" y="99"/>
                    <a:pt x="166" y="99"/>
                  </a:cubicBezTo>
                  <a:cubicBezTo>
                    <a:pt x="178" y="68"/>
                    <a:pt x="199" y="44"/>
                    <a:pt x="225" y="28"/>
                  </a:cubicBezTo>
                  <a:cubicBezTo>
                    <a:pt x="225" y="136"/>
                    <a:pt x="225" y="136"/>
                    <a:pt x="225" y="136"/>
                  </a:cubicBezTo>
                  <a:cubicBezTo>
                    <a:pt x="207" y="141"/>
                    <a:pt x="196" y="149"/>
                    <a:pt x="194" y="168"/>
                  </a:cubicBezTo>
                  <a:cubicBezTo>
                    <a:pt x="194" y="170"/>
                    <a:pt x="194" y="173"/>
                    <a:pt x="193" y="175"/>
                  </a:cubicBezTo>
                  <a:cubicBezTo>
                    <a:pt x="193" y="177"/>
                    <a:pt x="194" y="178"/>
                    <a:pt x="194" y="179"/>
                  </a:cubicBezTo>
                  <a:cubicBezTo>
                    <a:pt x="193" y="178"/>
                    <a:pt x="193" y="178"/>
                    <a:pt x="193" y="178"/>
                  </a:cubicBezTo>
                  <a:cubicBezTo>
                    <a:pt x="193" y="181"/>
                    <a:pt x="193" y="183"/>
                    <a:pt x="193" y="185"/>
                  </a:cubicBezTo>
                  <a:cubicBezTo>
                    <a:pt x="194" y="211"/>
                    <a:pt x="193" y="290"/>
                    <a:pt x="225" y="343"/>
                  </a:cubicBezTo>
                  <a:cubicBezTo>
                    <a:pt x="225" y="392"/>
                    <a:pt x="225" y="392"/>
                    <a:pt x="225" y="392"/>
                  </a:cubicBezTo>
                  <a:close/>
                  <a:moveTo>
                    <a:pt x="225" y="653"/>
                  </a:moveTo>
                  <a:cubicBezTo>
                    <a:pt x="225" y="605"/>
                    <a:pt x="225" y="605"/>
                    <a:pt x="225" y="605"/>
                  </a:cubicBezTo>
                  <a:cubicBezTo>
                    <a:pt x="215" y="652"/>
                    <a:pt x="215" y="652"/>
                    <a:pt x="215" y="652"/>
                  </a:cubicBezTo>
                  <a:cubicBezTo>
                    <a:pt x="213" y="601"/>
                    <a:pt x="213" y="601"/>
                    <a:pt x="213" y="601"/>
                  </a:cubicBezTo>
                  <a:cubicBezTo>
                    <a:pt x="166" y="585"/>
                    <a:pt x="166" y="585"/>
                    <a:pt x="166" y="585"/>
                  </a:cubicBezTo>
                  <a:cubicBezTo>
                    <a:pt x="166" y="653"/>
                    <a:pt x="166" y="653"/>
                    <a:pt x="166" y="653"/>
                  </a:cubicBezTo>
                  <a:lnTo>
                    <a:pt x="225" y="653"/>
                  </a:lnTo>
                  <a:close/>
                  <a:moveTo>
                    <a:pt x="23" y="653"/>
                  </a:moveTo>
                  <a:cubicBezTo>
                    <a:pt x="11" y="632"/>
                    <a:pt x="3" y="610"/>
                    <a:pt x="2" y="590"/>
                  </a:cubicBezTo>
                  <a:cubicBezTo>
                    <a:pt x="0" y="502"/>
                    <a:pt x="92" y="489"/>
                    <a:pt x="166" y="462"/>
                  </a:cubicBezTo>
                  <a:cubicBezTo>
                    <a:pt x="166" y="540"/>
                    <a:pt x="166" y="540"/>
                    <a:pt x="166" y="540"/>
                  </a:cubicBezTo>
                  <a:cubicBezTo>
                    <a:pt x="154" y="581"/>
                    <a:pt x="154" y="581"/>
                    <a:pt x="154" y="581"/>
                  </a:cubicBezTo>
                  <a:cubicBezTo>
                    <a:pt x="166" y="585"/>
                    <a:pt x="166" y="585"/>
                    <a:pt x="166" y="585"/>
                  </a:cubicBezTo>
                  <a:cubicBezTo>
                    <a:pt x="166" y="653"/>
                    <a:pt x="166" y="653"/>
                    <a:pt x="166" y="653"/>
                  </a:cubicBezTo>
                  <a:cubicBezTo>
                    <a:pt x="23" y="653"/>
                    <a:pt x="23" y="653"/>
                    <a:pt x="23" y="653"/>
                  </a:cubicBezTo>
                  <a:close/>
                  <a:moveTo>
                    <a:pt x="166" y="316"/>
                  </a:moveTo>
                  <a:cubicBezTo>
                    <a:pt x="160" y="313"/>
                    <a:pt x="155" y="308"/>
                    <a:pt x="150" y="302"/>
                  </a:cubicBezTo>
                  <a:cubicBezTo>
                    <a:pt x="142" y="291"/>
                    <a:pt x="136" y="277"/>
                    <a:pt x="133" y="261"/>
                  </a:cubicBezTo>
                  <a:cubicBezTo>
                    <a:pt x="130" y="246"/>
                    <a:pt x="129" y="230"/>
                    <a:pt x="132" y="215"/>
                  </a:cubicBezTo>
                  <a:cubicBezTo>
                    <a:pt x="134" y="198"/>
                    <a:pt x="141" y="182"/>
                    <a:pt x="151" y="171"/>
                  </a:cubicBezTo>
                  <a:cubicBezTo>
                    <a:pt x="152" y="168"/>
                    <a:pt x="152" y="165"/>
                    <a:pt x="152" y="163"/>
                  </a:cubicBezTo>
                  <a:cubicBezTo>
                    <a:pt x="153" y="139"/>
                    <a:pt x="158" y="118"/>
                    <a:pt x="166" y="99"/>
                  </a:cubicBezTo>
                  <a:cubicBezTo>
                    <a:pt x="166" y="194"/>
                    <a:pt x="166" y="194"/>
                    <a:pt x="166" y="194"/>
                  </a:cubicBezTo>
                  <a:cubicBezTo>
                    <a:pt x="159" y="196"/>
                    <a:pt x="151" y="211"/>
                    <a:pt x="150" y="225"/>
                  </a:cubicBezTo>
                  <a:cubicBezTo>
                    <a:pt x="147" y="251"/>
                    <a:pt x="153" y="276"/>
                    <a:pt x="166" y="291"/>
                  </a:cubicBezTo>
                  <a:lnTo>
                    <a:pt x="166" y="31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42212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100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1500"/>
                            </p:stCondLst>
                            <p:childTnLst>
                              <p:par>
                                <p:cTn id="11" presetID="14" presetClass="entr" presetSubtype="10" fill="hold" nodeType="afterEffect">
                                  <p:stCondLst>
                                    <p:cond delay="500"/>
                                  </p:stCondLst>
                                  <p:childTnLst>
                                    <p:set>
                                      <p:cBhvr>
                                        <p:cTn id="12" dur="1" fill="hold">
                                          <p:stCondLst>
                                            <p:cond delay="0"/>
                                          </p:stCondLst>
                                        </p:cTn>
                                        <p:tgtEl>
                                          <p:spTgt spid="36"/>
                                        </p:tgtEl>
                                        <p:attrNameLst>
                                          <p:attrName>style.visibility</p:attrName>
                                        </p:attrNameLst>
                                      </p:cBhvr>
                                      <p:to>
                                        <p:strVal val="visible"/>
                                      </p:to>
                                    </p:set>
                                    <p:animEffect transition="in" filter="randombar(horizontal)">
                                      <p:cBhvr>
                                        <p:cTn id="13" dur="500"/>
                                        <p:tgtEl>
                                          <p:spTgt spid="36"/>
                                        </p:tgtEl>
                                      </p:cBhvr>
                                    </p:animEffect>
                                  </p:childTnLst>
                                </p:cTn>
                              </p:par>
                            </p:childTnLst>
                          </p:cTn>
                        </p:par>
                        <p:par>
                          <p:cTn id="14" fill="hold">
                            <p:stCondLst>
                              <p:cond delay="2500"/>
                            </p:stCondLst>
                            <p:childTnLst>
                              <p:par>
                                <p:cTn id="15" presetID="53" presetClass="entr" presetSubtype="16" fill="hold" nodeType="afterEffect">
                                  <p:stCondLst>
                                    <p:cond delay="4000"/>
                                  </p:stCondLst>
                                  <p:childTnLst>
                                    <p:set>
                                      <p:cBhvr>
                                        <p:cTn id="16" dur="1" fill="hold">
                                          <p:stCondLst>
                                            <p:cond delay="0"/>
                                          </p:stCondLst>
                                        </p:cTn>
                                        <p:tgtEl>
                                          <p:spTgt spid="77"/>
                                        </p:tgtEl>
                                        <p:attrNameLst>
                                          <p:attrName>style.visibility</p:attrName>
                                        </p:attrNameLst>
                                      </p:cBhvr>
                                      <p:to>
                                        <p:strVal val="visible"/>
                                      </p:to>
                                    </p:set>
                                    <p:anim calcmode="lin" valueType="num">
                                      <p:cBhvr>
                                        <p:cTn id="17" dur="500" fill="hold"/>
                                        <p:tgtEl>
                                          <p:spTgt spid="77"/>
                                        </p:tgtEl>
                                        <p:attrNameLst>
                                          <p:attrName>ppt_w</p:attrName>
                                        </p:attrNameLst>
                                      </p:cBhvr>
                                      <p:tavLst>
                                        <p:tav tm="0">
                                          <p:val>
                                            <p:fltVal val="0"/>
                                          </p:val>
                                        </p:tav>
                                        <p:tav tm="100000">
                                          <p:val>
                                            <p:strVal val="#ppt_w"/>
                                          </p:val>
                                        </p:tav>
                                      </p:tavLst>
                                    </p:anim>
                                    <p:anim calcmode="lin" valueType="num">
                                      <p:cBhvr>
                                        <p:cTn id="18" dur="500" fill="hold"/>
                                        <p:tgtEl>
                                          <p:spTgt spid="77"/>
                                        </p:tgtEl>
                                        <p:attrNameLst>
                                          <p:attrName>ppt_h</p:attrName>
                                        </p:attrNameLst>
                                      </p:cBhvr>
                                      <p:tavLst>
                                        <p:tav tm="0">
                                          <p:val>
                                            <p:fltVal val="0"/>
                                          </p:val>
                                        </p:tav>
                                        <p:tav tm="100000">
                                          <p:val>
                                            <p:strVal val="#ppt_h"/>
                                          </p:val>
                                        </p:tav>
                                      </p:tavLst>
                                    </p:anim>
                                    <p:animEffect transition="in" filter="fade">
                                      <p:cBhvr>
                                        <p:cTn id="19" dur="500"/>
                                        <p:tgtEl>
                                          <p:spTgt spid="77"/>
                                        </p:tgtEl>
                                      </p:cBhvr>
                                    </p:animEffect>
                                  </p:childTnLst>
                                </p:cTn>
                              </p:par>
                            </p:childTnLst>
                          </p:cTn>
                        </p:par>
                        <p:par>
                          <p:cTn id="20" fill="hold">
                            <p:stCondLst>
                              <p:cond delay="7000"/>
                            </p:stCondLst>
                            <p:childTnLst>
                              <p:par>
                                <p:cTn id="21" presetID="14" presetClass="entr" presetSubtype="10" fill="hold" nodeType="afterEffect">
                                  <p:stCondLst>
                                    <p:cond delay="500"/>
                                  </p:stCondLst>
                                  <p:childTnLst>
                                    <p:set>
                                      <p:cBhvr>
                                        <p:cTn id="22" dur="1" fill="hold">
                                          <p:stCondLst>
                                            <p:cond delay="0"/>
                                          </p:stCondLst>
                                        </p:cTn>
                                        <p:tgtEl>
                                          <p:spTgt spid="39"/>
                                        </p:tgtEl>
                                        <p:attrNameLst>
                                          <p:attrName>style.visibility</p:attrName>
                                        </p:attrNameLst>
                                      </p:cBhvr>
                                      <p:to>
                                        <p:strVal val="visible"/>
                                      </p:to>
                                    </p:set>
                                    <p:animEffect transition="in" filter="randombar(horizontal)">
                                      <p:cBhvr>
                                        <p:cTn id="23" dur="500"/>
                                        <p:tgtEl>
                                          <p:spTgt spid="39"/>
                                        </p:tgtEl>
                                      </p:cBhvr>
                                    </p:animEffect>
                                  </p:childTnLst>
                                </p:cTn>
                              </p:par>
                            </p:childTnLst>
                          </p:cTn>
                        </p:par>
                        <p:par>
                          <p:cTn id="24" fill="hold">
                            <p:stCondLst>
                              <p:cond delay="8000"/>
                            </p:stCondLst>
                            <p:childTnLst>
                              <p:par>
                                <p:cTn id="25" presetID="53" presetClass="entr" presetSubtype="16" fill="hold" nodeType="afterEffect">
                                  <p:stCondLst>
                                    <p:cond delay="4000"/>
                                  </p:stCondLst>
                                  <p:childTnLst>
                                    <p:set>
                                      <p:cBhvr>
                                        <p:cTn id="26" dur="1" fill="hold">
                                          <p:stCondLst>
                                            <p:cond delay="0"/>
                                          </p:stCondLst>
                                        </p:cTn>
                                        <p:tgtEl>
                                          <p:spTgt spid="70"/>
                                        </p:tgtEl>
                                        <p:attrNameLst>
                                          <p:attrName>style.visibility</p:attrName>
                                        </p:attrNameLst>
                                      </p:cBhvr>
                                      <p:to>
                                        <p:strVal val="visible"/>
                                      </p:to>
                                    </p:set>
                                    <p:anim calcmode="lin" valueType="num">
                                      <p:cBhvr>
                                        <p:cTn id="27" dur="500" fill="hold"/>
                                        <p:tgtEl>
                                          <p:spTgt spid="70"/>
                                        </p:tgtEl>
                                        <p:attrNameLst>
                                          <p:attrName>ppt_w</p:attrName>
                                        </p:attrNameLst>
                                      </p:cBhvr>
                                      <p:tavLst>
                                        <p:tav tm="0">
                                          <p:val>
                                            <p:fltVal val="0"/>
                                          </p:val>
                                        </p:tav>
                                        <p:tav tm="100000">
                                          <p:val>
                                            <p:strVal val="#ppt_w"/>
                                          </p:val>
                                        </p:tav>
                                      </p:tavLst>
                                    </p:anim>
                                    <p:anim calcmode="lin" valueType="num">
                                      <p:cBhvr>
                                        <p:cTn id="28" dur="500" fill="hold"/>
                                        <p:tgtEl>
                                          <p:spTgt spid="70"/>
                                        </p:tgtEl>
                                        <p:attrNameLst>
                                          <p:attrName>ppt_h</p:attrName>
                                        </p:attrNameLst>
                                      </p:cBhvr>
                                      <p:tavLst>
                                        <p:tav tm="0">
                                          <p:val>
                                            <p:fltVal val="0"/>
                                          </p:val>
                                        </p:tav>
                                        <p:tav tm="100000">
                                          <p:val>
                                            <p:strVal val="#ppt_h"/>
                                          </p:val>
                                        </p:tav>
                                      </p:tavLst>
                                    </p:anim>
                                    <p:animEffect transition="in" filter="fade">
                                      <p:cBhvr>
                                        <p:cTn id="29" dur="500"/>
                                        <p:tgtEl>
                                          <p:spTgt spid="70"/>
                                        </p:tgtEl>
                                      </p:cBhvr>
                                    </p:animEffect>
                                  </p:childTnLst>
                                </p:cTn>
                              </p:par>
                            </p:childTnLst>
                          </p:cTn>
                        </p:par>
                        <p:par>
                          <p:cTn id="30" fill="hold">
                            <p:stCondLst>
                              <p:cond delay="12500"/>
                            </p:stCondLst>
                            <p:childTnLst>
                              <p:par>
                                <p:cTn id="31" presetID="14" presetClass="entr" presetSubtype="10" fill="hold" nodeType="afterEffect">
                                  <p:stCondLst>
                                    <p:cond delay="500"/>
                                  </p:stCondLst>
                                  <p:childTnLst>
                                    <p:set>
                                      <p:cBhvr>
                                        <p:cTn id="32" dur="1" fill="hold">
                                          <p:stCondLst>
                                            <p:cond delay="0"/>
                                          </p:stCondLst>
                                        </p:cTn>
                                        <p:tgtEl>
                                          <p:spTgt spid="42"/>
                                        </p:tgtEl>
                                        <p:attrNameLst>
                                          <p:attrName>style.visibility</p:attrName>
                                        </p:attrNameLst>
                                      </p:cBhvr>
                                      <p:to>
                                        <p:strVal val="visible"/>
                                      </p:to>
                                    </p:set>
                                    <p:animEffect transition="in" filter="randombar(horizontal)">
                                      <p:cBhvr>
                                        <p:cTn id="33" dur="500"/>
                                        <p:tgtEl>
                                          <p:spTgt spid="42"/>
                                        </p:tgtEl>
                                      </p:cBhvr>
                                    </p:animEffect>
                                  </p:childTnLst>
                                </p:cTn>
                              </p:par>
                            </p:childTnLst>
                          </p:cTn>
                        </p:par>
                        <p:par>
                          <p:cTn id="34" fill="hold">
                            <p:stCondLst>
                              <p:cond delay="13500"/>
                            </p:stCondLst>
                            <p:childTnLst>
                              <p:par>
                                <p:cTn id="35" presetID="53" presetClass="entr" presetSubtype="16" fill="hold" nodeType="afterEffect">
                                  <p:stCondLst>
                                    <p:cond delay="4000"/>
                                  </p:stCondLst>
                                  <p:childTnLst>
                                    <p:set>
                                      <p:cBhvr>
                                        <p:cTn id="36" dur="1" fill="hold">
                                          <p:stCondLst>
                                            <p:cond delay="0"/>
                                          </p:stCondLst>
                                        </p:cTn>
                                        <p:tgtEl>
                                          <p:spTgt spid="75"/>
                                        </p:tgtEl>
                                        <p:attrNameLst>
                                          <p:attrName>style.visibility</p:attrName>
                                        </p:attrNameLst>
                                      </p:cBhvr>
                                      <p:to>
                                        <p:strVal val="visible"/>
                                      </p:to>
                                    </p:set>
                                    <p:anim calcmode="lin" valueType="num">
                                      <p:cBhvr>
                                        <p:cTn id="37" dur="500" fill="hold"/>
                                        <p:tgtEl>
                                          <p:spTgt spid="75"/>
                                        </p:tgtEl>
                                        <p:attrNameLst>
                                          <p:attrName>ppt_w</p:attrName>
                                        </p:attrNameLst>
                                      </p:cBhvr>
                                      <p:tavLst>
                                        <p:tav tm="0">
                                          <p:val>
                                            <p:fltVal val="0"/>
                                          </p:val>
                                        </p:tav>
                                        <p:tav tm="100000">
                                          <p:val>
                                            <p:strVal val="#ppt_w"/>
                                          </p:val>
                                        </p:tav>
                                      </p:tavLst>
                                    </p:anim>
                                    <p:anim calcmode="lin" valueType="num">
                                      <p:cBhvr>
                                        <p:cTn id="38" dur="500" fill="hold"/>
                                        <p:tgtEl>
                                          <p:spTgt spid="75"/>
                                        </p:tgtEl>
                                        <p:attrNameLst>
                                          <p:attrName>ppt_h</p:attrName>
                                        </p:attrNameLst>
                                      </p:cBhvr>
                                      <p:tavLst>
                                        <p:tav tm="0">
                                          <p:val>
                                            <p:fltVal val="0"/>
                                          </p:val>
                                        </p:tav>
                                        <p:tav tm="100000">
                                          <p:val>
                                            <p:strVal val="#ppt_h"/>
                                          </p:val>
                                        </p:tav>
                                      </p:tavLst>
                                    </p:anim>
                                    <p:animEffect transition="in" filter="fade">
                                      <p:cBhvr>
                                        <p:cTn id="39" dur="500"/>
                                        <p:tgtEl>
                                          <p:spTgt spid="75"/>
                                        </p:tgtEl>
                                      </p:cBhvr>
                                    </p:animEffect>
                                  </p:childTnLst>
                                </p:cTn>
                              </p:par>
                            </p:childTnLst>
                          </p:cTn>
                        </p:par>
                        <p:par>
                          <p:cTn id="40" fill="hold">
                            <p:stCondLst>
                              <p:cond delay="18000"/>
                            </p:stCondLst>
                            <p:childTnLst>
                              <p:par>
                                <p:cTn id="41" presetID="14" presetClass="entr" presetSubtype="10" fill="hold" nodeType="afterEffect">
                                  <p:stCondLst>
                                    <p:cond delay="500"/>
                                  </p:stCondLst>
                                  <p:childTnLst>
                                    <p:set>
                                      <p:cBhvr>
                                        <p:cTn id="42" dur="1" fill="hold">
                                          <p:stCondLst>
                                            <p:cond delay="0"/>
                                          </p:stCondLst>
                                        </p:cTn>
                                        <p:tgtEl>
                                          <p:spTgt spid="27"/>
                                        </p:tgtEl>
                                        <p:attrNameLst>
                                          <p:attrName>style.visibility</p:attrName>
                                        </p:attrNameLst>
                                      </p:cBhvr>
                                      <p:to>
                                        <p:strVal val="visible"/>
                                      </p:to>
                                    </p:set>
                                    <p:animEffect transition="in" filter="randombar(horizontal)">
                                      <p:cBhvr>
                                        <p:cTn id="43" dur="500"/>
                                        <p:tgtEl>
                                          <p:spTgt spid="27"/>
                                        </p:tgtEl>
                                      </p:cBhvr>
                                    </p:animEffect>
                                  </p:childTnLst>
                                </p:cTn>
                              </p:par>
                            </p:childTnLst>
                          </p:cTn>
                        </p:par>
                        <p:par>
                          <p:cTn id="44" fill="hold">
                            <p:stCondLst>
                              <p:cond delay="19000"/>
                            </p:stCondLst>
                            <p:childTnLst>
                              <p:par>
                                <p:cTn id="45" presetID="53" presetClass="entr" presetSubtype="16" fill="hold" grpId="0" nodeType="afterEffect">
                                  <p:stCondLst>
                                    <p:cond delay="1000"/>
                                  </p:stCondLst>
                                  <p:childTnLst>
                                    <p:set>
                                      <p:cBhvr>
                                        <p:cTn id="46" dur="1" fill="hold">
                                          <p:stCondLst>
                                            <p:cond delay="0"/>
                                          </p:stCondLst>
                                        </p:cTn>
                                        <p:tgtEl>
                                          <p:spTgt spid="64"/>
                                        </p:tgtEl>
                                        <p:attrNameLst>
                                          <p:attrName>style.visibility</p:attrName>
                                        </p:attrNameLst>
                                      </p:cBhvr>
                                      <p:to>
                                        <p:strVal val="visible"/>
                                      </p:to>
                                    </p:set>
                                    <p:anim calcmode="lin" valueType="num">
                                      <p:cBhvr>
                                        <p:cTn id="47" dur="500" fill="hold"/>
                                        <p:tgtEl>
                                          <p:spTgt spid="64"/>
                                        </p:tgtEl>
                                        <p:attrNameLst>
                                          <p:attrName>ppt_w</p:attrName>
                                        </p:attrNameLst>
                                      </p:cBhvr>
                                      <p:tavLst>
                                        <p:tav tm="0">
                                          <p:val>
                                            <p:fltVal val="0"/>
                                          </p:val>
                                        </p:tav>
                                        <p:tav tm="100000">
                                          <p:val>
                                            <p:strVal val="#ppt_w"/>
                                          </p:val>
                                        </p:tav>
                                      </p:tavLst>
                                    </p:anim>
                                    <p:anim calcmode="lin" valueType="num">
                                      <p:cBhvr>
                                        <p:cTn id="48" dur="500" fill="hold"/>
                                        <p:tgtEl>
                                          <p:spTgt spid="64"/>
                                        </p:tgtEl>
                                        <p:attrNameLst>
                                          <p:attrName>ppt_h</p:attrName>
                                        </p:attrNameLst>
                                      </p:cBhvr>
                                      <p:tavLst>
                                        <p:tav tm="0">
                                          <p:val>
                                            <p:fltVal val="0"/>
                                          </p:val>
                                        </p:tav>
                                        <p:tav tm="100000">
                                          <p:val>
                                            <p:strVal val="#ppt_h"/>
                                          </p:val>
                                        </p:tav>
                                      </p:tavLst>
                                    </p:anim>
                                    <p:animEffect transition="in" filter="fade">
                                      <p:cBhvr>
                                        <p:cTn id="49" dur="500"/>
                                        <p:tgtEl>
                                          <p:spTgt spid="64"/>
                                        </p:tgtEl>
                                      </p:cBhvr>
                                    </p:animEffect>
                                  </p:childTnLst>
                                </p:cTn>
                              </p:par>
                            </p:childTnLst>
                          </p:cTn>
                        </p:par>
                        <p:par>
                          <p:cTn id="50" fill="hold">
                            <p:stCondLst>
                              <p:cond delay="20500"/>
                            </p:stCondLst>
                            <p:childTnLst>
                              <p:par>
                                <p:cTn id="51" presetID="53" presetClass="entr" presetSubtype="16" fill="hold" grpId="0" nodeType="afterEffect">
                                  <p:stCondLst>
                                    <p:cond delay="500"/>
                                  </p:stCondLst>
                                  <p:childTnLst>
                                    <p:set>
                                      <p:cBhvr>
                                        <p:cTn id="52" dur="1" fill="hold">
                                          <p:stCondLst>
                                            <p:cond delay="0"/>
                                          </p:stCondLst>
                                        </p:cTn>
                                        <p:tgtEl>
                                          <p:spTgt spid="65"/>
                                        </p:tgtEl>
                                        <p:attrNameLst>
                                          <p:attrName>style.visibility</p:attrName>
                                        </p:attrNameLst>
                                      </p:cBhvr>
                                      <p:to>
                                        <p:strVal val="visible"/>
                                      </p:to>
                                    </p:set>
                                    <p:anim calcmode="lin" valueType="num">
                                      <p:cBhvr>
                                        <p:cTn id="53" dur="500" fill="hold"/>
                                        <p:tgtEl>
                                          <p:spTgt spid="65"/>
                                        </p:tgtEl>
                                        <p:attrNameLst>
                                          <p:attrName>ppt_w</p:attrName>
                                        </p:attrNameLst>
                                      </p:cBhvr>
                                      <p:tavLst>
                                        <p:tav tm="0">
                                          <p:val>
                                            <p:fltVal val="0"/>
                                          </p:val>
                                        </p:tav>
                                        <p:tav tm="100000">
                                          <p:val>
                                            <p:strVal val="#ppt_w"/>
                                          </p:val>
                                        </p:tav>
                                      </p:tavLst>
                                    </p:anim>
                                    <p:anim calcmode="lin" valueType="num">
                                      <p:cBhvr>
                                        <p:cTn id="54" dur="500" fill="hold"/>
                                        <p:tgtEl>
                                          <p:spTgt spid="65"/>
                                        </p:tgtEl>
                                        <p:attrNameLst>
                                          <p:attrName>ppt_h</p:attrName>
                                        </p:attrNameLst>
                                      </p:cBhvr>
                                      <p:tavLst>
                                        <p:tav tm="0">
                                          <p:val>
                                            <p:fltVal val="0"/>
                                          </p:val>
                                        </p:tav>
                                        <p:tav tm="100000">
                                          <p:val>
                                            <p:strVal val="#ppt_h"/>
                                          </p:val>
                                        </p:tav>
                                      </p:tavLst>
                                    </p:anim>
                                    <p:animEffect transition="in" filter="fade">
                                      <p:cBhvr>
                                        <p:cTn id="55" dur="500"/>
                                        <p:tgtEl>
                                          <p:spTgt spid="65"/>
                                        </p:tgtEl>
                                      </p:cBhvr>
                                    </p:animEffect>
                                  </p:childTnLst>
                                </p:cTn>
                              </p:par>
                            </p:childTnLst>
                          </p:cTn>
                        </p:par>
                        <p:par>
                          <p:cTn id="56" fill="hold">
                            <p:stCondLst>
                              <p:cond delay="21500"/>
                            </p:stCondLst>
                            <p:childTnLst>
                              <p:par>
                                <p:cTn id="57" presetID="53" presetClass="entr" presetSubtype="16" fill="hold" grpId="0" nodeType="afterEffect">
                                  <p:stCondLst>
                                    <p:cond delay="500"/>
                                  </p:stCondLst>
                                  <p:childTnLst>
                                    <p:set>
                                      <p:cBhvr>
                                        <p:cTn id="58" dur="1" fill="hold">
                                          <p:stCondLst>
                                            <p:cond delay="0"/>
                                          </p:stCondLst>
                                        </p:cTn>
                                        <p:tgtEl>
                                          <p:spTgt spid="66"/>
                                        </p:tgtEl>
                                        <p:attrNameLst>
                                          <p:attrName>style.visibility</p:attrName>
                                        </p:attrNameLst>
                                      </p:cBhvr>
                                      <p:to>
                                        <p:strVal val="visible"/>
                                      </p:to>
                                    </p:set>
                                    <p:anim calcmode="lin" valueType="num">
                                      <p:cBhvr>
                                        <p:cTn id="59" dur="500" fill="hold"/>
                                        <p:tgtEl>
                                          <p:spTgt spid="66"/>
                                        </p:tgtEl>
                                        <p:attrNameLst>
                                          <p:attrName>ppt_w</p:attrName>
                                        </p:attrNameLst>
                                      </p:cBhvr>
                                      <p:tavLst>
                                        <p:tav tm="0">
                                          <p:val>
                                            <p:fltVal val="0"/>
                                          </p:val>
                                        </p:tav>
                                        <p:tav tm="100000">
                                          <p:val>
                                            <p:strVal val="#ppt_w"/>
                                          </p:val>
                                        </p:tav>
                                      </p:tavLst>
                                    </p:anim>
                                    <p:anim calcmode="lin" valueType="num">
                                      <p:cBhvr>
                                        <p:cTn id="60" dur="500" fill="hold"/>
                                        <p:tgtEl>
                                          <p:spTgt spid="66"/>
                                        </p:tgtEl>
                                        <p:attrNameLst>
                                          <p:attrName>ppt_h</p:attrName>
                                        </p:attrNameLst>
                                      </p:cBhvr>
                                      <p:tavLst>
                                        <p:tav tm="0">
                                          <p:val>
                                            <p:fltVal val="0"/>
                                          </p:val>
                                        </p:tav>
                                        <p:tav tm="100000">
                                          <p:val>
                                            <p:strVal val="#ppt_h"/>
                                          </p:val>
                                        </p:tav>
                                      </p:tavLst>
                                    </p:anim>
                                    <p:animEffect transition="in" filter="fade">
                                      <p:cBhvr>
                                        <p:cTn id="61" dur="500"/>
                                        <p:tgtEl>
                                          <p:spTgt spid="66"/>
                                        </p:tgtEl>
                                      </p:cBhvr>
                                    </p:animEffect>
                                  </p:childTnLst>
                                </p:cTn>
                              </p:par>
                            </p:childTnLst>
                          </p:cTn>
                        </p:par>
                        <p:par>
                          <p:cTn id="62" fill="hold">
                            <p:stCondLst>
                              <p:cond delay="22500"/>
                            </p:stCondLst>
                            <p:childTnLst>
                              <p:par>
                                <p:cTn id="63" presetID="53" presetClass="entr" presetSubtype="16" fill="hold" grpId="0" nodeType="afterEffect">
                                  <p:stCondLst>
                                    <p:cond delay="500"/>
                                  </p:stCondLst>
                                  <p:childTnLst>
                                    <p:set>
                                      <p:cBhvr>
                                        <p:cTn id="64" dur="1" fill="hold">
                                          <p:stCondLst>
                                            <p:cond delay="0"/>
                                          </p:stCondLst>
                                        </p:cTn>
                                        <p:tgtEl>
                                          <p:spTgt spid="67"/>
                                        </p:tgtEl>
                                        <p:attrNameLst>
                                          <p:attrName>style.visibility</p:attrName>
                                        </p:attrNameLst>
                                      </p:cBhvr>
                                      <p:to>
                                        <p:strVal val="visible"/>
                                      </p:to>
                                    </p:set>
                                    <p:anim calcmode="lin" valueType="num">
                                      <p:cBhvr>
                                        <p:cTn id="65" dur="500" fill="hold"/>
                                        <p:tgtEl>
                                          <p:spTgt spid="67"/>
                                        </p:tgtEl>
                                        <p:attrNameLst>
                                          <p:attrName>ppt_w</p:attrName>
                                        </p:attrNameLst>
                                      </p:cBhvr>
                                      <p:tavLst>
                                        <p:tav tm="0">
                                          <p:val>
                                            <p:fltVal val="0"/>
                                          </p:val>
                                        </p:tav>
                                        <p:tav tm="100000">
                                          <p:val>
                                            <p:strVal val="#ppt_w"/>
                                          </p:val>
                                        </p:tav>
                                      </p:tavLst>
                                    </p:anim>
                                    <p:anim calcmode="lin" valueType="num">
                                      <p:cBhvr>
                                        <p:cTn id="66" dur="500" fill="hold"/>
                                        <p:tgtEl>
                                          <p:spTgt spid="67"/>
                                        </p:tgtEl>
                                        <p:attrNameLst>
                                          <p:attrName>ppt_h</p:attrName>
                                        </p:attrNameLst>
                                      </p:cBhvr>
                                      <p:tavLst>
                                        <p:tav tm="0">
                                          <p:val>
                                            <p:fltVal val="0"/>
                                          </p:val>
                                        </p:tav>
                                        <p:tav tm="100000">
                                          <p:val>
                                            <p:strVal val="#ppt_h"/>
                                          </p:val>
                                        </p:tav>
                                      </p:tavLst>
                                    </p:anim>
                                    <p:animEffect transition="in" filter="fade">
                                      <p:cBhvr>
                                        <p:cTn id="67" dur="500"/>
                                        <p:tgtEl>
                                          <p:spTgt spid="67"/>
                                        </p:tgtEl>
                                      </p:cBhvr>
                                    </p:animEffect>
                                  </p:childTnLst>
                                </p:cTn>
                              </p:par>
                            </p:childTnLst>
                          </p:cTn>
                        </p:par>
                        <p:par>
                          <p:cTn id="68" fill="hold">
                            <p:stCondLst>
                              <p:cond delay="23500"/>
                            </p:stCondLst>
                            <p:childTnLst>
                              <p:par>
                                <p:cTn id="69" presetID="53" presetClass="entr" presetSubtype="16" fill="hold" grpId="0" nodeType="afterEffect">
                                  <p:stCondLst>
                                    <p:cond delay="500"/>
                                  </p:stCondLst>
                                  <p:childTnLst>
                                    <p:set>
                                      <p:cBhvr>
                                        <p:cTn id="70" dur="1" fill="hold">
                                          <p:stCondLst>
                                            <p:cond delay="0"/>
                                          </p:stCondLst>
                                        </p:cTn>
                                        <p:tgtEl>
                                          <p:spTgt spid="68"/>
                                        </p:tgtEl>
                                        <p:attrNameLst>
                                          <p:attrName>style.visibility</p:attrName>
                                        </p:attrNameLst>
                                      </p:cBhvr>
                                      <p:to>
                                        <p:strVal val="visible"/>
                                      </p:to>
                                    </p:set>
                                    <p:anim calcmode="lin" valueType="num">
                                      <p:cBhvr>
                                        <p:cTn id="71" dur="500" fill="hold"/>
                                        <p:tgtEl>
                                          <p:spTgt spid="68"/>
                                        </p:tgtEl>
                                        <p:attrNameLst>
                                          <p:attrName>ppt_w</p:attrName>
                                        </p:attrNameLst>
                                      </p:cBhvr>
                                      <p:tavLst>
                                        <p:tav tm="0">
                                          <p:val>
                                            <p:fltVal val="0"/>
                                          </p:val>
                                        </p:tav>
                                        <p:tav tm="100000">
                                          <p:val>
                                            <p:strVal val="#ppt_w"/>
                                          </p:val>
                                        </p:tav>
                                      </p:tavLst>
                                    </p:anim>
                                    <p:anim calcmode="lin" valueType="num">
                                      <p:cBhvr>
                                        <p:cTn id="72" dur="500" fill="hold"/>
                                        <p:tgtEl>
                                          <p:spTgt spid="68"/>
                                        </p:tgtEl>
                                        <p:attrNameLst>
                                          <p:attrName>ppt_h</p:attrName>
                                        </p:attrNameLst>
                                      </p:cBhvr>
                                      <p:tavLst>
                                        <p:tav tm="0">
                                          <p:val>
                                            <p:fltVal val="0"/>
                                          </p:val>
                                        </p:tav>
                                        <p:tav tm="100000">
                                          <p:val>
                                            <p:strVal val="#ppt_h"/>
                                          </p:val>
                                        </p:tav>
                                      </p:tavLst>
                                    </p:anim>
                                    <p:animEffect transition="in" filter="fade">
                                      <p:cBhvr>
                                        <p:cTn id="7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P spid="6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616" y="1340768"/>
            <a:ext cx="8028384" cy="2880320"/>
          </a:xfrm>
          <a:prstGeom prst="rect">
            <a:avLst/>
          </a:prstGeom>
          <a:effectLst>
            <a:softEdge rad="127000"/>
          </a:effectLst>
        </p:spPr>
      </p:pic>
      <p:sp>
        <p:nvSpPr>
          <p:cNvPr id="7" name="五边形 6"/>
          <p:cNvSpPr/>
          <p:nvPr/>
        </p:nvSpPr>
        <p:spPr>
          <a:xfrm>
            <a:off x="3635896" y="4109888"/>
            <a:ext cx="4608512" cy="557950"/>
          </a:xfrm>
          <a:prstGeom prst="homePlate">
            <a:avLst/>
          </a:prstGeom>
          <a:solidFill>
            <a:srgbClr val="ED7D3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2000" dirty="0">
                <a:solidFill>
                  <a:schemeClr val="bg1"/>
                </a:solidFill>
                <a:latin typeface="微软雅黑" panose="020B0503020204020204" pitchFamily="34" charset="-122"/>
                <a:ea typeface="微软雅黑" panose="020B0503020204020204" pitchFamily="34" charset="-122"/>
              </a:rPr>
              <a:t>某些重要的制度</a:t>
            </a:r>
            <a:r>
              <a:rPr lang="zh-CN" altLang="en-US" sz="2000" dirty="0" smtClean="0">
                <a:solidFill>
                  <a:schemeClr val="bg1"/>
                </a:solidFill>
                <a:latin typeface="微软雅黑" panose="020B0503020204020204" pitchFamily="34" charset="-122"/>
                <a:ea typeface="微软雅黑" panose="020B0503020204020204" pitchFamily="34" charset="-122"/>
              </a:rPr>
              <a:t>建构未</a:t>
            </a:r>
            <a:r>
              <a:rPr lang="zh-CN" altLang="en-US" sz="2000" dirty="0">
                <a:solidFill>
                  <a:schemeClr val="bg1"/>
                </a:solidFill>
                <a:latin typeface="微软雅黑" panose="020B0503020204020204" pitchFamily="34" charset="-122"/>
                <a:ea typeface="微软雅黑" panose="020B0503020204020204" pitchFamily="34" charset="-122"/>
              </a:rPr>
              <a:t>有效落实造成</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79512" y="1700808"/>
            <a:ext cx="3456384" cy="3424446"/>
            <a:chOff x="179512" y="1700808"/>
            <a:chExt cx="3456384" cy="3424446"/>
          </a:xfrm>
        </p:grpSpPr>
        <p:pic>
          <p:nvPicPr>
            <p:cNvPr id="2" name="图片 1"/>
            <p:cNvPicPr>
              <a:picLocks noChangeAspect="1"/>
            </p:cNvPicPr>
            <p:nvPr/>
          </p:nvPicPr>
          <p:blipFill rotWithShape="1">
            <a:blip r:embed="rId3"/>
            <a:srcRect t="1503" b="-1"/>
            <a:stretch/>
          </p:blipFill>
          <p:spPr>
            <a:xfrm>
              <a:off x="179512" y="1700808"/>
              <a:ext cx="3456384" cy="2967030"/>
            </a:xfrm>
            <a:prstGeom prst="rect">
              <a:avLst/>
            </a:prstGeom>
            <a:noFill/>
            <a:ln>
              <a:noFill/>
            </a:ln>
            <a:effectLst>
              <a:outerShdw blurRad="50800" dist="38100" dir="2700000" algn="tl" rotWithShape="0">
                <a:prstClr val="black">
                  <a:alpha val="40000"/>
                </a:prstClr>
              </a:outerShdw>
            </a:effectLst>
          </p:spPr>
        </p:pic>
        <p:sp>
          <p:nvSpPr>
            <p:cNvPr id="4" name="文本框 3"/>
            <p:cNvSpPr txBox="1"/>
            <p:nvPr/>
          </p:nvSpPr>
          <p:spPr>
            <a:xfrm>
              <a:off x="179512" y="4725144"/>
              <a:ext cx="3456384" cy="400110"/>
            </a:xfrm>
            <a:prstGeom prst="rect">
              <a:avLst/>
            </a:prstGeom>
            <a:noFill/>
          </p:spPr>
          <p:txBody>
            <a:bodyPr wrap="square" rtlCol="0">
              <a:spAutoFit/>
            </a:bodyPr>
            <a:lstStyle/>
            <a:p>
              <a:pPr algn="ctr"/>
              <a:r>
                <a:rPr lang="zh-CN" altLang="en-US" sz="1600" dirty="0" smtClean="0">
                  <a:solidFill>
                    <a:srgbClr val="333F50"/>
                  </a:solidFill>
                  <a:latin typeface="微软雅黑" panose="020B0503020204020204" pitchFamily="34" charset="-122"/>
                  <a:ea typeface="微软雅黑" panose="020B0503020204020204" pitchFamily="34" charset="-122"/>
                </a:rPr>
                <a:t>香港在过去 </a:t>
              </a:r>
              <a:r>
                <a:rPr lang="en-US" altLang="zh-CN" sz="2000" b="1" dirty="0" smtClean="0">
                  <a:solidFill>
                    <a:srgbClr val="ED7D31"/>
                  </a:solidFill>
                  <a:latin typeface="微软雅黑" panose="020B0503020204020204" pitchFamily="34" charset="-122"/>
                  <a:ea typeface="微软雅黑" panose="020B0503020204020204" pitchFamily="34" charset="-122"/>
                </a:rPr>
                <a:t>20</a:t>
              </a:r>
              <a:r>
                <a:rPr lang="zh-CN" altLang="en-US" sz="2000" b="1" dirty="0" smtClean="0">
                  <a:solidFill>
                    <a:srgbClr val="ED7D31"/>
                  </a:solidFill>
                  <a:latin typeface="微软雅黑" panose="020B0503020204020204" pitchFamily="34" charset="-122"/>
                  <a:ea typeface="微软雅黑" panose="020B0503020204020204" pitchFamily="34" charset="-122"/>
                </a:rPr>
                <a:t>年 </a:t>
              </a:r>
              <a:r>
                <a:rPr lang="zh-CN" altLang="en-US" sz="1600" dirty="0" smtClean="0">
                  <a:solidFill>
                    <a:srgbClr val="333F50"/>
                  </a:solidFill>
                  <a:latin typeface="微软雅黑" panose="020B0503020204020204" pitchFamily="34" charset="-122"/>
                  <a:ea typeface="微软雅黑" panose="020B0503020204020204" pitchFamily="34" charset="-122"/>
                </a:rPr>
                <a:t>取得 </a:t>
              </a:r>
              <a:r>
                <a:rPr lang="zh-CN" altLang="en-US" sz="2000" b="1" dirty="0" smtClean="0">
                  <a:solidFill>
                    <a:srgbClr val="ED7D31"/>
                  </a:solidFill>
                  <a:latin typeface="微软雅黑" panose="020B0503020204020204" pitchFamily="34" charset="-122"/>
                  <a:ea typeface="微软雅黑" panose="020B0503020204020204" pitchFamily="34" charset="-122"/>
                </a:rPr>
                <a:t>瞩目成就</a:t>
              </a:r>
            </a:p>
          </p:txBody>
        </p:sp>
      </p:grpSp>
      <p:sp>
        <p:nvSpPr>
          <p:cNvPr id="6" name="矩形 5"/>
          <p:cNvSpPr/>
          <p:nvPr/>
        </p:nvSpPr>
        <p:spPr>
          <a:xfrm>
            <a:off x="7956376" y="4109888"/>
            <a:ext cx="1187624" cy="557950"/>
          </a:xfrm>
          <a:prstGeom prst="rect">
            <a:avLst/>
          </a:prstGeom>
          <a:solidFill>
            <a:srgbClr val="333F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问题</a:t>
            </a:r>
            <a:r>
              <a:rPr lang="zh-CN" altLang="en-US" sz="2400" b="1" dirty="0" smtClean="0">
                <a:solidFill>
                  <a:srgbClr val="ED7D3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grpSp>
        <p:nvGrpSpPr>
          <p:cNvPr id="29" name="组合 28"/>
          <p:cNvGrpSpPr/>
          <p:nvPr/>
        </p:nvGrpSpPr>
        <p:grpSpPr>
          <a:xfrm>
            <a:off x="3204209" y="5125254"/>
            <a:ext cx="1396482" cy="1384121"/>
            <a:chOff x="3204209" y="5125254"/>
            <a:chExt cx="1396482" cy="1384121"/>
          </a:xfrm>
        </p:grpSpPr>
        <p:sp>
          <p:nvSpPr>
            <p:cNvPr id="8" name="椭圆 7"/>
            <p:cNvSpPr/>
            <p:nvPr/>
          </p:nvSpPr>
          <p:spPr>
            <a:xfrm>
              <a:off x="3204209" y="5125254"/>
              <a:ext cx="1396482" cy="1384121"/>
            </a:xfrm>
            <a:prstGeom prst="ellipse">
              <a:avLst/>
            </a:prstGeom>
            <a:solidFill>
              <a:srgbClr val="5EC6D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7" name="文本框 16"/>
            <p:cNvSpPr txBox="1"/>
            <p:nvPr/>
          </p:nvSpPr>
          <p:spPr>
            <a:xfrm>
              <a:off x="3570232" y="5348699"/>
              <a:ext cx="685031" cy="923330"/>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共克艰难险阻</a:t>
              </a:r>
            </a:p>
          </p:txBody>
        </p:sp>
      </p:grpSp>
      <p:grpSp>
        <p:nvGrpSpPr>
          <p:cNvPr id="28" name="组合 27"/>
          <p:cNvGrpSpPr/>
          <p:nvPr/>
        </p:nvGrpSpPr>
        <p:grpSpPr>
          <a:xfrm>
            <a:off x="4304875" y="5125254"/>
            <a:ext cx="1396482" cy="1384121"/>
            <a:chOff x="4304875" y="5125254"/>
            <a:chExt cx="1396482" cy="1384121"/>
          </a:xfrm>
        </p:grpSpPr>
        <p:sp>
          <p:nvSpPr>
            <p:cNvPr id="9" name="椭圆 8"/>
            <p:cNvSpPr/>
            <p:nvPr/>
          </p:nvSpPr>
          <p:spPr>
            <a:xfrm>
              <a:off x="4304875" y="5125254"/>
              <a:ext cx="1396482" cy="1384121"/>
            </a:xfrm>
            <a:prstGeom prst="ellipse">
              <a:avLst/>
            </a:prstGeom>
            <a:solidFill>
              <a:srgbClr val="546E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3" name="燕尾形 12"/>
            <p:cNvSpPr/>
            <p:nvPr/>
          </p:nvSpPr>
          <p:spPr>
            <a:xfrm flipH="1">
              <a:off x="4375083" y="5695947"/>
              <a:ext cx="141584" cy="24273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9" name="文本框 18"/>
            <p:cNvSpPr txBox="1"/>
            <p:nvPr/>
          </p:nvSpPr>
          <p:spPr>
            <a:xfrm>
              <a:off x="4684308" y="5376022"/>
              <a:ext cx="764410" cy="923330"/>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达成社会共识</a:t>
              </a:r>
            </a:p>
          </p:txBody>
        </p:sp>
      </p:grpSp>
      <p:grpSp>
        <p:nvGrpSpPr>
          <p:cNvPr id="27" name="组合 26"/>
          <p:cNvGrpSpPr/>
          <p:nvPr/>
        </p:nvGrpSpPr>
        <p:grpSpPr>
          <a:xfrm>
            <a:off x="5405542" y="5125254"/>
            <a:ext cx="1396482" cy="1384121"/>
            <a:chOff x="5405542" y="5125254"/>
            <a:chExt cx="1396482" cy="1384121"/>
          </a:xfrm>
        </p:grpSpPr>
        <p:sp>
          <p:nvSpPr>
            <p:cNvPr id="10" name="椭圆 9"/>
            <p:cNvSpPr/>
            <p:nvPr/>
          </p:nvSpPr>
          <p:spPr>
            <a:xfrm>
              <a:off x="5405542" y="5125254"/>
              <a:ext cx="1396482" cy="1384121"/>
            </a:xfrm>
            <a:prstGeom prst="ellipse">
              <a:avLst/>
            </a:prstGeom>
            <a:solidFill>
              <a:srgbClr val="F26D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4" name="燕尾形 13"/>
            <p:cNvSpPr/>
            <p:nvPr/>
          </p:nvSpPr>
          <p:spPr>
            <a:xfrm flipH="1">
              <a:off x="5475749" y="5695947"/>
              <a:ext cx="141584" cy="24273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4" name="文本框 23"/>
            <p:cNvSpPr txBox="1"/>
            <p:nvPr/>
          </p:nvSpPr>
          <p:spPr>
            <a:xfrm>
              <a:off x="5664077" y="5545300"/>
              <a:ext cx="872976" cy="584775"/>
            </a:xfrm>
            <a:prstGeom prst="rect">
              <a:avLst/>
            </a:prstGeom>
            <a:noFill/>
          </p:spPr>
          <p:txBody>
            <a:bodyPr wrap="square" rtlCol="0">
              <a:spAutoFit/>
            </a:bodyP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rPr>
                <a:t>回归基本法</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6506208" y="5125254"/>
            <a:ext cx="1396482" cy="1384121"/>
            <a:chOff x="6506208" y="5125254"/>
            <a:chExt cx="1396482" cy="1384121"/>
          </a:xfrm>
        </p:grpSpPr>
        <p:sp>
          <p:nvSpPr>
            <p:cNvPr id="11" name="椭圆 10"/>
            <p:cNvSpPr/>
            <p:nvPr/>
          </p:nvSpPr>
          <p:spPr>
            <a:xfrm>
              <a:off x="6506208" y="5125254"/>
              <a:ext cx="1396482" cy="1384121"/>
            </a:xfrm>
            <a:prstGeom prst="ellipse">
              <a:avLst/>
            </a:prstGeom>
            <a:solidFill>
              <a:srgbClr val="F8841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5" name="燕尾形 14"/>
            <p:cNvSpPr/>
            <p:nvPr/>
          </p:nvSpPr>
          <p:spPr>
            <a:xfrm flipH="1">
              <a:off x="6610828" y="5695947"/>
              <a:ext cx="141584" cy="24273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1" name="文本框 20"/>
            <p:cNvSpPr txBox="1"/>
            <p:nvPr/>
          </p:nvSpPr>
          <p:spPr>
            <a:xfrm>
              <a:off x="6752412" y="5517977"/>
              <a:ext cx="872976" cy="584775"/>
            </a:xfrm>
            <a:prstGeom prst="rect">
              <a:avLst/>
            </a:prstGeom>
            <a:noFill/>
          </p:spPr>
          <p:txBody>
            <a:bodyPr wrap="square" rtlCol="0">
              <a:spAutoFit/>
            </a:bodyP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rPr>
                <a:t>完善基本法</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7606875" y="5125254"/>
            <a:ext cx="1396482" cy="1384121"/>
            <a:chOff x="7606875" y="5125254"/>
            <a:chExt cx="1396482" cy="1384121"/>
          </a:xfrm>
        </p:grpSpPr>
        <p:sp>
          <p:nvSpPr>
            <p:cNvPr id="12" name="椭圆 11"/>
            <p:cNvSpPr/>
            <p:nvPr/>
          </p:nvSpPr>
          <p:spPr>
            <a:xfrm>
              <a:off x="7606875" y="5125254"/>
              <a:ext cx="1396482" cy="1384121"/>
            </a:xfrm>
            <a:prstGeom prst="ellipse">
              <a:avLst/>
            </a:prstGeom>
            <a:solidFill>
              <a:srgbClr val="936CA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6" name="燕尾形 15"/>
            <p:cNvSpPr/>
            <p:nvPr/>
          </p:nvSpPr>
          <p:spPr>
            <a:xfrm flipH="1">
              <a:off x="7715119" y="5695947"/>
              <a:ext cx="141584" cy="24273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8" name="文本框 17"/>
            <p:cNvSpPr txBox="1"/>
            <p:nvPr/>
          </p:nvSpPr>
          <p:spPr>
            <a:xfrm>
              <a:off x="8007310" y="5376023"/>
              <a:ext cx="651484" cy="923330"/>
            </a:xfrm>
            <a:prstGeom prst="rect">
              <a:avLst/>
            </a:prstGeom>
            <a:noFill/>
          </p:spPr>
          <p:txBody>
            <a:bodyPr wrap="squar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启动沉睡条款</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0" name="虚尾箭头 29"/>
          <p:cNvSpPr/>
          <p:nvPr/>
        </p:nvSpPr>
        <p:spPr>
          <a:xfrm flipH="1">
            <a:off x="2765381" y="5545300"/>
            <a:ext cx="576425" cy="541365"/>
          </a:xfrm>
          <a:prstGeom prst="stripedRightArrow">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smtClean="0">
              <a:solidFill>
                <a:schemeClr val="bg1"/>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310" y="4989222"/>
            <a:ext cx="2422071" cy="1710114"/>
          </a:xfrm>
          <a:prstGeom prst="rect">
            <a:avLst/>
          </a:prstGeom>
        </p:spPr>
      </p:pic>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09944" y="5301208"/>
            <a:ext cx="1140078" cy="1141832"/>
          </a:xfrm>
          <a:prstGeom prst="ellipse">
            <a:avLst/>
          </a:prstGeom>
          <a:ln w="9525" cap="rnd">
            <a:solidFill>
              <a:srgbClr val="EB4538"/>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3426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53" presetClass="entr" presetSubtype="16" fill="hold" nodeType="afterEffect">
                                  <p:stCondLst>
                                    <p:cond delay="20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4500"/>
                            </p:stCondLst>
                            <p:childTnLst>
                              <p:par>
                                <p:cTn id="17" presetID="53" presetClass="entr" presetSubtype="16" fill="hold" grpId="0" nodeType="afterEffect">
                                  <p:stCondLst>
                                    <p:cond delay="80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par>
                          <p:cTn id="22" fill="hold">
                            <p:stCondLst>
                              <p:cond delay="13000"/>
                            </p:stCondLst>
                            <p:childTnLst>
                              <p:par>
                                <p:cTn id="23" presetID="12" presetClass="entr" presetSubtype="8" fill="hold" grpId="0" nodeType="afterEffect">
                                  <p:stCondLst>
                                    <p:cond delay="20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p:tgtEl>
                                          <p:spTgt spid="7"/>
                                        </p:tgtEl>
                                        <p:attrNameLst>
                                          <p:attrName>ppt_x</p:attrName>
                                        </p:attrNameLst>
                                      </p:cBhvr>
                                      <p:tavLst>
                                        <p:tav tm="0">
                                          <p:val>
                                            <p:strVal val="#ppt_x-#ppt_w*1.125000"/>
                                          </p:val>
                                        </p:tav>
                                        <p:tav tm="100000">
                                          <p:val>
                                            <p:strVal val="#ppt_x"/>
                                          </p:val>
                                        </p:tav>
                                      </p:tavLst>
                                    </p:anim>
                                    <p:animEffect transition="in" filter="wipe(right)">
                                      <p:cBhvr>
                                        <p:cTn id="26" dur="500"/>
                                        <p:tgtEl>
                                          <p:spTgt spid="7"/>
                                        </p:tgtEl>
                                      </p:cBhvr>
                                    </p:animEffect>
                                  </p:childTnLst>
                                </p:cTn>
                              </p:par>
                            </p:childTnLst>
                          </p:cTn>
                        </p:par>
                        <p:par>
                          <p:cTn id="27" fill="hold">
                            <p:stCondLst>
                              <p:cond delay="15500"/>
                            </p:stCondLst>
                            <p:childTnLst>
                              <p:par>
                                <p:cTn id="28" presetID="53" presetClass="entr" presetSubtype="16" fill="hold" nodeType="afterEffect">
                                  <p:stCondLst>
                                    <p:cond delay="5000"/>
                                  </p:stCondLst>
                                  <p:childTnLst>
                                    <p:set>
                                      <p:cBhvr>
                                        <p:cTn id="29" dur="1" fill="hold">
                                          <p:stCondLst>
                                            <p:cond delay="0"/>
                                          </p:stCondLst>
                                        </p:cTn>
                                        <p:tgtEl>
                                          <p:spTgt spid="25"/>
                                        </p:tgtEl>
                                        <p:attrNameLst>
                                          <p:attrName>style.visibility</p:attrName>
                                        </p:attrNameLst>
                                      </p:cBhvr>
                                      <p:to>
                                        <p:strVal val="visible"/>
                                      </p:to>
                                    </p:set>
                                    <p:anim calcmode="lin" valueType="num">
                                      <p:cBhvr>
                                        <p:cTn id="30" dur="500" fill="hold"/>
                                        <p:tgtEl>
                                          <p:spTgt spid="25"/>
                                        </p:tgtEl>
                                        <p:attrNameLst>
                                          <p:attrName>ppt_w</p:attrName>
                                        </p:attrNameLst>
                                      </p:cBhvr>
                                      <p:tavLst>
                                        <p:tav tm="0">
                                          <p:val>
                                            <p:fltVal val="0"/>
                                          </p:val>
                                        </p:tav>
                                        <p:tav tm="100000">
                                          <p:val>
                                            <p:strVal val="#ppt_w"/>
                                          </p:val>
                                        </p:tav>
                                      </p:tavLst>
                                    </p:anim>
                                    <p:anim calcmode="lin" valueType="num">
                                      <p:cBhvr>
                                        <p:cTn id="31" dur="500" fill="hold"/>
                                        <p:tgtEl>
                                          <p:spTgt spid="25"/>
                                        </p:tgtEl>
                                        <p:attrNameLst>
                                          <p:attrName>ppt_h</p:attrName>
                                        </p:attrNameLst>
                                      </p:cBhvr>
                                      <p:tavLst>
                                        <p:tav tm="0">
                                          <p:val>
                                            <p:fltVal val="0"/>
                                          </p:val>
                                        </p:tav>
                                        <p:tav tm="100000">
                                          <p:val>
                                            <p:strVal val="#ppt_h"/>
                                          </p:val>
                                        </p:tav>
                                      </p:tavLst>
                                    </p:anim>
                                    <p:animEffect transition="in" filter="fade">
                                      <p:cBhvr>
                                        <p:cTn id="32" dur="500"/>
                                        <p:tgtEl>
                                          <p:spTgt spid="25"/>
                                        </p:tgtEl>
                                      </p:cBhvr>
                                    </p:animEffect>
                                  </p:childTnLst>
                                </p:cTn>
                              </p:par>
                            </p:childTnLst>
                          </p:cTn>
                        </p:par>
                        <p:par>
                          <p:cTn id="33" fill="hold">
                            <p:stCondLst>
                              <p:cond delay="21000"/>
                            </p:stCondLst>
                            <p:childTnLst>
                              <p:par>
                                <p:cTn id="34" presetID="53" presetClass="entr" presetSubtype="16" fill="hold" nodeType="afterEffect">
                                  <p:stCondLst>
                                    <p:cond delay="300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childTnLst>
                          </p:cTn>
                        </p:par>
                        <p:par>
                          <p:cTn id="39" fill="hold">
                            <p:stCondLst>
                              <p:cond delay="24500"/>
                            </p:stCondLst>
                            <p:childTnLst>
                              <p:par>
                                <p:cTn id="40" presetID="53" presetClass="entr" presetSubtype="16" fill="hold" nodeType="afterEffect">
                                  <p:stCondLst>
                                    <p:cond delay="300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childTnLst>
                                </p:cTn>
                              </p:par>
                            </p:childTnLst>
                          </p:cTn>
                        </p:par>
                        <p:par>
                          <p:cTn id="45" fill="hold">
                            <p:stCondLst>
                              <p:cond delay="28000"/>
                            </p:stCondLst>
                            <p:childTnLst>
                              <p:par>
                                <p:cTn id="46" presetID="53" presetClass="entr" presetSubtype="16" fill="hold" nodeType="afterEffect">
                                  <p:stCondLst>
                                    <p:cond delay="3000"/>
                                  </p:stCondLst>
                                  <p:childTnLst>
                                    <p:set>
                                      <p:cBhvr>
                                        <p:cTn id="47" dur="1" fill="hold">
                                          <p:stCondLst>
                                            <p:cond delay="0"/>
                                          </p:stCondLst>
                                        </p:cTn>
                                        <p:tgtEl>
                                          <p:spTgt spid="28"/>
                                        </p:tgtEl>
                                        <p:attrNameLst>
                                          <p:attrName>style.visibility</p:attrName>
                                        </p:attrNameLst>
                                      </p:cBhvr>
                                      <p:to>
                                        <p:strVal val="visible"/>
                                      </p:to>
                                    </p:set>
                                    <p:anim calcmode="lin" valueType="num">
                                      <p:cBhvr>
                                        <p:cTn id="48" dur="500" fill="hold"/>
                                        <p:tgtEl>
                                          <p:spTgt spid="28"/>
                                        </p:tgtEl>
                                        <p:attrNameLst>
                                          <p:attrName>ppt_w</p:attrName>
                                        </p:attrNameLst>
                                      </p:cBhvr>
                                      <p:tavLst>
                                        <p:tav tm="0">
                                          <p:val>
                                            <p:fltVal val="0"/>
                                          </p:val>
                                        </p:tav>
                                        <p:tav tm="100000">
                                          <p:val>
                                            <p:strVal val="#ppt_w"/>
                                          </p:val>
                                        </p:tav>
                                      </p:tavLst>
                                    </p:anim>
                                    <p:anim calcmode="lin" valueType="num">
                                      <p:cBhvr>
                                        <p:cTn id="49" dur="500" fill="hold"/>
                                        <p:tgtEl>
                                          <p:spTgt spid="28"/>
                                        </p:tgtEl>
                                        <p:attrNameLst>
                                          <p:attrName>ppt_h</p:attrName>
                                        </p:attrNameLst>
                                      </p:cBhvr>
                                      <p:tavLst>
                                        <p:tav tm="0">
                                          <p:val>
                                            <p:fltVal val="0"/>
                                          </p:val>
                                        </p:tav>
                                        <p:tav tm="100000">
                                          <p:val>
                                            <p:strVal val="#ppt_h"/>
                                          </p:val>
                                        </p:tav>
                                      </p:tavLst>
                                    </p:anim>
                                    <p:animEffect transition="in" filter="fade">
                                      <p:cBhvr>
                                        <p:cTn id="50" dur="500"/>
                                        <p:tgtEl>
                                          <p:spTgt spid="28"/>
                                        </p:tgtEl>
                                      </p:cBhvr>
                                    </p:animEffect>
                                  </p:childTnLst>
                                </p:cTn>
                              </p:par>
                            </p:childTnLst>
                          </p:cTn>
                        </p:par>
                        <p:par>
                          <p:cTn id="51" fill="hold">
                            <p:stCondLst>
                              <p:cond delay="31500"/>
                            </p:stCondLst>
                            <p:childTnLst>
                              <p:par>
                                <p:cTn id="52" presetID="53" presetClass="entr" presetSubtype="16" fill="hold" nodeType="afterEffect">
                                  <p:stCondLst>
                                    <p:cond delay="3000"/>
                                  </p:stCondLst>
                                  <p:childTnLst>
                                    <p:set>
                                      <p:cBhvr>
                                        <p:cTn id="53" dur="1" fill="hold">
                                          <p:stCondLst>
                                            <p:cond delay="0"/>
                                          </p:stCondLst>
                                        </p:cTn>
                                        <p:tgtEl>
                                          <p:spTgt spid="29"/>
                                        </p:tgtEl>
                                        <p:attrNameLst>
                                          <p:attrName>style.visibility</p:attrName>
                                        </p:attrNameLst>
                                      </p:cBhvr>
                                      <p:to>
                                        <p:strVal val="visible"/>
                                      </p:to>
                                    </p:set>
                                    <p:anim calcmode="lin" valueType="num">
                                      <p:cBhvr>
                                        <p:cTn id="54" dur="500" fill="hold"/>
                                        <p:tgtEl>
                                          <p:spTgt spid="29"/>
                                        </p:tgtEl>
                                        <p:attrNameLst>
                                          <p:attrName>ppt_w</p:attrName>
                                        </p:attrNameLst>
                                      </p:cBhvr>
                                      <p:tavLst>
                                        <p:tav tm="0">
                                          <p:val>
                                            <p:fltVal val="0"/>
                                          </p:val>
                                        </p:tav>
                                        <p:tav tm="100000">
                                          <p:val>
                                            <p:strVal val="#ppt_w"/>
                                          </p:val>
                                        </p:tav>
                                      </p:tavLst>
                                    </p:anim>
                                    <p:anim calcmode="lin" valueType="num">
                                      <p:cBhvr>
                                        <p:cTn id="55" dur="500" fill="hold"/>
                                        <p:tgtEl>
                                          <p:spTgt spid="29"/>
                                        </p:tgtEl>
                                        <p:attrNameLst>
                                          <p:attrName>ppt_h</p:attrName>
                                        </p:attrNameLst>
                                      </p:cBhvr>
                                      <p:tavLst>
                                        <p:tav tm="0">
                                          <p:val>
                                            <p:fltVal val="0"/>
                                          </p:val>
                                        </p:tav>
                                        <p:tav tm="100000">
                                          <p:val>
                                            <p:strVal val="#ppt_h"/>
                                          </p:val>
                                        </p:tav>
                                      </p:tavLst>
                                    </p:anim>
                                    <p:animEffect transition="in" filter="fade">
                                      <p:cBhvr>
                                        <p:cTn id="56" dur="500"/>
                                        <p:tgtEl>
                                          <p:spTgt spid="29"/>
                                        </p:tgtEl>
                                      </p:cBhvr>
                                    </p:animEffect>
                                  </p:childTnLst>
                                </p:cTn>
                              </p:par>
                            </p:childTnLst>
                          </p:cTn>
                        </p:par>
                        <p:par>
                          <p:cTn id="57" fill="hold">
                            <p:stCondLst>
                              <p:cond delay="35000"/>
                            </p:stCondLst>
                            <p:childTnLst>
                              <p:par>
                                <p:cTn id="58" presetID="22" presetClass="entr" presetSubtype="2" fill="hold" grpId="0" nodeType="afterEffect">
                                  <p:stCondLst>
                                    <p:cond delay="3000"/>
                                  </p:stCondLst>
                                  <p:childTnLst>
                                    <p:set>
                                      <p:cBhvr>
                                        <p:cTn id="59" dur="1" fill="hold">
                                          <p:stCondLst>
                                            <p:cond delay="0"/>
                                          </p:stCondLst>
                                        </p:cTn>
                                        <p:tgtEl>
                                          <p:spTgt spid="30"/>
                                        </p:tgtEl>
                                        <p:attrNameLst>
                                          <p:attrName>style.visibility</p:attrName>
                                        </p:attrNameLst>
                                      </p:cBhvr>
                                      <p:to>
                                        <p:strVal val="visible"/>
                                      </p:to>
                                    </p:set>
                                    <p:animEffect transition="in" filter="wipe(right)">
                                      <p:cBhvr>
                                        <p:cTn id="60" dur="500"/>
                                        <p:tgtEl>
                                          <p:spTgt spid="30"/>
                                        </p:tgtEl>
                                      </p:cBhvr>
                                    </p:animEffect>
                                  </p:childTnLst>
                                </p:cTn>
                              </p:par>
                            </p:childTnLst>
                          </p:cTn>
                        </p:par>
                        <p:par>
                          <p:cTn id="61" fill="hold">
                            <p:stCondLst>
                              <p:cond delay="38500"/>
                            </p:stCondLst>
                            <p:childTnLst>
                              <p:par>
                                <p:cTn id="62" presetID="42" presetClass="entr" presetSubtype="0" fill="hold" nodeType="afterEffect">
                                  <p:stCondLst>
                                    <p:cond delay="100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anim calcmode="lin" valueType="num">
                                      <p:cBhvr>
                                        <p:cTn id="65" dur="1000" fill="hold"/>
                                        <p:tgtEl>
                                          <p:spTgt spid="33"/>
                                        </p:tgtEl>
                                        <p:attrNameLst>
                                          <p:attrName>ppt_x</p:attrName>
                                        </p:attrNameLst>
                                      </p:cBhvr>
                                      <p:tavLst>
                                        <p:tav tm="0">
                                          <p:val>
                                            <p:strVal val="#ppt_x"/>
                                          </p:val>
                                        </p:tav>
                                        <p:tav tm="100000">
                                          <p:val>
                                            <p:strVal val="#ppt_x"/>
                                          </p:val>
                                        </p:tav>
                                      </p:tavLst>
                                    </p:anim>
                                    <p:anim calcmode="lin" valueType="num">
                                      <p:cBhvr>
                                        <p:cTn id="66" dur="1000" fill="hold"/>
                                        <p:tgtEl>
                                          <p:spTgt spid="33"/>
                                        </p:tgtEl>
                                        <p:attrNameLst>
                                          <p:attrName>ppt_y</p:attrName>
                                        </p:attrNameLst>
                                      </p:cBhvr>
                                      <p:tavLst>
                                        <p:tav tm="0">
                                          <p:val>
                                            <p:strVal val="#ppt_y+.1"/>
                                          </p:val>
                                        </p:tav>
                                        <p:tav tm="100000">
                                          <p:val>
                                            <p:strVal val="#ppt_y"/>
                                          </p:val>
                                        </p:tav>
                                      </p:tavLst>
                                    </p:anim>
                                  </p:childTnLst>
                                </p:cTn>
                              </p:par>
                            </p:childTnLst>
                          </p:cTn>
                        </p:par>
                        <p:par>
                          <p:cTn id="67" fill="hold">
                            <p:stCondLst>
                              <p:cond delay="40500"/>
                            </p:stCondLst>
                            <p:childTnLst>
                              <p:par>
                                <p:cTn id="68" presetID="53" presetClass="entr" presetSubtype="16" fill="hold" nodeType="afterEffect">
                                  <p:stCondLst>
                                    <p:cond delay="500"/>
                                  </p:stCondLst>
                                  <p:childTnLst>
                                    <p:set>
                                      <p:cBhvr>
                                        <p:cTn id="69" dur="1" fill="hold">
                                          <p:stCondLst>
                                            <p:cond delay="0"/>
                                          </p:stCondLst>
                                        </p:cTn>
                                        <p:tgtEl>
                                          <p:spTgt spid="34"/>
                                        </p:tgtEl>
                                        <p:attrNameLst>
                                          <p:attrName>style.visibility</p:attrName>
                                        </p:attrNameLst>
                                      </p:cBhvr>
                                      <p:to>
                                        <p:strVal val="visible"/>
                                      </p:to>
                                    </p:set>
                                    <p:anim calcmode="lin" valueType="num">
                                      <p:cBhvr>
                                        <p:cTn id="70" dur="500" fill="hold"/>
                                        <p:tgtEl>
                                          <p:spTgt spid="34"/>
                                        </p:tgtEl>
                                        <p:attrNameLst>
                                          <p:attrName>ppt_w</p:attrName>
                                        </p:attrNameLst>
                                      </p:cBhvr>
                                      <p:tavLst>
                                        <p:tav tm="0">
                                          <p:val>
                                            <p:fltVal val="0"/>
                                          </p:val>
                                        </p:tav>
                                        <p:tav tm="100000">
                                          <p:val>
                                            <p:strVal val="#ppt_w"/>
                                          </p:val>
                                        </p:tav>
                                      </p:tavLst>
                                    </p:anim>
                                    <p:anim calcmode="lin" valueType="num">
                                      <p:cBhvr>
                                        <p:cTn id="71" dur="500" fill="hold"/>
                                        <p:tgtEl>
                                          <p:spTgt spid="34"/>
                                        </p:tgtEl>
                                        <p:attrNameLst>
                                          <p:attrName>ppt_h</p:attrName>
                                        </p:attrNameLst>
                                      </p:cBhvr>
                                      <p:tavLst>
                                        <p:tav tm="0">
                                          <p:val>
                                            <p:fltVal val="0"/>
                                          </p:val>
                                        </p:tav>
                                        <p:tav tm="100000">
                                          <p:val>
                                            <p:strVal val="#ppt_h"/>
                                          </p:val>
                                        </p:tav>
                                      </p:tavLst>
                                    </p:anim>
                                    <p:animEffect transition="in" filter="fade">
                                      <p:cBhvr>
                                        <p:cTn id="7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3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AA053820.png"/>
          <p:cNvPicPr>
            <a:picLocks noChangeAspect="1"/>
          </p:cNvPicPr>
          <p:nvPr/>
        </p:nvPicPr>
        <p:blipFill>
          <a:blip r:embed="rId2" cstate="print"/>
          <a:srcRect/>
          <a:stretch>
            <a:fillRect/>
          </a:stretch>
        </p:blipFill>
        <p:spPr bwMode="auto">
          <a:xfrm>
            <a:off x="4698554" y="836712"/>
            <a:ext cx="631825" cy="630238"/>
          </a:xfrm>
          <a:prstGeom prst="rect">
            <a:avLst/>
          </a:prstGeom>
          <a:noFill/>
          <a:ln w="9525">
            <a:noFill/>
            <a:miter lim="800000"/>
            <a:headEnd/>
            <a:tailEnd/>
          </a:ln>
        </p:spPr>
      </p:pic>
      <p:pic>
        <p:nvPicPr>
          <p:cNvPr id="8" name="Picture 9" descr="延伸阅读.png"/>
          <p:cNvPicPr>
            <a:picLocks noChangeAspect="1"/>
          </p:cNvPicPr>
          <p:nvPr/>
        </p:nvPicPr>
        <p:blipFill>
          <a:blip r:embed="rId3" cstate="print"/>
          <a:srcRect/>
          <a:stretch>
            <a:fillRect/>
          </a:stretch>
        </p:blipFill>
        <p:spPr bwMode="auto">
          <a:xfrm>
            <a:off x="5330379" y="836712"/>
            <a:ext cx="2247900" cy="738188"/>
          </a:xfrm>
          <a:prstGeom prst="rect">
            <a:avLst/>
          </a:prstGeom>
          <a:noFill/>
          <a:ln>
            <a:noFill/>
          </a:ln>
        </p:spPr>
      </p:pic>
      <p:pic>
        <p:nvPicPr>
          <p:cNvPr id="9" name="Picture 10" descr="双横杠.png"/>
          <p:cNvPicPr>
            <a:picLocks noChangeAspect="1"/>
          </p:cNvPicPr>
          <p:nvPr/>
        </p:nvPicPr>
        <p:blipFill>
          <a:blip r:embed="rId4" cstate="print"/>
          <a:srcRect/>
          <a:stretch>
            <a:fillRect/>
          </a:stretch>
        </p:blipFill>
        <p:spPr bwMode="auto">
          <a:xfrm>
            <a:off x="4716016" y="1492350"/>
            <a:ext cx="2822575" cy="212725"/>
          </a:xfrm>
          <a:prstGeom prst="rect">
            <a:avLst/>
          </a:prstGeom>
          <a:noFill/>
          <a:ln w="9525">
            <a:noFill/>
            <a:miter lim="800000"/>
            <a:headEnd/>
            <a:tailEnd/>
          </a:ln>
        </p:spPr>
      </p:pic>
      <p:grpSp>
        <p:nvGrpSpPr>
          <p:cNvPr id="13" name="组合 12"/>
          <p:cNvGrpSpPr/>
          <p:nvPr/>
        </p:nvGrpSpPr>
        <p:grpSpPr>
          <a:xfrm>
            <a:off x="899592" y="1866925"/>
            <a:ext cx="7294583" cy="3389139"/>
            <a:chOff x="1000100" y="2109773"/>
            <a:chExt cx="7294583" cy="3389139"/>
          </a:xfrm>
        </p:grpSpPr>
        <p:grpSp>
          <p:nvGrpSpPr>
            <p:cNvPr id="3" name="Group 3"/>
            <p:cNvGrpSpPr/>
            <p:nvPr/>
          </p:nvGrpSpPr>
          <p:grpSpPr>
            <a:xfrm>
              <a:off x="1000100" y="2109773"/>
              <a:ext cx="7294583" cy="3389139"/>
              <a:chOff x="1287293" y="1966814"/>
              <a:chExt cx="6657497" cy="3953668"/>
            </a:xfrm>
            <a:effectLst>
              <a:outerShdw blurRad="266700" dist="215900" dir="2700000">
                <a:srgbClr val="000000">
                  <a:alpha val="43000"/>
                </a:srgbClr>
              </a:outerShdw>
            </a:effectLst>
          </p:grpSpPr>
          <p:sp>
            <p:nvSpPr>
              <p:cNvPr id="4" name="Rectangle 4"/>
              <p:cNvSpPr/>
              <p:nvPr/>
            </p:nvSpPr>
            <p:spPr>
              <a:xfrm>
                <a:off x="1287293" y="1966814"/>
                <a:ext cx="6657497" cy="3953668"/>
              </a:xfrm>
              <a:prstGeom prst="rect">
                <a:avLst/>
              </a:prstGeom>
              <a:solidFill>
                <a:srgbClr val="FFFFFF"/>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a:p>
            </p:txBody>
          </p:sp>
          <p:sp>
            <p:nvSpPr>
              <p:cNvPr id="5" name="Half Frame 5"/>
              <p:cNvSpPr/>
              <p:nvPr/>
            </p:nvSpPr>
            <p:spPr>
              <a:xfrm rot="5400000">
                <a:off x="7427822" y="1941040"/>
                <a:ext cx="491194" cy="542742"/>
              </a:xfrm>
              <a:prstGeom prst="halfFrame">
                <a:avLst/>
              </a:prstGeom>
              <a:solidFill>
                <a:srgbClr val="FFFFFF"/>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a:solidFill>
                    <a:schemeClr val="tx1"/>
                  </a:solidFill>
                </a:endParaRPr>
              </a:p>
            </p:txBody>
          </p:sp>
          <p:sp>
            <p:nvSpPr>
              <p:cNvPr id="6" name="Half Frame 6"/>
              <p:cNvSpPr/>
              <p:nvPr/>
            </p:nvSpPr>
            <p:spPr>
              <a:xfrm rot="16200000">
                <a:off x="1313067" y="5403514"/>
                <a:ext cx="491194" cy="542742"/>
              </a:xfrm>
              <a:prstGeom prst="halfFrame">
                <a:avLst/>
              </a:prstGeom>
              <a:solidFill>
                <a:srgbClr val="FFFFFF"/>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a:solidFill>
                    <a:schemeClr val="tx1"/>
                  </a:solidFill>
                </a:endParaRPr>
              </a:p>
            </p:txBody>
          </p:sp>
        </p:grpSp>
        <p:sp>
          <p:nvSpPr>
            <p:cNvPr id="10" name="Rectangle 2"/>
            <p:cNvSpPr>
              <a:spLocks noChangeArrowheads="1"/>
            </p:cNvSpPr>
            <p:nvPr/>
          </p:nvSpPr>
          <p:spPr bwMode="auto">
            <a:xfrm>
              <a:off x="1000100" y="2604013"/>
              <a:ext cx="7294583" cy="24006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lnSpc>
                  <a:spcPct val="150000"/>
                </a:lnSpc>
                <a:spcBef>
                  <a:spcPct val="0"/>
                </a:spcBef>
                <a:spcAft>
                  <a:spcPct val="0"/>
                </a:spcAft>
                <a:buFont typeface="Wingdings" pitchFamily="2" charset="2"/>
                <a:buChar char="u"/>
              </a:pPr>
              <a:r>
                <a:rPr lang="en-US" altLang="zh-CN" sz="2000" b="1" dirty="0">
                  <a:latin typeface="黑体" pitchFamily="2" charset="-122"/>
                  <a:ea typeface="黑体" pitchFamily="2" charset="-122"/>
                  <a:cs typeface="Times New Roman" pitchFamily="18" charset="0"/>
                </a:rPr>
                <a:t>《“</a:t>
              </a:r>
              <a:r>
                <a:rPr lang="zh-CN" altLang="en-US" sz="2000" b="1" dirty="0">
                  <a:latin typeface="黑体" pitchFamily="2" charset="-122"/>
                  <a:ea typeface="黑体" pitchFamily="2" charset="-122"/>
                  <a:cs typeface="Times New Roman" pitchFamily="18" charset="0"/>
                </a:rPr>
                <a:t>一国两制”在香港特别行政区的实践</a:t>
              </a:r>
              <a:r>
                <a:rPr lang="en-US" altLang="zh-CN" sz="2000" b="1" dirty="0" smtClean="0">
                  <a:latin typeface="黑体" pitchFamily="2" charset="-122"/>
                  <a:ea typeface="黑体" pitchFamily="2" charset="-122"/>
                  <a:cs typeface="Times New Roman" pitchFamily="18" charset="0"/>
                </a:rPr>
                <a:t>》</a:t>
              </a:r>
            </a:p>
            <a:p>
              <a:pPr lvl="0" algn="r" fontAlgn="base">
                <a:lnSpc>
                  <a:spcPct val="150000"/>
                </a:lnSpc>
                <a:spcBef>
                  <a:spcPct val="0"/>
                </a:spcBef>
                <a:spcAft>
                  <a:spcPct val="0"/>
                </a:spcAft>
              </a:pPr>
              <a:r>
                <a:rPr lang="zh-CN" altLang="en-US" sz="2000" b="1" dirty="0">
                  <a:latin typeface="宋体" pitchFamily="2" charset="-122"/>
                  <a:ea typeface="宋体" pitchFamily="2" charset="-122"/>
                  <a:cs typeface="Times New Roman" pitchFamily="18" charset="0"/>
                </a:rPr>
                <a:t>国务院新闻办公室 </a:t>
              </a:r>
              <a:r>
                <a:rPr lang="en-US" altLang="zh-CN" sz="2000" b="1" dirty="0">
                  <a:latin typeface="宋体" pitchFamily="2" charset="-122"/>
                  <a:ea typeface="宋体" pitchFamily="2" charset="-122"/>
                  <a:cs typeface="Times New Roman" pitchFamily="18" charset="0"/>
                </a:rPr>
                <a:t>2014</a:t>
              </a:r>
              <a:r>
                <a:rPr lang="zh-CN" altLang="en-US" sz="2000" b="1" dirty="0">
                  <a:latin typeface="宋体" pitchFamily="2" charset="-122"/>
                  <a:ea typeface="宋体" pitchFamily="2" charset="-122"/>
                  <a:cs typeface="Times New Roman" pitchFamily="18" charset="0"/>
                </a:rPr>
                <a:t>年</a:t>
              </a:r>
              <a:r>
                <a:rPr lang="en-US" altLang="zh-CN" sz="2000" b="1" dirty="0">
                  <a:latin typeface="宋体" pitchFamily="2" charset="-122"/>
                  <a:ea typeface="宋体" pitchFamily="2" charset="-122"/>
                  <a:cs typeface="Times New Roman" pitchFamily="18" charset="0"/>
                </a:rPr>
                <a:t>6</a:t>
              </a:r>
              <a:r>
                <a:rPr lang="zh-CN" altLang="en-US" sz="2000" b="1" dirty="0" smtClean="0">
                  <a:latin typeface="宋体" pitchFamily="2" charset="-122"/>
                  <a:ea typeface="宋体" pitchFamily="2" charset="-122"/>
                  <a:cs typeface="Times New Roman" pitchFamily="18" charset="0"/>
                </a:rPr>
                <a:t>月</a:t>
              </a:r>
              <a:endParaRPr lang="en-US" altLang="zh-CN" sz="2000" b="1" dirty="0" smtClean="0">
                <a:latin typeface="宋体" pitchFamily="2" charset="-122"/>
                <a:ea typeface="宋体" pitchFamily="2" charset="-122"/>
                <a:cs typeface="Times New Roman" pitchFamily="18" charset="0"/>
              </a:endParaRPr>
            </a:p>
            <a:p>
              <a:pPr lvl="0" algn="r" fontAlgn="base">
                <a:lnSpc>
                  <a:spcPct val="150000"/>
                </a:lnSpc>
                <a:spcBef>
                  <a:spcPct val="0"/>
                </a:spcBef>
                <a:spcAft>
                  <a:spcPct val="0"/>
                </a:spcAft>
              </a:pPr>
              <a:endParaRPr lang="en-US" altLang="zh-CN" sz="2000" b="1" dirty="0">
                <a:latin typeface="宋体" pitchFamily="2" charset="-122"/>
                <a:ea typeface="宋体" pitchFamily="2" charset="-122"/>
                <a:cs typeface="Times New Roman" pitchFamily="18" charset="0"/>
              </a:endParaRPr>
            </a:p>
            <a:p>
              <a:pPr lvl="0" fontAlgn="base">
                <a:lnSpc>
                  <a:spcPct val="150000"/>
                </a:lnSpc>
                <a:spcBef>
                  <a:spcPct val="0"/>
                </a:spcBef>
                <a:spcAft>
                  <a:spcPct val="0"/>
                </a:spcAft>
                <a:buFont typeface="Wingdings" pitchFamily="2" charset="2"/>
                <a:buChar char="u"/>
              </a:pPr>
              <a:r>
                <a:rPr lang="en-US" altLang="zh-CN" sz="2000" b="1" dirty="0" smtClean="0">
                  <a:latin typeface="黑体" pitchFamily="2" charset="-122"/>
                  <a:ea typeface="黑体" pitchFamily="2" charset="-122"/>
                  <a:cs typeface="Times New Roman" pitchFamily="18" charset="0"/>
                </a:rPr>
                <a:t>《“</a:t>
              </a:r>
              <a:r>
                <a:rPr lang="zh-CN" altLang="en-US" sz="2000" b="1" dirty="0">
                  <a:latin typeface="黑体" pitchFamily="2" charset="-122"/>
                  <a:ea typeface="黑体" pitchFamily="2" charset="-122"/>
                  <a:cs typeface="Times New Roman" pitchFamily="18" charset="0"/>
                </a:rPr>
                <a:t>一国”之下“两制”的相处之道</a:t>
              </a:r>
              <a:r>
                <a:rPr lang="en-US" altLang="zh-CN" sz="2000" b="1" dirty="0" smtClean="0">
                  <a:latin typeface="黑体" pitchFamily="2" charset="-122"/>
                  <a:ea typeface="黑体" pitchFamily="2" charset="-122"/>
                  <a:cs typeface="Times New Roman" pitchFamily="18" charset="0"/>
                </a:rPr>
                <a:t>》</a:t>
              </a:r>
            </a:p>
            <a:p>
              <a:pPr lvl="0" algn="r" fontAlgn="base">
                <a:lnSpc>
                  <a:spcPct val="150000"/>
                </a:lnSpc>
                <a:spcBef>
                  <a:spcPct val="0"/>
                </a:spcBef>
                <a:spcAft>
                  <a:spcPct val="0"/>
                </a:spcAft>
              </a:pPr>
              <a:r>
                <a:rPr lang="zh-CN" altLang="en-US" sz="2000" b="1" dirty="0" smtClean="0">
                  <a:latin typeface="宋体" pitchFamily="2" charset="-122"/>
                  <a:ea typeface="宋体" pitchFamily="2" charset="-122"/>
                  <a:cs typeface="Times New Roman" pitchFamily="18" charset="0"/>
                </a:rPr>
                <a:t>王振民 紫荆</a:t>
              </a:r>
              <a:r>
                <a:rPr lang="zh-CN" altLang="en-US" sz="2000" b="1" dirty="0">
                  <a:latin typeface="宋体" pitchFamily="2" charset="-122"/>
                  <a:ea typeface="宋体" pitchFamily="2" charset="-122"/>
                  <a:cs typeface="Times New Roman" pitchFamily="18" charset="0"/>
                </a:rPr>
                <a:t>网</a:t>
              </a:r>
              <a:r>
                <a:rPr lang="en-US" altLang="zh-CN" sz="2000" b="1" dirty="0">
                  <a:latin typeface="宋体" pitchFamily="2" charset="-122"/>
                  <a:ea typeface="宋体" pitchFamily="2" charset="-122"/>
                  <a:cs typeface="Times New Roman" pitchFamily="18" charset="0"/>
                </a:rPr>
                <a:t>2016</a:t>
              </a:r>
              <a:r>
                <a:rPr lang="zh-CN" altLang="en-US" sz="2000" b="1" dirty="0">
                  <a:latin typeface="宋体" pitchFamily="2" charset="-122"/>
                  <a:ea typeface="宋体" pitchFamily="2" charset="-122"/>
                  <a:cs typeface="Times New Roman" pitchFamily="18" charset="0"/>
                </a:rPr>
                <a:t>年</a:t>
              </a:r>
              <a:r>
                <a:rPr lang="en-US" altLang="zh-CN" sz="2000" b="1" dirty="0">
                  <a:latin typeface="宋体" pitchFamily="2" charset="-122"/>
                  <a:ea typeface="宋体" pitchFamily="2" charset="-122"/>
                  <a:cs typeface="Times New Roman" pitchFamily="18" charset="0"/>
                </a:rPr>
                <a:t>8</a:t>
              </a:r>
              <a:r>
                <a:rPr lang="zh-CN" altLang="en-US" sz="2000" b="1" dirty="0">
                  <a:latin typeface="宋体" pitchFamily="2" charset="-122"/>
                  <a:ea typeface="宋体" pitchFamily="2" charset="-122"/>
                  <a:cs typeface="Times New Roman" pitchFamily="18" charset="0"/>
                </a:rPr>
                <a:t>月</a:t>
              </a:r>
              <a:r>
                <a:rPr lang="en-US" altLang="zh-CN" sz="2000" b="1" dirty="0">
                  <a:latin typeface="宋体" pitchFamily="2" charset="-122"/>
                  <a:ea typeface="宋体" pitchFamily="2" charset="-122"/>
                  <a:cs typeface="Times New Roman" pitchFamily="18" charset="0"/>
                </a:rPr>
                <a:t>1</a:t>
              </a:r>
              <a:r>
                <a:rPr lang="zh-CN" altLang="en-US" sz="2000" b="1" dirty="0" smtClean="0">
                  <a:latin typeface="宋体" pitchFamily="2" charset="-122"/>
                  <a:ea typeface="宋体" pitchFamily="2" charset="-122"/>
                  <a:cs typeface="Times New Roman" pitchFamily="18" charset="0"/>
                </a:rPr>
                <a:t>日</a:t>
              </a:r>
              <a:endParaRPr lang="zh-CN" altLang="en-US" dirty="0" smtClean="0">
                <a:latin typeface="宋体" pitchFamily="2" charset="-122"/>
                <a:ea typeface="宋体" pitchFamily="2" charset="-122"/>
                <a:cs typeface="Times New Roman" pitchFamily="18" charset="0"/>
              </a:endParaRPr>
            </a:p>
          </p:txBody>
        </p:sp>
      </p:grpSp>
    </p:spTree>
    <p:extLst>
      <p:ext uri="{BB962C8B-B14F-4D97-AF65-F5344CB8AC3E}">
        <p14:creationId xmlns:p14="http://schemas.microsoft.com/office/powerpoint/2010/main" val="137090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4" accel="50000" decel="5000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899592" y="1866925"/>
            <a:ext cx="7294583" cy="3389139"/>
            <a:chOff x="1287293" y="1966814"/>
            <a:chExt cx="6657497" cy="3953668"/>
          </a:xfrm>
          <a:effectLst>
            <a:outerShdw blurRad="266700" dist="215900" dir="2700000">
              <a:srgbClr val="000000">
                <a:alpha val="43000"/>
              </a:srgbClr>
            </a:outerShdw>
          </a:effectLst>
        </p:grpSpPr>
        <p:sp>
          <p:nvSpPr>
            <p:cNvPr id="4" name="Rectangle 4"/>
            <p:cNvSpPr/>
            <p:nvPr/>
          </p:nvSpPr>
          <p:spPr>
            <a:xfrm>
              <a:off x="1287293" y="1966814"/>
              <a:ext cx="6657497" cy="3953668"/>
            </a:xfrm>
            <a:prstGeom prst="rect">
              <a:avLst/>
            </a:prstGeom>
            <a:solidFill>
              <a:srgbClr val="FFFFFF"/>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anchor="ctr"/>
            <a:lstStyle/>
            <a:p>
              <a:pPr marL="342900" indent="-342900">
                <a:buFont typeface="Wingdings" pitchFamily="2" charset="2"/>
                <a:buChar char="u"/>
              </a:pPr>
              <a:r>
                <a:rPr lang="zh-CN" altLang="en-US" sz="2000" b="1" dirty="0" smtClean="0">
                  <a:solidFill>
                    <a:schemeClr val="tx1"/>
                  </a:solidFill>
                  <a:latin typeface="黑体" pitchFamily="2" charset="-122"/>
                  <a:ea typeface="黑体" pitchFamily="2" charset="-122"/>
                  <a:cs typeface="Times New Roman" pitchFamily="18" charset="0"/>
                </a:rPr>
                <a:t>香港</a:t>
              </a:r>
              <a:r>
                <a:rPr lang="zh-CN" altLang="en-US" sz="2000" b="1" dirty="0">
                  <a:solidFill>
                    <a:schemeClr val="tx1"/>
                  </a:solidFill>
                  <a:latin typeface="黑体" pitchFamily="2" charset="-122"/>
                  <a:ea typeface="黑体" pitchFamily="2" charset="-122"/>
                  <a:cs typeface="Times New Roman" pitchFamily="18" charset="0"/>
                </a:rPr>
                <a:t>在“一带一路”等国家战略中如何担当好“超级联系人”角色</a:t>
              </a:r>
              <a:r>
                <a:rPr lang="zh-CN" altLang="en-US" sz="2000" b="1" dirty="0" smtClean="0">
                  <a:solidFill>
                    <a:schemeClr val="tx1"/>
                  </a:solidFill>
                  <a:latin typeface="黑体" pitchFamily="2" charset="-122"/>
                  <a:ea typeface="黑体" pitchFamily="2" charset="-122"/>
                  <a:cs typeface="Times New Roman" pitchFamily="18" charset="0"/>
                </a:rPr>
                <a:t>？</a:t>
              </a:r>
              <a:endParaRPr lang="en-US" altLang="zh-CN" sz="2000" b="1" dirty="0" smtClean="0">
                <a:solidFill>
                  <a:schemeClr val="tx1"/>
                </a:solidFill>
                <a:latin typeface="黑体" pitchFamily="2" charset="-122"/>
                <a:ea typeface="黑体" pitchFamily="2" charset="-122"/>
                <a:cs typeface="Times New Roman" pitchFamily="18" charset="0"/>
              </a:endParaRPr>
            </a:p>
            <a:p>
              <a:pPr marL="342900" indent="-342900">
                <a:buFont typeface="Wingdings" pitchFamily="2" charset="2"/>
                <a:buChar char="u"/>
              </a:pPr>
              <a:endParaRPr lang="zh-CN" altLang="en-US" sz="2000" b="1" dirty="0">
                <a:solidFill>
                  <a:schemeClr val="tx1"/>
                </a:solidFill>
                <a:latin typeface="黑体" pitchFamily="2" charset="-122"/>
                <a:ea typeface="黑体" pitchFamily="2" charset="-122"/>
                <a:cs typeface="Times New Roman" pitchFamily="18" charset="0"/>
              </a:endParaRPr>
            </a:p>
            <a:p>
              <a:pPr marL="342900" indent="-342900">
                <a:buFont typeface="Wingdings" pitchFamily="2" charset="2"/>
                <a:buChar char="u"/>
              </a:pPr>
              <a:r>
                <a:rPr lang="zh-CN" altLang="en-US" sz="2000" b="1" dirty="0" smtClean="0">
                  <a:solidFill>
                    <a:schemeClr val="tx1"/>
                  </a:solidFill>
                  <a:latin typeface="黑体" pitchFamily="2" charset="-122"/>
                  <a:ea typeface="黑体" pitchFamily="2" charset="-122"/>
                  <a:cs typeface="Times New Roman" pitchFamily="18" charset="0"/>
                </a:rPr>
                <a:t>为什么</a:t>
              </a:r>
              <a:r>
                <a:rPr lang="zh-CN" altLang="en-US" sz="2000" b="1" dirty="0">
                  <a:solidFill>
                    <a:schemeClr val="tx1"/>
                  </a:solidFill>
                  <a:latin typeface="黑体" pitchFamily="2" charset="-122"/>
                  <a:ea typeface="黑体" pitchFamily="2" charset="-122"/>
                  <a:cs typeface="Times New Roman" pitchFamily="18" charset="0"/>
                </a:rPr>
                <a:t>说“港独”分子注定没有出路？</a:t>
              </a:r>
              <a:endParaRPr lang="en-US" sz="2000" b="1" dirty="0">
                <a:solidFill>
                  <a:schemeClr val="tx1"/>
                </a:solidFill>
                <a:latin typeface="黑体" pitchFamily="2" charset="-122"/>
                <a:ea typeface="黑体" pitchFamily="2" charset="-122"/>
                <a:cs typeface="Times New Roman" pitchFamily="18" charset="0"/>
              </a:endParaRPr>
            </a:p>
          </p:txBody>
        </p:sp>
        <p:sp>
          <p:nvSpPr>
            <p:cNvPr id="5" name="Half Frame 5"/>
            <p:cNvSpPr/>
            <p:nvPr/>
          </p:nvSpPr>
          <p:spPr>
            <a:xfrm rot="5400000">
              <a:off x="7427822" y="1941040"/>
              <a:ext cx="491194" cy="542742"/>
            </a:xfrm>
            <a:prstGeom prst="halfFrame">
              <a:avLst/>
            </a:prstGeom>
            <a:solidFill>
              <a:srgbClr val="FFFFFF"/>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a:solidFill>
                  <a:schemeClr val="tx1"/>
                </a:solidFill>
              </a:endParaRPr>
            </a:p>
          </p:txBody>
        </p:sp>
        <p:sp>
          <p:nvSpPr>
            <p:cNvPr id="6" name="Half Frame 6"/>
            <p:cNvSpPr/>
            <p:nvPr/>
          </p:nvSpPr>
          <p:spPr>
            <a:xfrm rot="16200000">
              <a:off x="1313067" y="5403514"/>
              <a:ext cx="491194" cy="542742"/>
            </a:xfrm>
            <a:prstGeom prst="halfFrame">
              <a:avLst/>
            </a:prstGeom>
            <a:solidFill>
              <a:srgbClr val="FFFFFF"/>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a:solidFill>
                  <a:schemeClr val="tx1"/>
                </a:solidFill>
              </a:endParaRPr>
            </a:p>
          </p:txBody>
        </p:sp>
      </p:grpSp>
      <p:grpSp>
        <p:nvGrpSpPr>
          <p:cNvPr id="2" name="组合 1"/>
          <p:cNvGrpSpPr/>
          <p:nvPr/>
        </p:nvGrpSpPr>
        <p:grpSpPr>
          <a:xfrm>
            <a:off x="4716016" y="819250"/>
            <a:ext cx="2822575" cy="885825"/>
            <a:chOff x="5585172" y="836711"/>
            <a:chExt cx="2822575" cy="885825"/>
          </a:xfrm>
        </p:grpSpPr>
        <p:pic>
          <p:nvPicPr>
            <p:cNvPr id="11" name="Picture 5" descr="MD002081.png"/>
            <p:cNvPicPr>
              <a:picLocks noChangeAspect="1"/>
            </p:cNvPicPr>
            <p:nvPr/>
          </p:nvPicPr>
          <p:blipFill>
            <a:blip r:embed="rId2" cstate="print"/>
            <a:srcRect/>
            <a:stretch>
              <a:fillRect/>
            </a:stretch>
          </p:blipFill>
          <p:spPr bwMode="auto">
            <a:xfrm>
              <a:off x="5686772" y="938311"/>
              <a:ext cx="1046163" cy="546100"/>
            </a:xfrm>
            <a:prstGeom prst="rect">
              <a:avLst/>
            </a:prstGeom>
            <a:noFill/>
            <a:ln w="9525">
              <a:noFill/>
              <a:miter lim="800000"/>
              <a:headEnd/>
              <a:tailEnd/>
            </a:ln>
          </p:spPr>
        </p:pic>
        <p:pic>
          <p:nvPicPr>
            <p:cNvPr id="12" name="Picture 10" descr="思考题.png"/>
            <p:cNvPicPr>
              <a:picLocks noChangeAspect="1"/>
            </p:cNvPicPr>
            <p:nvPr/>
          </p:nvPicPr>
          <p:blipFill>
            <a:blip r:embed="rId3" cstate="print"/>
            <a:srcRect/>
            <a:stretch>
              <a:fillRect/>
            </a:stretch>
          </p:blipFill>
          <p:spPr bwMode="auto">
            <a:xfrm>
              <a:off x="6669435" y="836711"/>
              <a:ext cx="1738312" cy="738187"/>
            </a:xfrm>
            <a:prstGeom prst="rect">
              <a:avLst/>
            </a:prstGeom>
            <a:noFill/>
            <a:ln>
              <a:noFill/>
            </a:ln>
          </p:spPr>
        </p:pic>
        <p:pic>
          <p:nvPicPr>
            <p:cNvPr id="14" name="Picture 15" descr="双横杠.png"/>
            <p:cNvPicPr>
              <a:picLocks noChangeAspect="1"/>
            </p:cNvPicPr>
            <p:nvPr/>
          </p:nvPicPr>
          <p:blipFill>
            <a:blip r:embed="rId4" cstate="print"/>
            <a:srcRect/>
            <a:stretch>
              <a:fillRect/>
            </a:stretch>
          </p:blipFill>
          <p:spPr bwMode="auto">
            <a:xfrm>
              <a:off x="5585172" y="1509811"/>
              <a:ext cx="2822575" cy="212725"/>
            </a:xfrm>
            <a:prstGeom prst="rect">
              <a:avLst/>
            </a:prstGeom>
            <a:noFill/>
            <a:ln w="9525">
              <a:noFill/>
              <a:miter lim="800000"/>
              <a:headEnd/>
              <a:tailEnd/>
            </a:ln>
          </p:spPr>
        </p:pic>
      </p:grpSp>
    </p:spTree>
    <p:extLst>
      <p:ext uri="{BB962C8B-B14F-4D97-AF65-F5344CB8AC3E}">
        <p14:creationId xmlns:p14="http://schemas.microsoft.com/office/powerpoint/2010/main" val="42284731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descr="郑重声明.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2060848"/>
            <a:ext cx="5768975"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24998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4938514" y="2119151"/>
            <a:ext cx="3913584" cy="7827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solidFill>
                  <a:schemeClr val="bg1"/>
                </a:solidFill>
                <a:latin typeface="Microsoft YaHei" charset="-122"/>
                <a:ea typeface="Microsoft YaHei" charset="-122"/>
                <a:cs typeface="Microsoft YaHei" charset="-122"/>
              </a:rPr>
              <a:t>《全国人大常委会关于香港特别行政区基本法第一百零四条的解释》 </a:t>
            </a:r>
            <a:endParaRPr kumimoji="1" lang="zh-CN" altLang="en-US" dirty="0">
              <a:solidFill>
                <a:schemeClr val="bg1"/>
              </a:solidFill>
              <a:latin typeface="Microsoft YaHei" charset="-122"/>
              <a:ea typeface="Microsoft YaHei" charset="-122"/>
              <a:cs typeface="Microsoft YaHei" charset="-122"/>
            </a:endParaRPr>
          </a:p>
        </p:txBody>
      </p:sp>
      <p:grpSp>
        <p:nvGrpSpPr>
          <p:cNvPr id="7" name="组 6"/>
          <p:cNvGrpSpPr/>
          <p:nvPr/>
        </p:nvGrpSpPr>
        <p:grpSpPr>
          <a:xfrm>
            <a:off x="141018" y="1740935"/>
            <a:ext cx="4502096" cy="4089617"/>
            <a:chOff x="255559" y="1222009"/>
            <a:chExt cx="4478127" cy="3997254"/>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7" y="1222009"/>
              <a:ext cx="4342191" cy="3143096"/>
            </a:xfrm>
            <a:prstGeom prst="rect">
              <a:avLst/>
            </a:prstGeom>
            <a:ln>
              <a:solidFill>
                <a:schemeClr val="tx1"/>
              </a:solidFill>
            </a:ln>
            <a:effectLst>
              <a:outerShdw blurRad="50800" dist="76200" dir="2700000" algn="tl" rotWithShape="0">
                <a:prstClr val="black">
                  <a:alpha val="40000"/>
                </a:prstClr>
              </a:outerShdw>
            </a:effectLst>
          </p:spPr>
        </p:pic>
        <p:sp>
          <p:nvSpPr>
            <p:cNvPr id="6" name="文本框 5"/>
            <p:cNvSpPr txBox="1"/>
            <p:nvPr/>
          </p:nvSpPr>
          <p:spPr>
            <a:xfrm>
              <a:off x="255559" y="4497281"/>
              <a:ext cx="4478127" cy="721982"/>
            </a:xfrm>
            <a:prstGeom prst="rect">
              <a:avLst/>
            </a:prstGeom>
            <a:noFill/>
          </p:spPr>
          <p:txBody>
            <a:bodyPr wrap="square" rtlCol="0">
              <a:spAutoFit/>
            </a:bodyPr>
            <a:lstStyle/>
            <a:p>
              <a:pPr>
                <a:lnSpc>
                  <a:spcPct val="150000"/>
                </a:lnSpc>
              </a:pPr>
              <a:r>
                <a:rPr lang="en-US" altLang="zh-CN" sz="1400" dirty="0" smtClean="0">
                  <a:latin typeface="Microsoft YaHei" charset="-122"/>
                  <a:ea typeface="Microsoft YaHei" charset="-122"/>
                  <a:cs typeface="Microsoft YaHei" charset="-122"/>
                </a:rPr>
                <a:t>2016</a:t>
              </a:r>
              <a:r>
                <a:rPr lang="zh-CN" altLang="en-US" sz="1400" dirty="0" smtClean="0">
                  <a:latin typeface="Microsoft YaHei" charset="-122"/>
                  <a:ea typeface="Microsoft YaHei" charset="-122"/>
                  <a:cs typeface="Microsoft YaHei" charset="-122"/>
                </a:rPr>
                <a:t>年</a:t>
              </a:r>
              <a:r>
                <a:rPr lang="en-US" altLang="zh-CN" sz="1400" dirty="0" smtClean="0">
                  <a:latin typeface="Microsoft YaHei" charset="-122"/>
                  <a:ea typeface="Microsoft YaHei" charset="-122"/>
                  <a:cs typeface="Microsoft YaHei" charset="-122"/>
                </a:rPr>
                <a:t>11</a:t>
              </a:r>
              <a:r>
                <a:rPr lang="zh-CN" altLang="en-US" sz="1400" dirty="0" smtClean="0">
                  <a:latin typeface="Microsoft YaHei" charset="-122"/>
                  <a:ea typeface="Microsoft YaHei" charset="-122"/>
                  <a:cs typeface="Microsoft YaHei" charset="-122"/>
                </a:rPr>
                <a:t>月</a:t>
              </a:r>
              <a:r>
                <a:rPr lang="en-US" altLang="zh-CN" sz="1400" dirty="0" smtClean="0">
                  <a:latin typeface="Microsoft YaHei" charset="-122"/>
                  <a:ea typeface="Microsoft YaHei" charset="-122"/>
                  <a:cs typeface="Microsoft YaHei" charset="-122"/>
                </a:rPr>
                <a:t>7</a:t>
              </a:r>
              <a:r>
                <a:rPr lang="zh-CN" altLang="en-US" sz="1400" dirty="0" smtClean="0">
                  <a:latin typeface="Microsoft YaHei" charset="-122"/>
                  <a:ea typeface="Microsoft YaHei" charset="-122"/>
                  <a:cs typeface="Microsoft YaHei" charset="-122"/>
                </a:rPr>
                <a:t>日，</a:t>
              </a:r>
              <a:r>
                <a:rPr lang="zh-CN" altLang="en-US" sz="1400" b="1" dirty="0" smtClean="0">
                  <a:solidFill>
                    <a:srgbClr val="ED7D31"/>
                  </a:solidFill>
                  <a:latin typeface="Microsoft YaHei" charset="-122"/>
                  <a:ea typeface="Microsoft YaHei" charset="-122"/>
                  <a:cs typeface="Microsoft YaHei" charset="-122"/>
                </a:rPr>
                <a:t>第十二</a:t>
              </a:r>
              <a:r>
                <a:rPr lang="zh-CN" altLang="en-US" sz="1400" b="1" dirty="0">
                  <a:solidFill>
                    <a:srgbClr val="ED7D31"/>
                  </a:solidFill>
                  <a:latin typeface="Microsoft YaHei" charset="-122"/>
                  <a:ea typeface="Microsoft YaHei" charset="-122"/>
                  <a:cs typeface="Microsoft YaHei" charset="-122"/>
                </a:rPr>
                <a:t>届全国人大常委会第二十四次</a:t>
              </a:r>
              <a:r>
                <a:rPr lang="zh-CN" altLang="en-US" sz="1400" b="1" dirty="0" smtClean="0">
                  <a:solidFill>
                    <a:srgbClr val="ED7D31"/>
                  </a:solidFill>
                  <a:latin typeface="Microsoft YaHei" charset="-122"/>
                  <a:ea typeface="Microsoft YaHei" charset="-122"/>
                  <a:cs typeface="Microsoft YaHei" charset="-122"/>
                </a:rPr>
                <a:t>会议</a:t>
              </a:r>
              <a:r>
                <a:rPr lang="zh-CN" altLang="en-US" sz="1400" dirty="0" smtClean="0">
                  <a:latin typeface="Microsoft YaHei" charset="-122"/>
                  <a:ea typeface="Microsoft YaHei" charset="-122"/>
                  <a:cs typeface="Microsoft YaHei" charset="-122"/>
                </a:rPr>
                <a:t>在北京召开</a:t>
              </a:r>
              <a:endParaRPr kumimoji="1" lang="zh-CN" altLang="en-US" sz="1400" dirty="0">
                <a:latin typeface="Microsoft YaHei" charset="-122"/>
                <a:ea typeface="Microsoft YaHei" charset="-122"/>
                <a:cs typeface="Microsoft YaHei" charset="-122"/>
              </a:endParaRPr>
            </a:p>
          </p:txBody>
        </p:sp>
      </p:grpSp>
      <p:sp>
        <p:nvSpPr>
          <p:cNvPr id="8" name="文本框 7"/>
          <p:cNvSpPr txBox="1"/>
          <p:nvPr/>
        </p:nvSpPr>
        <p:spPr>
          <a:xfrm>
            <a:off x="4866506" y="1687103"/>
            <a:ext cx="1656184" cy="338554"/>
          </a:xfrm>
          <a:prstGeom prst="rect">
            <a:avLst/>
          </a:prstGeom>
          <a:noFill/>
        </p:spPr>
        <p:txBody>
          <a:bodyPr wrap="square" rtlCol="0">
            <a:spAutoFit/>
          </a:bodyPr>
          <a:lstStyle/>
          <a:p>
            <a:r>
              <a:rPr kumimoji="1" lang="zh-CN" altLang="en-US" sz="1600" dirty="0" smtClean="0">
                <a:latin typeface="Microsoft YaHei" charset="-122"/>
                <a:ea typeface="Microsoft YaHei" charset="-122"/>
                <a:cs typeface="Microsoft YaHei" charset="-122"/>
              </a:rPr>
              <a:t>会议全票通过：</a:t>
            </a:r>
            <a:endParaRPr kumimoji="1" lang="zh-CN" altLang="en-US" sz="1600" dirty="0">
              <a:latin typeface="Microsoft YaHei" charset="-122"/>
              <a:ea typeface="Microsoft YaHei" charset="-122"/>
              <a:cs typeface="Microsoft YaHei" charset="-122"/>
            </a:endParaRPr>
          </a:p>
        </p:txBody>
      </p:sp>
      <p:grpSp>
        <p:nvGrpSpPr>
          <p:cNvPr id="37" name="组 36"/>
          <p:cNvGrpSpPr/>
          <p:nvPr/>
        </p:nvGrpSpPr>
        <p:grpSpPr>
          <a:xfrm>
            <a:off x="4932040" y="2901947"/>
            <a:ext cx="2856810" cy="2471269"/>
            <a:chOff x="4853558" y="3131676"/>
            <a:chExt cx="2856810" cy="2471269"/>
          </a:xfrm>
        </p:grpSpPr>
        <p:sp>
          <p:nvSpPr>
            <p:cNvPr id="36" name="矩形 35"/>
            <p:cNvSpPr/>
            <p:nvPr/>
          </p:nvSpPr>
          <p:spPr>
            <a:xfrm>
              <a:off x="4853558" y="3622550"/>
              <a:ext cx="2856810" cy="1980395"/>
            </a:xfrm>
            <a:prstGeom prst="rect">
              <a:avLst/>
            </a:prstGeom>
            <a:solidFill>
              <a:schemeClr val="bg1"/>
            </a:solidFill>
            <a:ln>
              <a:solidFill>
                <a:srgbClr val="ED7D3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zh-CN" sz="1600" dirty="0" smtClean="0">
                  <a:solidFill>
                    <a:schemeClr val="tx1"/>
                  </a:solidFill>
                  <a:latin typeface="Microsoft YaHei" charset="-122"/>
                  <a:ea typeface="Microsoft YaHei" charset="-122"/>
                  <a:cs typeface="Microsoft YaHei" charset="-122"/>
                </a:rPr>
                <a:t>明确基本法</a:t>
              </a:r>
              <a:r>
                <a:rPr lang="zh-CN" altLang="zh-CN" sz="1600" dirty="0">
                  <a:solidFill>
                    <a:schemeClr val="tx1"/>
                  </a:solidFill>
                  <a:latin typeface="Microsoft YaHei" charset="-122"/>
                  <a:ea typeface="Microsoft YaHei" charset="-122"/>
                  <a:cs typeface="Microsoft YaHei" charset="-122"/>
                </a:rPr>
                <a:t>关于</a:t>
              </a:r>
              <a:r>
                <a:rPr lang="zh-CN" altLang="zh-CN" sz="1600" dirty="0">
                  <a:solidFill>
                    <a:srgbClr val="ED7D31"/>
                  </a:solidFill>
                  <a:latin typeface="Microsoft YaHei" charset="-122"/>
                  <a:ea typeface="Microsoft YaHei" charset="-122"/>
                  <a:cs typeface="Microsoft YaHei" charset="-122"/>
                </a:rPr>
                <a:t>香港公职人员就职必须宣誓“拥护中华人民共和国香港特别行政区基本法，效忠中华人民共和国香港特别行政区”</a:t>
              </a:r>
              <a:r>
                <a:rPr lang="zh-CN" altLang="zh-CN" sz="1600" dirty="0">
                  <a:solidFill>
                    <a:schemeClr val="tx1"/>
                  </a:solidFill>
                  <a:latin typeface="Microsoft YaHei" charset="-122"/>
                  <a:ea typeface="Microsoft YaHei" charset="-122"/>
                  <a:cs typeface="Microsoft YaHei" charset="-122"/>
                </a:rPr>
                <a:t>的确切含义 </a:t>
              </a:r>
              <a:endParaRPr kumimoji="1" lang="zh-CN" altLang="en-US" sz="1600" dirty="0">
                <a:solidFill>
                  <a:schemeClr val="tx1"/>
                </a:solidFill>
                <a:latin typeface="Microsoft YaHei" charset="-122"/>
                <a:ea typeface="Microsoft YaHei" charset="-122"/>
                <a:cs typeface="Microsoft YaHei" charset="-122"/>
              </a:endParaRPr>
            </a:p>
          </p:txBody>
        </p:sp>
        <p:sp>
          <p:nvSpPr>
            <p:cNvPr id="34" name="下箭头 33"/>
            <p:cNvSpPr/>
            <p:nvPr/>
          </p:nvSpPr>
          <p:spPr>
            <a:xfrm>
              <a:off x="5364088" y="3131676"/>
              <a:ext cx="504056" cy="585355"/>
            </a:xfrm>
            <a:prstGeom prst="downArrow">
              <a:avLst/>
            </a:prstGeom>
            <a:gradFill flip="none" rotWithShape="1">
              <a:gsLst>
                <a:gs pos="0">
                  <a:srgbClr val="ED7D31"/>
                </a:gs>
                <a:gs pos="50000">
                  <a:srgbClr val="FD5A27"/>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9" name="组 38"/>
          <p:cNvGrpSpPr/>
          <p:nvPr/>
        </p:nvGrpSpPr>
        <p:grpSpPr>
          <a:xfrm>
            <a:off x="5220072" y="2901947"/>
            <a:ext cx="3632026" cy="3250023"/>
            <a:chOff x="5141590" y="2813724"/>
            <a:chExt cx="3632026" cy="3250023"/>
          </a:xfrm>
        </p:grpSpPr>
        <p:sp>
          <p:nvSpPr>
            <p:cNvPr id="38" name="矩形 37"/>
            <p:cNvSpPr/>
            <p:nvPr/>
          </p:nvSpPr>
          <p:spPr>
            <a:xfrm>
              <a:off x="5141590" y="5679289"/>
              <a:ext cx="3632026" cy="384458"/>
            </a:xfrm>
            <a:prstGeom prst="rect">
              <a:avLst/>
            </a:prstGeom>
            <a:solidFill>
              <a:schemeClr val="bg1"/>
            </a:solidFill>
            <a:ln>
              <a:solidFill>
                <a:srgbClr val="ED7D3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1600" dirty="0">
                  <a:solidFill>
                    <a:schemeClr val="tx1"/>
                  </a:solidFill>
                  <a:latin typeface="Microsoft YaHei" charset="-122"/>
                  <a:ea typeface="Microsoft YaHei" charset="-122"/>
                  <a:cs typeface="Microsoft YaHei" charset="-122"/>
                </a:rPr>
                <a:t>表明了中央</a:t>
              </a:r>
              <a:r>
                <a:rPr lang="zh-CN" altLang="zh-CN" sz="1600" dirty="0">
                  <a:solidFill>
                    <a:srgbClr val="ED7D31"/>
                  </a:solidFill>
                  <a:latin typeface="Microsoft YaHei" charset="-122"/>
                  <a:ea typeface="Microsoft YaHei" charset="-122"/>
                  <a:cs typeface="Microsoft YaHei" charset="-122"/>
                </a:rPr>
                <a:t>反对“港独”</a:t>
              </a:r>
              <a:r>
                <a:rPr lang="zh-CN" altLang="zh-CN" sz="1600" dirty="0">
                  <a:solidFill>
                    <a:schemeClr val="tx1"/>
                  </a:solidFill>
                  <a:latin typeface="Microsoft YaHei" charset="-122"/>
                  <a:ea typeface="Microsoft YaHei" charset="-122"/>
                  <a:cs typeface="Microsoft YaHei" charset="-122"/>
                </a:rPr>
                <a:t>的坚决立场 </a:t>
              </a:r>
              <a:endParaRPr kumimoji="1" lang="zh-CN" altLang="en-US" sz="1600" dirty="0">
                <a:solidFill>
                  <a:schemeClr val="tx1"/>
                </a:solidFill>
                <a:latin typeface="Microsoft YaHei" charset="-122"/>
                <a:ea typeface="Microsoft YaHei" charset="-122"/>
                <a:cs typeface="Microsoft YaHei" charset="-122"/>
              </a:endParaRPr>
            </a:p>
          </p:txBody>
        </p:sp>
        <p:sp>
          <p:nvSpPr>
            <p:cNvPr id="35" name="下箭头 34"/>
            <p:cNvSpPr/>
            <p:nvPr/>
          </p:nvSpPr>
          <p:spPr>
            <a:xfrm>
              <a:off x="7740352" y="2813724"/>
              <a:ext cx="504056" cy="2961991"/>
            </a:xfrm>
            <a:prstGeom prst="downArrow">
              <a:avLst/>
            </a:prstGeom>
            <a:gradFill flip="none" rotWithShape="1">
              <a:gsLst>
                <a:gs pos="0">
                  <a:srgbClr val="ED7D31"/>
                </a:gs>
                <a:gs pos="73000">
                  <a:srgbClr val="FD5A27"/>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93757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200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par>
                          <p:cTn id="14" fill="hold">
                            <p:stCondLst>
                              <p:cond delay="3500"/>
                            </p:stCondLst>
                            <p:childTnLst>
                              <p:par>
                                <p:cTn id="15" presetID="10"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4000"/>
                            </p:stCondLst>
                            <p:childTnLst>
                              <p:par>
                                <p:cTn id="19" presetID="47" presetClass="entr" presetSubtype="0" fill="hold" nodeType="afterEffect">
                                  <p:stCondLst>
                                    <p:cond delay="200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1000"/>
                                        <p:tgtEl>
                                          <p:spTgt spid="37"/>
                                        </p:tgtEl>
                                      </p:cBhvr>
                                    </p:animEffect>
                                    <p:anim calcmode="lin" valueType="num">
                                      <p:cBhvr>
                                        <p:cTn id="22" dur="1000" fill="hold"/>
                                        <p:tgtEl>
                                          <p:spTgt spid="37"/>
                                        </p:tgtEl>
                                        <p:attrNameLst>
                                          <p:attrName>ppt_x</p:attrName>
                                        </p:attrNameLst>
                                      </p:cBhvr>
                                      <p:tavLst>
                                        <p:tav tm="0">
                                          <p:val>
                                            <p:strVal val="#ppt_x"/>
                                          </p:val>
                                        </p:tav>
                                        <p:tav tm="100000">
                                          <p:val>
                                            <p:strVal val="#ppt_x"/>
                                          </p:val>
                                        </p:tav>
                                      </p:tavLst>
                                    </p:anim>
                                    <p:anim calcmode="lin" valueType="num">
                                      <p:cBhvr>
                                        <p:cTn id="23" dur="1000" fill="hold"/>
                                        <p:tgtEl>
                                          <p:spTgt spid="37"/>
                                        </p:tgtEl>
                                        <p:attrNameLst>
                                          <p:attrName>ppt_y</p:attrName>
                                        </p:attrNameLst>
                                      </p:cBhvr>
                                      <p:tavLst>
                                        <p:tav tm="0">
                                          <p:val>
                                            <p:strVal val="#ppt_y-.1"/>
                                          </p:val>
                                        </p:tav>
                                        <p:tav tm="100000">
                                          <p:val>
                                            <p:strVal val="#ppt_y"/>
                                          </p:val>
                                        </p:tav>
                                      </p:tavLst>
                                    </p:anim>
                                  </p:childTnLst>
                                </p:cTn>
                              </p:par>
                            </p:childTnLst>
                          </p:cTn>
                        </p:par>
                        <p:par>
                          <p:cTn id="24" fill="hold">
                            <p:stCondLst>
                              <p:cond delay="7000"/>
                            </p:stCondLst>
                            <p:childTnLst>
                              <p:par>
                                <p:cTn id="25" presetID="47" presetClass="entr" presetSubtype="0" fill="hold" nodeType="afterEffect">
                                  <p:stCondLst>
                                    <p:cond delay="600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2"/>
          <p:cNvSpPr>
            <a:spLocks noChangeShapeType="1"/>
          </p:cNvSpPr>
          <p:nvPr/>
        </p:nvSpPr>
        <p:spPr bwMode="gray">
          <a:xfrm>
            <a:off x="1811338" y="1455738"/>
            <a:ext cx="0" cy="3128962"/>
          </a:xfrm>
          <a:prstGeom prst="line">
            <a:avLst/>
          </a:prstGeom>
          <a:noFill/>
          <a:ln w="9525">
            <a:solidFill>
              <a:schemeClr val="bg2"/>
            </a:solidFill>
            <a:round/>
            <a:headEnd/>
            <a:tailEnd/>
          </a:ln>
        </p:spPr>
        <p:txBody>
          <a:bodyPr/>
          <a:lstStyle/>
          <a:p>
            <a:endParaRPr lang="zh-CN" altLang="en-US"/>
          </a:p>
        </p:txBody>
      </p:sp>
      <p:grpSp>
        <p:nvGrpSpPr>
          <p:cNvPr id="2" name="Group 3"/>
          <p:cNvGrpSpPr>
            <a:grpSpLocks/>
          </p:cNvGrpSpPr>
          <p:nvPr/>
        </p:nvGrpSpPr>
        <p:grpSpPr bwMode="auto">
          <a:xfrm>
            <a:off x="271463" y="-4763"/>
            <a:ext cx="1552575" cy="1585913"/>
            <a:chOff x="171" y="-3"/>
            <a:chExt cx="978" cy="999"/>
          </a:xfrm>
        </p:grpSpPr>
        <p:sp>
          <p:nvSpPr>
            <p:cNvPr id="9" name="Freeform 4"/>
            <p:cNvSpPr>
              <a:spLocks/>
            </p:cNvSpPr>
            <p:nvPr/>
          </p:nvSpPr>
          <p:spPr bwMode="gray">
            <a:xfrm>
              <a:off x="653" y="-3"/>
              <a:ext cx="496" cy="999"/>
            </a:xfrm>
            <a:custGeom>
              <a:avLst/>
              <a:gdLst>
                <a:gd name="T0" fmla="*/ 84 w 496"/>
                <a:gd name="T1" fmla="*/ 0 h 999"/>
                <a:gd name="T2" fmla="*/ 496 w 496"/>
                <a:gd name="T3" fmla="*/ 854 h 999"/>
                <a:gd name="T4" fmla="*/ 496 w 496"/>
                <a:gd name="T5" fmla="*/ 999 h 999"/>
                <a:gd name="T6" fmla="*/ 0 w 496"/>
                <a:gd name="T7" fmla="*/ 188 h 999"/>
                <a:gd name="T8" fmla="*/ 84 w 496"/>
                <a:gd name="T9" fmla="*/ 0 h 999"/>
                <a:gd name="T10" fmla="*/ 0 60000 65536"/>
                <a:gd name="T11" fmla="*/ 0 60000 65536"/>
                <a:gd name="T12" fmla="*/ 0 60000 65536"/>
                <a:gd name="T13" fmla="*/ 0 60000 65536"/>
                <a:gd name="T14" fmla="*/ 0 60000 65536"/>
                <a:gd name="T15" fmla="*/ 0 w 496"/>
                <a:gd name="T16" fmla="*/ 0 h 999"/>
                <a:gd name="T17" fmla="*/ 496 w 496"/>
                <a:gd name="T18" fmla="*/ 999 h 999"/>
              </a:gdLst>
              <a:ahLst/>
              <a:cxnLst>
                <a:cxn ang="T10">
                  <a:pos x="T0" y="T1"/>
                </a:cxn>
                <a:cxn ang="T11">
                  <a:pos x="T2" y="T3"/>
                </a:cxn>
                <a:cxn ang="T12">
                  <a:pos x="T4" y="T5"/>
                </a:cxn>
                <a:cxn ang="T13">
                  <a:pos x="T6" y="T7"/>
                </a:cxn>
                <a:cxn ang="T14">
                  <a:pos x="T8" y="T9"/>
                </a:cxn>
              </a:cxnLst>
              <a:rect l="T15" t="T16" r="T17" b="T18"/>
              <a:pathLst>
                <a:path w="496" h="999">
                  <a:moveTo>
                    <a:pt x="84" y="0"/>
                  </a:moveTo>
                  <a:lnTo>
                    <a:pt x="496" y="854"/>
                  </a:lnTo>
                  <a:lnTo>
                    <a:pt x="496" y="999"/>
                  </a:lnTo>
                  <a:lnTo>
                    <a:pt x="0" y="188"/>
                  </a:lnTo>
                  <a:lnTo>
                    <a:pt x="84" y="0"/>
                  </a:lnTo>
                  <a:close/>
                </a:path>
              </a:pathLst>
            </a:custGeom>
            <a:solidFill>
              <a:schemeClr val="bg2"/>
            </a:solidFill>
            <a:ln w="9525">
              <a:noFill/>
              <a:round/>
              <a:headEnd/>
              <a:tailEnd/>
            </a:ln>
          </p:spPr>
          <p:txBody>
            <a:bodyPr/>
            <a:lstStyle/>
            <a:p>
              <a:endParaRPr lang="zh-CN" altLang="en-US"/>
            </a:p>
          </p:txBody>
        </p:sp>
        <p:sp>
          <p:nvSpPr>
            <p:cNvPr id="10" name="Freeform 5"/>
            <p:cNvSpPr>
              <a:spLocks/>
            </p:cNvSpPr>
            <p:nvPr/>
          </p:nvSpPr>
          <p:spPr bwMode="gray">
            <a:xfrm>
              <a:off x="171" y="0"/>
              <a:ext cx="564" cy="187"/>
            </a:xfrm>
            <a:custGeom>
              <a:avLst/>
              <a:gdLst>
                <a:gd name="T0" fmla="*/ 564 w 564"/>
                <a:gd name="T1" fmla="*/ 0 h 187"/>
                <a:gd name="T2" fmla="*/ 482 w 564"/>
                <a:gd name="T3" fmla="*/ 187 h 187"/>
                <a:gd name="T4" fmla="*/ 0 w 564"/>
                <a:gd name="T5" fmla="*/ 0 h 187"/>
                <a:gd name="T6" fmla="*/ 564 w 564"/>
                <a:gd name="T7" fmla="*/ 0 h 187"/>
                <a:gd name="T8" fmla="*/ 0 60000 65536"/>
                <a:gd name="T9" fmla="*/ 0 60000 65536"/>
                <a:gd name="T10" fmla="*/ 0 60000 65536"/>
                <a:gd name="T11" fmla="*/ 0 60000 65536"/>
                <a:gd name="T12" fmla="*/ 0 w 564"/>
                <a:gd name="T13" fmla="*/ 0 h 187"/>
                <a:gd name="T14" fmla="*/ 564 w 564"/>
                <a:gd name="T15" fmla="*/ 187 h 187"/>
              </a:gdLst>
              <a:ahLst/>
              <a:cxnLst>
                <a:cxn ang="T8">
                  <a:pos x="T0" y="T1"/>
                </a:cxn>
                <a:cxn ang="T9">
                  <a:pos x="T2" y="T3"/>
                </a:cxn>
                <a:cxn ang="T10">
                  <a:pos x="T4" y="T5"/>
                </a:cxn>
                <a:cxn ang="T11">
                  <a:pos x="T6" y="T7"/>
                </a:cxn>
              </a:cxnLst>
              <a:rect l="T12" t="T13" r="T14" b="T15"/>
              <a:pathLst>
                <a:path w="564" h="187">
                  <a:moveTo>
                    <a:pt x="564" y="0"/>
                  </a:moveTo>
                  <a:lnTo>
                    <a:pt x="482" y="187"/>
                  </a:lnTo>
                  <a:lnTo>
                    <a:pt x="0" y="0"/>
                  </a:lnTo>
                  <a:lnTo>
                    <a:pt x="564" y="0"/>
                  </a:lnTo>
                  <a:close/>
                </a:path>
              </a:pathLst>
            </a:custGeom>
            <a:solidFill>
              <a:schemeClr val="bg2"/>
            </a:solidFill>
            <a:ln w="9525">
              <a:noFill/>
              <a:round/>
              <a:headEnd/>
              <a:tailEnd/>
            </a:ln>
          </p:spPr>
          <p:txBody>
            <a:bodyPr/>
            <a:lstStyle/>
            <a:p>
              <a:endParaRPr lang="zh-CN" altLang="en-US"/>
            </a:p>
          </p:txBody>
        </p:sp>
      </p:grpSp>
      <p:sp>
        <p:nvSpPr>
          <p:cNvPr id="11" name="Freeform 7"/>
          <p:cNvSpPr>
            <a:spLocks/>
          </p:cNvSpPr>
          <p:nvPr/>
        </p:nvSpPr>
        <p:spPr bwMode="gray">
          <a:xfrm>
            <a:off x="1871663" y="-9525"/>
            <a:ext cx="1895475" cy="1519238"/>
          </a:xfrm>
          <a:custGeom>
            <a:avLst/>
            <a:gdLst>
              <a:gd name="T0" fmla="*/ 2147483647 w 1194"/>
              <a:gd name="T1" fmla="*/ 0 h 957"/>
              <a:gd name="T2" fmla="*/ 0 w 1194"/>
              <a:gd name="T3" fmla="*/ 2147483647 h 957"/>
              <a:gd name="T4" fmla="*/ 0 w 1194"/>
              <a:gd name="T5" fmla="*/ 2147483647 h 957"/>
              <a:gd name="T6" fmla="*/ 2147483647 w 1194"/>
              <a:gd name="T7" fmla="*/ 0 h 957"/>
              <a:gd name="T8" fmla="*/ 2147483647 w 1194"/>
              <a:gd name="T9" fmla="*/ 0 h 957"/>
              <a:gd name="T10" fmla="*/ 0 60000 65536"/>
              <a:gd name="T11" fmla="*/ 0 60000 65536"/>
              <a:gd name="T12" fmla="*/ 0 60000 65536"/>
              <a:gd name="T13" fmla="*/ 0 60000 65536"/>
              <a:gd name="T14" fmla="*/ 0 60000 65536"/>
              <a:gd name="T15" fmla="*/ 0 w 1194"/>
              <a:gd name="T16" fmla="*/ 0 h 957"/>
              <a:gd name="T17" fmla="*/ 1194 w 1194"/>
              <a:gd name="T18" fmla="*/ 957 h 957"/>
            </a:gdLst>
            <a:ahLst/>
            <a:cxnLst>
              <a:cxn ang="T10">
                <a:pos x="T0" y="T1"/>
              </a:cxn>
              <a:cxn ang="T11">
                <a:pos x="T2" y="T3"/>
              </a:cxn>
              <a:cxn ang="T12">
                <a:pos x="T4" y="T5"/>
              </a:cxn>
              <a:cxn ang="T13">
                <a:pos x="T6" y="T7"/>
              </a:cxn>
              <a:cxn ang="T14">
                <a:pos x="T8" y="T9"/>
              </a:cxn>
            </a:cxnLst>
            <a:rect l="T15" t="T16" r="T17" b="T18"/>
            <a:pathLst>
              <a:path w="1194" h="957">
                <a:moveTo>
                  <a:pt x="843" y="0"/>
                </a:moveTo>
                <a:lnTo>
                  <a:pt x="0" y="885"/>
                </a:lnTo>
                <a:lnTo>
                  <a:pt x="0" y="957"/>
                </a:lnTo>
                <a:lnTo>
                  <a:pt x="1194" y="0"/>
                </a:lnTo>
                <a:lnTo>
                  <a:pt x="843" y="0"/>
                </a:lnTo>
                <a:close/>
              </a:path>
            </a:pathLst>
          </a:custGeom>
          <a:solidFill>
            <a:schemeClr val="bg2"/>
          </a:solidFill>
          <a:ln w="9525">
            <a:noFill/>
            <a:round/>
            <a:headEnd/>
            <a:tailEnd/>
          </a:ln>
        </p:spPr>
        <p:txBody>
          <a:bodyPr/>
          <a:lstStyle/>
          <a:p>
            <a:endParaRPr lang="zh-CN" altLang="en-US"/>
          </a:p>
        </p:txBody>
      </p:sp>
      <p:sp>
        <p:nvSpPr>
          <p:cNvPr id="12" name="Freeform 8"/>
          <p:cNvSpPr>
            <a:spLocks/>
          </p:cNvSpPr>
          <p:nvPr/>
        </p:nvSpPr>
        <p:spPr bwMode="gray">
          <a:xfrm>
            <a:off x="1871663" y="-14288"/>
            <a:ext cx="2138362" cy="1581151"/>
          </a:xfrm>
          <a:custGeom>
            <a:avLst/>
            <a:gdLst>
              <a:gd name="T0" fmla="*/ 2147483647 w 1347"/>
              <a:gd name="T1" fmla="*/ 0 h 996"/>
              <a:gd name="T2" fmla="*/ 0 w 1347"/>
              <a:gd name="T3" fmla="*/ 2147483647 h 996"/>
              <a:gd name="T4" fmla="*/ 0 w 1347"/>
              <a:gd name="T5" fmla="*/ 2147483647 h 996"/>
              <a:gd name="T6" fmla="*/ 2147483647 w 1347"/>
              <a:gd name="T7" fmla="*/ 0 h 996"/>
              <a:gd name="T8" fmla="*/ 2147483647 w 1347"/>
              <a:gd name="T9" fmla="*/ 0 h 996"/>
              <a:gd name="T10" fmla="*/ 0 60000 65536"/>
              <a:gd name="T11" fmla="*/ 0 60000 65536"/>
              <a:gd name="T12" fmla="*/ 0 60000 65536"/>
              <a:gd name="T13" fmla="*/ 0 60000 65536"/>
              <a:gd name="T14" fmla="*/ 0 60000 65536"/>
              <a:gd name="T15" fmla="*/ 0 w 1347"/>
              <a:gd name="T16" fmla="*/ 0 h 996"/>
              <a:gd name="T17" fmla="*/ 1347 w 1347"/>
              <a:gd name="T18" fmla="*/ 996 h 996"/>
            </a:gdLst>
            <a:ahLst/>
            <a:cxnLst>
              <a:cxn ang="T10">
                <a:pos x="T0" y="T1"/>
              </a:cxn>
              <a:cxn ang="T11">
                <a:pos x="T2" y="T3"/>
              </a:cxn>
              <a:cxn ang="T12">
                <a:pos x="T4" y="T5"/>
              </a:cxn>
              <a:cxn ang="T13">
                <a:pos x="T6" y="T7"/>
              </a:cxn>
              <a:cxn ang="T14">
                <a:pos x="T8" y="T9"/>
              </a:cxn>
            </a:cxnLst>
            <a:rect l="T15" t="T16" r="T17" b="T18"/>
            <a:pathLst>
              <a:path w="1347" h="996">
                <a:moveTo>
                  <a:pt x="1347" y="0"/>
                </a:moveTo>
                <a:lnTo>
                  <a:pt x="0" y="996"/>
                </a:lnTo>
                <a:lnTo>
                  <a:pt x="0" y="957"/>
                </a:lnTo>
                <a:lnTo>
                  <a:pt x="1191" y="0"/>
                </a:lnTo>
                <a:lnTo>
                  <a:pt x="1347" y="0"/>
                </a:lnTo>
                <a:close/>
              </a:path>
            </a:pathLst>
          </a:custGeom>
          <a:solidFill>
            <a:schemeClr val="accent1"/>
          </a:solidFill>
          <a:ln w="9525">
            <a:noFill/>
            <a:round/>
            <a:headEnd/>
            <a:tailEnd/>
          </a:ln>
        </p:spPr>
        <p:txBody>
          <a:bodyPr/>
          <a:lstStyle/>
          <a:p>
            <a:endParaRPr lang="zh-CN" altLang="en-US"/>
          </a:p>
        </p:txBody>
      </p:sp>
      <p:sp>
        <p:nvSpPr>
          <p:cNvPr id="13" name="Freeform 9"/>
          <p:cNvSpPr>
            <a:spLocks/>
          </p:cNvSpPr>
          <p:nvPr/>
        </p:nvSpPr>
        <p:spPr bwMode="gray">
          <a:xfrm>
            <a:off x="1871663" y="-14288"/>
            <a:ext cx="2338387" cy="1627188"/>
          </a:xfrm>
          <a:custGeom>
            <a:avLst/>
            <a:gdLst>
              <a:gd name="T0" fmla="*/ 2147483647 w 1473"/>
              <a:gd name="T1" fmla="*/ 2147483647 h 1025"/>
              <a:gd name="T2" fmla="*/ 2147483647 w 1473"/>
              <a:gd name="T3" fmla="*/ 2147483647 h 1025"/>
              <a:gd name="T4" fmla="*/ 0 w 1473"/>
              <a:gd name="T5" fmla="*/ 2147483647 h 1025"/>
              <a:gd name="T6" fmla="*/ 2147483647 w 1473"/>
              <a:gd name="T7" fmla="*/ 0 h 1025"/>
              <a:gd name="T8" fmla="*/ 2147483647 w 1473"/>
              <a:gd name="T9" fmla="*/ 2147483647 h 1025"/>
              <a:gd name="T10" fmla="*/ 0 60000 65536"/>
              <a:gd name="T11" fmla="*/ 0 60000 65536"/>
              <a:gd name="T12" fmla="*/ 0 60000 65536"/>
              <a:gd name="T13" fmla="*/ 0 60000 65536"/>
              <a:gd name="T14" fmla="*/ 0 60000 65536"/>
              <a:gd name="T15" fmla="*/ 0 w 1473"/>
              <a:gd name="T16" fmla="*/ 0 h 1025"/>
              <a:gd name="T17" fmla="*/ 1473 w 1473"/>
              <a:gd name="T18" fmla="*/ 1025 h 1025"/>
            </a:gdLst>
            <a:ahLst/>
            <a:cxnLst>
              <a:cxn ang="T10">
                <a:pos x="T0" y="T1"/>
              </a:cxn>
              <a:cxn ang="T11">
                <a:pos x="T2" y="T3"/>
              </a:cxn>
              <a:cxn ang="T12">
                <a:pos x="T4" y="T5"/>
              </a:cxn>
              <a:cxn ang="T13">
                <a:pos x="T6" y="T7"/>
              </a:cxn>
              <a:cxn ang="T14">
                <a:pos x="T8" y="T9"/>
              </a:cxn>
            </a:cxnLst>
            <a:rect l="T15" t="T16" r="T17" b="T18"/>
            <a:pathLst>
              <a:path w="1473" h="1025">
                <a:moveTo>
                  <a:pt x="1473" y="6"/>
                </a:moveTo>
                <a:lnTo>
                  <a:pt x="2" y="1025"/>
                </a:lnTo>
                <a:lnTo>
                  <a:pt x="0" y="995"/>
                </a:lnTo>
                <a:lnTo>
                  <a:pt x="1344" y="0"/>
                </a:lnTo>
                <a:lnTo>
                  <a:pt x="1473" y="6"/>
                </a:lnTo>
                <a:close/>
              </a:path>
            </a:pathLst>
          </a:custGeom>
          <a:solidFill>
            <a:schemeClr val="tx2"/>
          </a:solidFill>
          <a:ln w="9525">
            <a:noFill/>
            <a:round/>
            <a:headEnd/>
            <a:tailEnd/>
          </a:ln>
        </p:spPr>
        <p:txBody>
          <a:bodyPr/>
          <a:lstStyle/>
          <a:p>
            <a:endParaRPr lang="zh-CN" altLang="en-US"/>
          </a:p>
        </p:txBody>
      </p:sp>
      <p:sp>
        <p:nvSpPr>
          <p:cNvPr id="14" name="Freeform 10"/>
          <p:cNvSpPr>
            <a:spLocks/>
          </p:cNvSpPr>
          <p:nvPr/>
        </p:nvSpPr>
        <p:spPr bwMode="gray">
          <a:xfrm>
            <a:off x="1874838" y="4437063"/>
            <a:ext cx="3525837" cy="2435225"/>
          </a:xfrm>
          <a:custGeom>
            <a:avLst/>
            <a:gdLst>
              <a:gd name="T0" fmla="*/ 2147483647 w 2221"/>
              <a:gd name="T1" fmla="*/ 2147483647 h 1534"/>
              <a:gd name="T2" fmla="*/ 0 w 2221"/>
              <a:gd name="T3" fmla="*/ 0 h 1534"/>
              <a:gd name="T4" fmla="*/ 2147483647 w 2221"/>
              <a:gd name="T5" fmla="*/ 2147483647 h 1534"/>
              <a:gd name="T6" fmla="*/ 2147483647 w 2221"/>
              <a:gd name="T7" fmla="*/ 2147483647 h 1534"/>
              <a:gd name="T8" fmla="*/ 2147483647 w 2221"/>
              <a:gd name="T9" fmla="*/ 2147483647 h 1534"/>
              <a:gd name="T10" fmla="*/ 0 60000 65536"/>
              <a:gd name="T11" fmla="*/ 0 60000 65536"/>
              <a:gd name="T12" fmla="*/ 0 60000 65536"/>
              <a:gd name="T13" fmla="*/ 0 60000 65536"/>
              <a:gd name="T14" fmla="*/ 0 60000 65536"/>
              <a:gd name="T15" fmla="*/ 0 w 2221"/>
              <a:gd name="T16" fmla="*/ 0 h 1534"/>
              <a:gd name="T17" fmla="*/ 2221 w 2221"/>
              <a:gd name="T18" fmla="*/ 1534 h 1534"/>
            </a:gdLst>
            <a:ahLst/>
            <a:cxnLst>
              <a:cxn ang="T10">
                <a:pos x="T0" y="T1"/>
              </a:cxn>
              <a:cxn ang="T11">
                <a:pos x="T2" y="T3"/>
              </a:cxn>
              <a:cxn ang="T12">
                <a:pos x="T4" y="T5"/>
              </a:cxn>
              <a:cxn ang="T13">
                <a:pos x="T6" y="T7"/>
              </a:cxn>
              <a:cxn ang="T14">
                <a:pos x="T8" y="T9"/>
              </a:cxn>
            </a:cxnLst>
            <a:rect l="T15" t="T16" r="T17" b="T18"/>
            <a:pathLst>
              <a:path w="2221" h="1534">
                <a:moveTo>
                  <a:pt x="2221" y="1533"/>
                </a:moveTo>
                <a:lnTo>
                  <a:pt x="0" y="0"/>
                </a:lnTo>
                <a:lnTo>
                  <a:pt x="1" y="25"/>
                </a:lnTo>
                <a:lnTo>
                  <a:pt x="2059" y="1534"/>
                </a:lnTo>
                <a:lnTo>
                  <a:pt x="2221" y="1533"/>
                </a:lnTo>
                <a:close/>
              </a:path>
            </a:pathLst>
          </a:custGeom>
          <a:solidFill>
            <a:schemeClr val="tx2"/>
          </a:solidFill>
          <a:ln w="9525">
            <a:noFill/>
            <a:round/>
            <a:headEnd/>
            <a:tailEnd/>
          </a:ln>
        </p:spPr>
        <p:txBody>
          <a:bodyPr/>
          <a:lstStyle/>
          <a:p>
            <a:endParaRPr lang="zh-CN" altLang="en-US"/>
          </a:p>
        </p:txBody>
      </p:sp>
      <p:sp>
        <p:nvSpPr>
          <p:cNvPr id="15" name="Freeform 11"/>
          <p:cNvSpPr>
            <a:spLocks/>
          </p:cNvSpPr>
          <p:nvPr/>
        </p:nvSpPr>
        <p:spPr bwMode="gray">
          <a:xfrm>
            <a:off x="1876425" y="4475163"/>
            <a:ext cx="3265488" cy="2392362"/>
          </a:xfrm>
          <a:custGeom>
            <a:avLst/>
            <a:gdLst>
              <a:gd name="T0" fmla="*/ 2147483647 w 2057"/>
              <a:gd name="T1" fmla="*/ 2147483647 h 1507"/>
              <a:gd name="T2" fmla="*/ 0 w 2057"/>
              <a:gd name="T3" fmla="*/ 0 h 1507"/>
              <a:gd name="T4" fmla="*/ 0 w 2057"/>
              <a:gd name="T5" fmla="*/ 2147483647 h 1507"/>
              <a:gd name="T6" fmla="*/ 2147483647 w 2057"/>
              <a:gd name="T7" fmla="*/ 2147483647 h 1507"/>
              <a:gd name="T8" fmla="*/ 2147483647 w 2057"/>
              <a:gd name="T9" fmla="*/ 2147483647 h 1507"/>
              <a:gd name="T10" fmla="*/ 0 60000 65536"/>
              <a:gd name="T11" fmla="*/ 0 60000 65536"/>
              <a:gd name="T12" fmla="*/ 0 60000 65536"/>
              <a:gd name="T13" fmla="*/ 0 60000 65536"/>
              <a:gd name="T14" fmla="*/ 0 60000 65536"/>
              <a:gd name="T15" fmla="*/ 0 w 2057"/>
              <a:gd name="T16" fmla="*/ 0 h 1507"/>
              <a:gd name="T17" fmla="*/ 2057 w 2057"/>
              <a:gd name="T18" fmla="*/ 1507 h 1507"/>
            </a:gdLst>
            <a:ahLst/>
            <a:cxnLst>
              <a:cxn ang="T10">
                <a:pos x="T0" y="T1"/>
              </a:cxn>
              <a:cxn ang="T11">
                <a:pos x="T2" y="T3"/>
              </a:cxn>
              <a:cxn ang="T12">
                <a:pos x="T4" y="T5"/>
              </a:cxn>
              <a:cxn ang="T13">
                <a:pos x="T6" y="T7"/>
              </a:cxn>
              <a:cxn ang="T14">
                <a:pos x="T8" y="T9"/>
              </a:cxn>
            </a:cxnLst>
            <a:rect l="T15" t="T16" r="T17" b="T18"/>
            <a:pathLst>
              <a:path w="2057" h="1507">
                <a:moveTo>
                  <a:pt x="2057" y="1507"/>
                </a:moveTo>
                <a:lnTo>
                  <a:pt x="0" y="0"/>
                </a:lnTo>
                <a:lnTo>
                  <a:pt x="0" y="30"/>
                </a:lnTo>
                <a:lnTo>
                  <a:pt x="1857" y="1507"/>
                </a:lnTo>
                <a:lnTo>
                  <a:pt x="2057" y="1507"/>
                </a:lnTo>
                <a:close/>
              </a:path>
            </a:pathLst>
          </a:custGeom>
          <a:solidFill>
            <a:schemeClr val="accent1"/>
          </a:solidFill>
          <a:ln w="9525">
            <a:noFill/>
            <a:round/>
            <a:headEnd/>
            <a:tailEnd/>
          </a:ln>
        </p:spPr>
        <p:txBody>
          <a:bodyPr/>
          <a:lstStyle/>
          <a:p>
            <a:endParaRPr lang="zh-CN" altLang="en-US"/>
          </a:p>
        </p:txBody>
      </p:sp>
      <p:sp>
        <p:nvSpPr>
          <p:cNvPr id="16" name="Freeform 12"/>
          <p:cNvSpPr>
            <a:spLocks/>
          </p:cNvSpPr>
          <p:nvPr/>
        </p:nvSpPr>
        <p:spPr bwMode="gray">
          <a:xfrm>
            <a:off x="1871663" y="4518025"/>
            <a:ext cx="2946400" cy="2344738"/>
          </a:xfrm>
          <a:custGeom>
            <a:avLst/>
            <a:gdLst>
              <a:gd name="T0" fmla="*/ 2147483647 w 1856"/>
              <a:gd name="T1" fmla="*/ 2147483647 h 1477"/>
              <a:gd name="T2" fmla="*/ 0 w 1856"/>
              <a:gd name="T3" fmla="*/ 2147483647 h 1477"/>
              <a:gd name="T4" fmla="*/ 0 w 1856"/>
              <a:gd name="T5" fmla="*/ 0 h 1477"/>
              <a:gd name="T6" fmla="*/ 2147483647 w 1856"/>
              <a:gd name="T7" fmla="*/ 2147483647 h 1477"/>
              <a:gd name="T8" fmla="*/ 2147483647 w 1856"/>
              <a:gd name="T9" fmla="*/ 2147483647 h 1477"/>
              <a:gd name="T10" fmla="*/ 2147483647 w 1856"/>
              <a:gd name="T11" fmla="*/ 2147483647 h 1477"/>
              <a:gd name="T12" fmla="*/ 0 60000 65536"/>
              <a:gd name="T13" fmla="*/ 0 60000 65536"/>
              <a:gd name="T14" fmla="*/ 0 60000 65536"/>
              <a:gd name="T15" fmla="*/ 0 60000 65536"/>
              <a:gd name="T16" fmla="*/ 0 60000 65536"/>
              <a:gd name="T17" fmla="*/ 0 60000 65536"/>
              <a:gd name="T18" fmla="*/ 0 w 1856"/>
              <a:gd name="T19" fmla="*/ 0 h 1477"/>
              <a:gd name="T20" fmla="*/ 1856 w 1856"/>
              <a:gd name="T21" fmla="*/ 1477 h 1477"/>
            </a:gdLst>
            <a:ahLst/>
            <a:cxnLst>
              <a:cxn ang="T12">
                <a:pos x="T0" y="T1"/>
              </a:cxn>
              <a:cxn ang="T13">
                <a:pos x="T2" y="T3"/>
              </a:cxn>
              <a:cxn ang="T14">
                <a:pos x="T4" y="T5"/>
              </a:cxn>
              <a:cxn ang="T15">
                <a:pos x="T6" y="T7"/>
              </a:cxn>
              <a:cxn ang="T16">
                <a:pos x="T8" y="T9"/>
              </a:cxn>
              <a:cxn ang="T17">
                <a:pos x="T10" y="T11"/>
              </a:cxn>
            </a:cxnLst>
            <a:rect l="T18" t="T19" r="T20" b="T21"/>
            <a:pathLst>
              <a:path w="1856" h="1477">
                <a:moveTo>
                  <a:pt x="1344" y="1474"/>
                </a:moveTo>
                <a:lnTo>
                  <a:pt x="0" y="97"/>
                </a:lnTo>
                <a:lnTo>
                  <a:pt x="0" y="0"/>
                </a:lnTo>
                <a:lnTo>
                  <a:pt x="1856" y="1474"/>
                </a:lnTo>
                <a:lnTo>
                  <a:pt x="1848" y="1477"/>
                </a:lnTo>
                <a:lnTo>
                  <a:pt x="1344" y="1474"/>
                </a:lnTo>
                <a:close/>
              </a:path>
            </a:pathLst>
          </a:custGeom>
          <a:solidFill>
            <a:schemeClr val="hlink"/>
          </a:solidFill>
          <a:ln w="9525">
            <a:noFill/>
            <a:round/>
            <a:headEnd/>
            <a:tailEnd/>
          </a:ln>
        </p:spPr>
        <p:txBody>
          <a:bodyPr/>
          <a:lstStyle/>
          <a:p>
            <a:endParaRPr lang="zh-CN" altLang="en-US"/>
          </a:p>
        </p:txBody>
      </p:sp>
      <p:sp>
        <p:nvSpPr>
          <p:cNvPr id="17" name="Line 17"/>
          <p:cNvSpPr>
            <a:spLocks noChangeShapeType="1"/>
          </p:cNvSpPr>
          <p:nvPr/>
        </p:nvSpPr>
        <p:spPr bwMode="gray">
          <a:xfrm>
            <a:off x="1876425" y="1552575"/>
            <a:ext cx="0" cy="2957513"/>
          </a:xfrm>
          <a:prstGeom prst="line">
            <a:avLst/>
          </a:prstGeom>
          <a:noFill/>
          <a:ln w="9525">
            <a:solidFill>
              <a:schemeClr val="accent1"/>
            </a:solidFill>
            <a:round/>
            <a:headEnd/>
            <a:tailEnd/>
          </a:ln>
        </p:spPr>
        <p:txBody>
          <a:bodyPr/>
          <a:lstStyle/>
          <a:p>
            <a:endParaRPr lang="zh-CN" altLang="en-US"/>
          </a:p>
        </p:txBody>
      </p:sp>
      <p:sp>
        <p:nvSpPr>
          <p:cNvPr id="18" name="Rectangle 40"/>
          <p:cNvSpPr txBox="1">
            <a:spLocks noChangeArrowheads="1"/>
          </p:cNvSpPr>
          <p:nvPr/>
        </p:nvSpPr>
        <p:spPr bwMode="white">
          <a:xfrm>
            <a:off x="1763713" y="2060575"/>
            <a:ext cx="4968875" cy="1366838"/>
          </a:xfrm>
          <a:prstGeom prst="rect">
            <a:avLst/>
          </a:prstGeom>
          <a:noFill/>
          <a:ln w="9525">
            <a:noFill/>
            <a:miter lim="800000"/>
            <a:headEnd/>
            <a:tailEnd/>
          </a:ln>
        </p:spPr>
        <p:txBody>
          <a:bodyPr anchor="ctr"/>
          <a:lstStyle/>
          <a:p>
            <a:pPr>
              <a:lnSpc>
                <a:spcPct val="70000"/>
              </a:lnSpc>
            </a:pPr>
            <a:r>
              <a:rPr kumimoji="1" lang="en-US" altLang="zh-CN" sz="4000" b="1">
                <a:solidFill>
                  <a:schemeClr val="bg1"/>
                </a:solidFill>
                <a:latin typeface="微软雅黑" pitchFamily="34" charset="-122"/>
                <a:ea typeface="微软雅黑" pitchFamily="34" charset="-122"/>
              </a:rPr>
              <a:t>《</a:t>
            </a:r>
            <a:r>
              <a:rPr kumimoji="1" lang="zh-CN" altLang="en-US" sz="4000" b="1">
                <a:solidFill>
                  <a:schemeClr val="bg1"/>
                </a:solidFill>
                <a:latin typeface="微软雅黑" pitchFamily="34" charset="-122"/>
                <a:ea typeface="微软雅黑" pitchFamily="34" charset="-122"/>
              </a:rPr>
              <a:t>时事报告</a:t>
            </a:r>
            <a:r>
              <a:rPr kumimoji="1" lang="en-US" altLang="zh-CN" sz="4000" b="1">
                <a:solidFill>
                  <a:schemeClr val="bg1"/>
                </a:solidFill>
                <a:latin typeface="微软雅黑" pitchFamily="34" charset="-122"/>
                <a:ea typeface="微软雅黑" pitchFamily="34" charset="-122"/>
              </a:rPr>
              <a:t>》</a:t>
            </a:r>
            <a:r>
              <a:rPr kumimoji="1" lang="zh-CN" altLang="en-US" sz="4000" b="1">
                <a:solidFill>
                  <a:schemeClr val="bg1"/>
                </a:solidFill>
                <a:latin typeface="微软雅黑" pitchFamily="34" charset="-122"/>
                <a:ea typeface="微软雅黑" pitchFamily="34" charset="-122"/>
              </a:rPr>
              <a:t>杂志社</a:t>
            </a:r>
            <a:endParaRPr kumimoji="1" lang="ko-KR" altLang="en-US" sz="4000" b="1">
              <a:solidFill>
                <a:schemeClr val="bg1"/>
              </a:solidFill>
              <a:latin typeface="微软雅黑" pitchFamily="34" charset="-122"/>
              <a:ea typeface="冬青黑体简体中文 W6" charset="-122"/>
            </a:endParaRPr>
          </a:p>
        </p:txBody>
      </p:sp>
      <p:sp>
        <p:nvSpPr>
          <p:cNvPr id="19" name="Rectangle 41"/>
          <p:cNvSpPr txBox="1">
            <a:spLocks noChangeArrowheads="1"/>
          </p:cNvSpPr>
          <p:nvPr/>
        </p:nvSpPr>
        <p:spPr bwMode="white">
          <a:xfrm>
            <a:off x="2051050" y="2997200"/>
            <a:ext cx="5473700" cy="431800"/>
          </a:xfrm>
          <a:prstGeom prst="rect">
            <a:avLst/>
          </a:prstGeom>
          <a:noFill/>
          <a:ln w="9525">
            <a:noFill/>
            <a:miter lim="800000"/>
            <a:headEnd/>
            <a:tailEnd/>
          </a:ln>
        </p:spPr>
        <p:txBody>
          <a:bodyPr/>
          <a:lstStyle/>
          <a:p>
            <a:pPr latinLnBrk="1">
              <a:spcBef>
                <a:spcPct val="20000"/>
              </a:spcBef>
            </a:pPr>
            <a:r>
              <a:rPr kumimoji="1" lang="zh-CN" altLang="en-US" sz="2800" b="1">
                <a:solidFill>
                  <a:schemeClr val="bg1"/>
                </a:solidFill>
                <a:latin typeface="华文楷体" pitchFamily="2" charset="-122"/>
                <a:ea typeface="华文楷体" pitchFamily="2" charset="-122"/>
              </a:rPr>
              <a:t>形势与政策课专用</a:t>
            </a:r>
            <a:endParaRPr kumimoji="1" lang="ko-KR" altLang="en-US" sz="2800" b="1">
              <a:solidFill>
                <a:schemeClr val="bg1"/>
              </a:solidFill>
              <a:latin typeface="华文楷体" pitchFamily="2" charset="-122"/>
              <a:ea typeface="楷体-简" charset="-122"/>
            </a:endParaRPr>
          </a:p>
        </p:txBody>
      </p:sp>
      <p:sp>
        <p:nvSpPr>
          <p:cNvPr id="20" name="Rectangle 6"/>
          <p:cNvSpPr>
            <a:spLocks noChangeArrowheads="1"/>
          </p:cNvSpPr>
          <p:nvPr/>
        </p:nvSpPr>
        <p:spPr bwMode="gray">
          <a:xfrm>
            <a:off x="65088" y="4457700"/>
            <a:ext cx="1762125" cy="215900"/>
          </a:xfrm>
          <a:prstGeom prst="rect">
            <a:avLst/>
          </a:prstGeom>
          <a:solidFill>
            <a:schemeClr val="bg2"/>
          </a:solidFill>
          <a:ln w="9525">
            <a:noFill/>
            <a:miter lim="800000"/>
            <a:headEnd/>
            <a:tailEnd/>
          </a:ln>
        </p:spPr>
        <p:txBody>
          <a:bodyPr wrap="none" anchor="ctr"/>
          <a:lstStyle/>
          <a:p>
            <a:endParaRPr lang="zh-CN" altLang="en-US"/>
          </a:p>
        </p:txBody>
      </p:sp>
      <p:sp>
        <p:nvSpPr>
          <p:cNvPr id="21" name="Text Box 8"/>
          <p:cNvSpPr txBox="1">
            <a:spLocks noChangeArrowheads="1"/>
          </p:cNvSpPr>
          <p:nvPr/>
        </p:nvSpPr>
        <p:spPr bwMode="gray">
          <a:xfrm>
            <a:off x="-36512" y="4437112"/>
            <a:ext cx="2087563" cy="261610"/>
          </a:xfrm>
          <a:prstGeom prst="rect">
            <a:avLst/>
          </a:prstGeom>
          <a:noFill/>
          <a:ln w="9525">
            <a:noFill/>
            <a:miter lim="800000"/>
            <a:headEnd/>
            <a:tailEnd/>
          </a:ln>
        </p:spPr>
        <p:txBody>
          <a:bodyPr>
            <a:spAutoFit/>
          </a:bodyPr>
          <a:lstStyle/>
          <a:p>
            <a:r>
              <a:rPr lang="en-US" altLang="zh-CN" sz="1100" b="1" dirty="0" smtClean="0">
                <a:solidFill>
                  <a:srgbClr val="A6A6A6"/>
                </a:solidFill>
                <a:latin typeface="Arial" pitchFamily="34" charset="0"/>
                <a:ea typeface="黑体" pitchFamily="2" charset="-122"/>
                <a:cs typeface="Arial" pitchFamily="34" charset="0"/>
              </a:rPr>
              <a:t>www.xingshizhengce.com</a:t>
            </a:r>
            <a:endParaRPr lang="zh-CN" altLang="en-US" sz="1100" b="1" dirty="0">
              <a:solidFill>
                <a:srgbClr val="A6A6A6"/>
              </a:solidFill>
              <a:latin typeface="Arial" pitchFamily="34" charset="0"/>
              <a:ea typeface="黑体" pitchFamily="2" charset="-122"/>
            </a:endParaRPr>
          </a:p>
        </p:txBody>
      </p:sp>
      <p:pic>
        <p:nvPicPr>
          <p:cNvPr id="22" name="图片 2" descr="章.tif"/>
          <p:cNvPicPr>
            <a:picLocks noChangeAspect="1"/>
          </p:cNvPicPr>
          <p:nvPr/>
        </p:nvPicPr>
        <p:blipFill>
          <a:blip r:embed="rId2" cstate="print"/>
          <a:srcRect/>
          <a:stretch>
            <a:fillRect/>
          </a:stretch>
        </p:blipFill>
        <p:spPr bwMode="auto">
          <a:xfrm>
            <a:off x="561955" y="2416176"/>
            <a:ext cx="1152525" cy="1155700"/>
          </a:xfrm>
          <a:prstGeom prst="rect">
            <a:avLst/>
          </a:prstGeom>
          <a:noFill/>
          <a:ln w="9525">
            <a:noFill/>
            <a:miter lim="800000"/>
            <a:headEnd/>
            <a:tailEnd/>
          </a:ln>
        </p:spPr>
      </p:pic>
      <p:sp>
        <p:nvSpPr>
          <p:cNvPr id="23" name="Freeform 20"/>
          <p:cNvSpPr>
            <a:spLocks/>
          </p:cNvSpPr>
          <p:nvPr/>
        </p:nvSpPr>
        <p:spPr bwMode="gray">
          <a:xfrm>
            <a:off x="1811370" y="-9525"/>
            <a:ext cx="7332662" cy="6946900"/>
          </a:xfrm>
          <a:custGeom>
            <a:avLst/>
            <a:gdLst>
              <a:gd name="T0" fmla="*/ 2147483647 w 4579"/>
              <a:gd name="T1" fmla="*/ 0 h 4338"/>
              <a:gd name="T2" fmla="*/ 2147483647 w 4579"/>
              <a:gd name="T3" fmla="*/ 2147483647 h 4338"/>
              <a:gd name="T4" fmla="*/ 0 w 4579"/>
              <a:gd name="T5" fmla="*/ 2147483647 h 4338"/>
              <a:gd name="T6" fmla="*/ 2147483647 w 4579"/>
              <a:gd name="T7" fmla="*/ 2147483647 h 4338"/>
              <a:gd name="T8" fmla="*/ 2147483647 w 4579"/>
              <a:gd name="T9" fmla="*/ 2147483647 h 4338"/>
              <a:gd name="T10" fmla="*/ 2147483647 w 4579"/>
              <a:gd name="T11" fmla="*/ 0 h 4338"/>
              <a:gd name="T12" fmla="*/ 2147483647 w 4579"/>
              <a:gd name="T13" fmla="*/ 0 h 4338"/>
              <a:gd name="T14" fmla="*/ 0 60000 65536"/>
              <a:gd name="T15" fmla="*/ 0 60000 65536"/>
              <a:gd name="T16" fmla="*/ 0 60000 65536"/>
              <a:gd name="T17" fmla="*/ 0 60000 65536"/>
              <a:gd name="T18" fmla="*/ 0 60000 65536"/>
              <a:gd name="T19" fmla="*/ 0 60000 65536"/>
              <a:gd name="T20" fmla="*/ 0 60000 65536"/>
              <a:gd name="T21" fmla="*/ 0 w 4579"/>
              <a:gd name="T22" fmla="*/ 0 h 4338"/>
              <a:gd name="T23" fmla="*/ 4579 w 4579"/>
              <a:gd name="T24" fmla="*/ 4338 h 43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79" h="4338">
                <a:moveTo>
                  <a:pt x="1471" y="0"/>
                </a:moveTo>
                <a:lnTo>
                  <a:pt x="1" y="1020"/>
                </a:lnTo>
                <a:lnTo>
                  <a:pt x="0" y="2805"/>
                </a:lnTo>
                <a:lnTo>
                  <a:pt x="2221" y="4338"/>
                </a:lnTo>
                <a:lnTo>
                  <a:pt x="4579" y="4332"/>
                </a:lnTo>
                <a:lnTo>
                  <a:pt x="4573" y="0"/>
                </a:lnTo>
                <a:lnTo>
                  <a:pt x="1471" y="0"/>
                </a:lnTo>
                <a:close/>
              </a:path>
            </a:pathLst>
          </a:custGeom>
          <a:solidFill>
            <a:schemeClr val="bg1"/>
          </a:solidFill>
          <a:ln w="9525">
            <a:noFill/>
            <a:round/>
            <a:headEnd/>
            <a:tailEnd/>
          </a:ln>
        </p:spPr>
        <p:txBody>
          <a:bodyPr/>
          <a:lstStyle/>
          <a:p>
            <a:endParaRPr lang="zh-CN" altLang="en-US"/>
          </a:p>
        </p:txBody>
      </p:sp>
      <p:sp>
        <p:nvSpPr>
          <p:cNvPr id="4" name="TextBox 3"/>
          <p:cNvSpPr txBox="1"/>
          <p:nvPr/>
        </p:nvSpPr>
        <p:spPr>
          <a:xfrm>
            <a:off x="2158426" y="1928802"/>
            <a:ext cx="6715172" cy="3046988"/>
          </a:xfrm>
          <a:prstGeom prst="rect">
            <a:avLst/>
          </a:prstGeom>
          <a:noFill/>
        </p:spPr>
        <p:txBody>
          <a:bodyPr wrap="square">
            <a:spAutoFit/>
          </a:bodyPr>
          <a:lstStyle/>
          <a:p>
            <a:pPr algn="just">
              <a:defRPr/>
            </a:pP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pitchFamily="49" charset="-122"/>
                <a:ea typeface="黑体" pitchFamily="49" charset="-122"/>
              </a:rPr>
              <a:t>　　</a:t>
            </a:r>
            <a:r>
              <a:rPr lang="zh-CN" altLang="zh-CN"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《时事报告》杂志是中央宣传部主管的时政月刊，是广大党员干部以及宣传、教育工作者认识、把握国内外形势政策、做好宣传教育工作的必备学习资料。</a:t>
            </a:r>
            <a:endParaRPr lang="en-US" altLang="zh-CN"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endParaRPr>
          </a:p>
          <a:p>
            <a:pPr algn="just">
              <a:defRPr/>
            </a:pPr>
            <a:r>
              <a:rPr lang="en-US" altLang="zh-CN"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    </a:t>
            </a:r>
            <a:r>
              <a:rPr lang="zh-CN" altLang="zh-CN"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供各级领导干部讲形势、作报告和公开选拔、竞争上岗，大中专院校和中学思想政治课教师讲授形势与政策课和时事课，参加公务员考试以及关心国内外形势的读者使用。</a:t>
            </a:r>
          </a:p>
        </p:txBody>
      </p:sp>
      <p:pic>
        <p:nvPicPr>
          <p:cNvPr id="24" name="图片 23" descr="实施报告.gif"/>
          <p:cNvPicPr>
            <a:picLocks noChangeAspect="1"/>
          </p:cNvPicPr>
          <p:nvPr/>
        </p:nvPicPr>
        <p:blipFill>
          <a:blip r:embed="rId3"/>
          <a:stretch>
            <a:fillRect/>
          </a:stretch>
        </p:blipFill>
        <p:spPr>
          <a:xfrm>
            <a:off x="1732810" y="142852"/>
            <a:ext cx="7554098" cy="5040000"/>
          </a:xfrm>
          <a:prstGeom prst="rect">
            <a:avLst/>
          </a:prstGeom>
        </p:spPr>
      </p:pic>
    </p:spTree>
    <p:extLst>
      <p:ext uri="{BB962C8B-B14F-4D97-AF65-F5344CB8AC3E}">
        <p14:creationId xmlns:p14="http://schemas.microsoft.com/office/powerpoint/2010/main" val="4188022016"/>
      </p:ext>
    </p:extLst>
  </p:cSld>
  <p:clrMapOvr>
    <a:masterClrMapping/>
  </p:clrMapOvr>
  <p:transition spd="slow">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2"/>
          <p:cNvSpPr>
            <a:spLocks noChangeShapeType="1"/>
          </p:cNvSpPr>
          <p:nvPr/>
        </p:nvSpPr>
        <p:spPr bwMode="gray">
          <a:xfrm>
            <a:off x="1811338" y="1455738"/>
            <a:ext cx="0" cy="3128962"/>
          </a:xfrm>
          <a:prstGeom prst="line">
            <a:avLst/>
          </a:prstGeom>
          <a:noFill/>
          <a:ln w="9525">
            <a:solidFill>
              <a:schemeClr val="bg2"/>
            </a:solidFill>
            <a:round/>
            <a:headEnd/>
            <a:tailEnd/>
          </a:ln>
        </p:spPr>
        <p:txBody>
          <a:bodyPr/>
          <a:lstStyle/>
          <a:p>
            <a:endParaRPr lang="zh-CN" altLang="en-US"/>
          </a:p>
        </p:txBody>
      </p:sp>
      <p:grpSp>
        <p:nvGrpSpPr>
          <p:cNvPr id="2" name="Group 3"/>
          <p:cNvGrpSpPr>
            <a:grpSpLocks/>
          </p:cNvGrpSpPr>
          <p:nvPr/>
        </p:nvGrpSpPr>
        <p:grpSpPr bwMode="auto">
          <a:xfrm>
            <a:off x="271463" y="-4763"/>
            <a:ext cx="1552575" cy="1585913"/>
            <a:chOff x="171" y="-3"/>
            <a:chExt cx="978" cy="999"/>
          </a:xfrm>
        </p:grpSpPr>
        <p:sp>
          <p:nvSpPr>
            <p:cNvPr id="9" name="Freeform 4"/>
            <p:cNvSpPr>
              <a:spLocks/>
            </p:cNvSpPr>
            <p:nvPr/>
          </p:nvSpPr>
          <p:spPr bwMode="gray">
            <a:xfrm>
              <a:off x="653" y="-3"/>
              <a:ext cx="496" cy="999"/>
            </a:xfrm>
            <a:custGeom>
              <a:avLst/>
              <a:gdLst>
                <a:gd name="T0" fmla="*/ 84 w 496"/>
                <a:gd name="T1" fmla="*/ 0 h 999"/>
                <a:gd name="T2" fmla="*/ 496 w 496"/>
                <a:gd name="T3" fmla="*/ 854 h 999"/>
                <a:gd name="T4" fmla="*/ 496 w 496"/>
                <a:gd name="T5" fmla="*/ 999 h 999"/>
                <a:gd name="T6" fmla="*/ 0 w 496"/>
                <a:gd name="T7" fmla="*/ 188 h 999"/>
                <a:gd name="T8" fmla="*/ 84 w 496"/>
                <a:gd name="T9" fmla="*/ 0 h 999"/>
                <a:gd name="T10" fmla="*/ 0 60000 65536"/>
                <a:gd name="T11" fmla="*/ 0 60000 65536"/>
                <a:gd name="T12" fmla="*/ 0 60000 65536"/>
                <a:gd name="T13" fmla="*/ 0 60000 65536"/>
                <a:gd name="T14" fmla="*/ 0 60000 65536"/>
                <a:gd name="T15" fmla="*/ 0 w 496"/>
                <a:gd name="T16" fmla="*/ 0 h 999"/>
                <a:gd name="T17" fmla="*/ 496 w 496"/>
                <a:gd name="T18" fmla="*/ 999 h 999"/>
              </a:gdLst>
              <a:ahLst/>
              <a:cxnLst>
                <a:cxn ang="T10">
                  <a:pos x="T0" y="T1"/>
                </a:cxn>
                <a:cxn ang="T11">
                  <a:pos x="T2" y="T3"/>
                </a:cxn>
                <a:cxn ang="T12">
                  <a:pos x="T4" y="T5"/>
                </a:cxn>
                <a:cxn ang="T13">
                  <a:pos x="T6" y="T7"/>
                </a:cxn>
                <a:cxn ang="T14">
                  <a:pos x="T8" y="T9"/>
                </a:cxn>
              </a:cxnLst>
              <a:rect l="T15" t="T16" r="T17" b="T18"/>
              <a:pathLst>
                <a:path w="496" h="999">
                  <a:moveTo>
                    <a:pt x="84" y="0"/>
                  </a:moveTo>
                  <a:lnTo>
                    <a:pt x="496" y="854"/>
                  </a:lnTo>
                  <a:lnTo>
                    <a:pt x="496" y="999"/>
                  </a:lnTo>
                  <a:lnTo>
                    <a:pt x="0" y="188"/>
                  </a:lnTo>
                  <a:lnTo>
                    <a:pt x="84" y="0"/>
                  </a:lnTo>
                  <a:close/>
                </a:path>
              </a:pathLst>
            </a:custGeom>
            <a:solidFill>
              <a:schemeClr val="bg2"/>
            </a:solidFill>
            <a:ln w="9525">
              <a:noFill/>
              <a:round/>
              <a:headEnd/>
              <a:tailEnd/>
            </a:ln>
          </p:spPr>
          <p:txBody>
            <a:bodyPr/>
            <a:lstStyle/>
            <a:p>
              <a:endParaRPr lang="zh-CN" altLang="en-US"/>
            </a:p>
          </p:txBody>
        </p:sp>
        <p:sp>
          <p:nvSpPr>
            <p:cNvPr id="10" name="Freeform 5"/>
            <p:cNvSpPr>
              <a:spLocks/>
            </p:cNvSpPr>
            <p:nvPr/>
          </p:nvSpPr>
          <p:spPr bwMode="gray">
            <a:xfrm>
              <a:off x="171" y="0"/>
              <a:ext cx="564" cy="187"/>
            </a:xfrm>
            <a:custGeom>
              <a:avLst/>
              <a:gdLst>
                <a:gd name="T0" fmla="*/ 564 w 564"/>
                <a:gd name="T1" fmla="*/ 0 h 187"/>
                <a:gd name="T2" fmla="*/ 482 w 564"/>
                <a:gd name="T3" fmla="*/ 187 h 187"/>
                <a:gd name="T4" fmla="*/ 0 w 564"/>
                <a:gd name="T5" fmla="*/ 0 h 187"/>
                <a:gd name="T6" fmla="*/ 564 w 564"/>
                <a:gd name="T7" fmla="*/ 0 h 187"/>
                <a:gd name="T8" fmla="*/ 0 60000 65536"/>
                <a:gd name="T9" fmla="*/ 0 60000 65536"/>
                <a:gd name="T10" fmla="*/ 0 60000 65536"/>
                <a:gd name="T11" fmla="*/ 0 60000 65536"/>
                <a:gd name="T12" fmla="*/ 0 w 564"/>
                <a:gd name="T13" fmla="*/ 0 h 187"/>
                <a:gd name="T14" fmla="*/ 564 w 564"/>
                <a:gd name="T15" fmla="*/ 187 h 187"/>
              </a:gdLst>
              <a:ahLst/>
              <a:cxnLst>
                <a:cxn ang="T8">
                  <a:pos x="T0" y="T1"/>
                </a:cxn>
                <a:cxn ang="T9">
                  <a:pos x="T2" y="T3"/>
                </a:cxn>
                <a:cxn ang="T10">
                  <a:pos x="T4" y="T5"/>
                </a:cxn>
                <a:cxn ang="T11">
                  <a:pos x="T6" y="T7"/>
                </a:cxn>
              </a:cxnLst>
              <a:rect l="T12" t="T13" r="T14" b="T15"/>
              <a:pathLst>
                <a:path w="564" h="187">
                  <a:moveTo>
                    <a:pt x="564" y="0"/>
                  </a:moveTo>
                  <a:lnTo>
                    <a:pt x="482" y="187"/>
                  </a:lnTo>
                  <a:lnTo>
                    <a:pt x="0" y="0"/>
                  </a:lnTo>
                  <a:lnTo>
                    <a:pt x="564" y="0"/>
                  </a:lnTo>
                  <a:close/>
                </a:path>
              </a:pathLst>
            </a:custGeom>
            <a:solidFill>
              <a:schemeClr val="bg2"/>
            </a:solidFill>
            <a:ln w="9525">
              <a:noFill/>
              <a:round/>
              <a:headEnd/>
              <a:tailEnd/>
            </a:ln>
          </p:spPr>
          <p:txBody>
            <a:bodyPr/>
            <a:lstStyle/>
            <a:p>
              <a:endParaRPr lang="zh-CN" altLang="en-US"/>
            </a:p>
          </p:txBody>
        </p:sp>
      </p:grpSp>
      <p:sp>
        <p:nvSpPr>
          <p:cNvPr id="11" name="Freeform 7"/>
          <p:cNvSpPr>
            <a:spLocks/>
          </p:cNvSpPr>
          <p:nvPr/>
        </p:nvSpPr>
        <p:spPr bwMode="gray">
          <a:xfrm>
            <a:off x="1871663" y="-9525"/>
            <a:ext cx="1895475" cy="1519238"/>
          </a:xfrm>
          <a:custGeom>
            <a:avLst/>
            <a:gdLst>
              <a:gd name="T0" fmla="*/ 2147483647 w 1194"/>
              <a:gd name="T1" fmla="*/ 0 h 957"/>
              <a:gd name="T2" fmla="*/ 0 w 1194"/>
              <a:gd name="T3" fmla="*/ 2147483647 h 957"/>
              <a:gd name="T4" fmla="*/ 0 w 1194"/>
              <a:gd name="T5" fmla="*/ 2147483647 h 957"/>
              <a:gd name="T6" fmla="*/ 2147483647 w 1194"/>
              <a:gd name="T7" fmla="*/ 0 h 957"/>
              <a:gd name="T8" fmla="*/ 2147483647 w 1194"/>
              <a:gd name="T9" fmla="*/ 0 h 957"/>
              <a:gd name="T10" fmla="*/ 0 60000 65536"/>
              <a:gd name="T11" fmla="*/ 0 60000 65536"/>
              <a:gd name="T12" fmla="*/ 0 60000 65536"/>
              <a:gd name="T13" fmla="*/ 0 60000 65536"/>
              <a:gd name="T14" fmla="*/ 0 60000 65536"/>
              <a:gd name="T15" fmla="*/ 0 w 1194"/>
              <a:gd name="T16" fmla="*/ 0 h 957"/>
              <a:gd name="T17" fmla="*/ 1194 w 1194"/>
              <a:gd name="T18" fmla="*/ 957 h 957"/>
            </a:gdLst>
            <a:ahLst/>
            <a:cxnLst>
              <a:cxn ang="T10">
                <a:pos x="T0" y="T1"/>
              </a:cxn>
              <a:cxn ang="T11">
                <a:pos x="T2" y="T3"/>
              </a:cxn>
              <a:cxn ang="T12">
                <a:pos x="T4" y="T5"/>
              </a:cxn>
              <a:cxn ang="T13">
                <a:pos x="T6" y="T7"/>
              </a:cxn>
              <a:cxn ang="T14">
                <a:pos x="T8" y="T9"/>
              </a:cxn>
            </a:cxnLst>
            <a:rect l="T15" t="T16" r="T17" b="T18"/>
            <a:pathLst>
              <a:path w="1194" h="957">
                <a:moveTo>
                  <a:pt x="843" y="0"/>
                </a:moveTo>
                <a:lnTo>
                  <a:pt x="0" y="885"/>
                </a:lnTo>
                <a:lnTo>
                  <a:pt x="0" y="957"/>
                </a:lnTo>
                <a:lnTo>
                  <a:pt x="1194" y="0"/>
                </a:lnTo>
                <a:lnTo>
                  <a:pt x="843" y="0"/>
                </a:lnTo>
                <a:close/>
              </a:path>
            </a:pathLst>
          </a:custGeom>
          <a:solidFill>
            <a:schemeClr val="bg2"/>
          </a:solidFill>
          <a:ln w="9525">
            <a:noFill/>
            <a:round/>
            <a:headEnd/>
            <a:tailEnd/>
          </a:ln>
        </p:spPr>
        <p:txBody>
          <a:bodyPr/>
          <a:lstStyle/>
          <a:p>
            <a:endParaRPr lang="zh-CN" altLang="en-US"/>
          </a:p>
        </p:txBody>
      </p:sp>
      <p:sp>
        <p:nvSpPr>
          <p:cNvPr id="12" name="Freeform 8"/>
          <p:cNvSpPr>
            <a:spLocks/>
          </p:cNvSpPr>
          <p:nvPr/>
        </p:nvSpPr>
        <p:spPr bwMode="gray">
          <a:xfrm>
            <a:off x="1871663" y="-14288"/>
            <a:ext cx="2138362" cy="1581151"/>
          </a:xfrm>
          <a:custGeom>
            <a:avLst/>
            <a:gdLst>
              <a:gd name="T0" fmla="*/ 2147483647 w 1347"/>
              <a:gd name="T1" fmla="*/ 0 h 996"/>
              <a:gd name="T2" fmla="*/ 0 w 1347"/>
              <a:gd name="T3" fmla="*/ 2147483647 h 996"/>
              <a:gd name="T4" fmla="*/ 0 w 1347"/>
              <a:gd name="T5" fmla="*/ 2147483647 h 996"/>
              <a:gd name="T6" fmla="*/ 2147483647 w 1347"/>
              <a:gd name="T7" fmla="*/ 0 h 996"/>
              <a:gd name="T8" fmla="*/ 2147483647 w 1347"/>
              <a:gd name="T9" fmla="*/ 0 h 996"/>
              <a:gd name="T10" fmla="*/ 0 60000 65536"/>
              <a:gd name="T11" fmla="*/ 0 60000 65536"/>
              <a:gd name="T12" fmla="*/ 0 60000 65536"/>
              <a:gd name="T13" fmla="*/ 0 60000 65536"/>
              <a:gd name="T14" fmla="*/ 0 60000 65536"/>
              <a:gd name="T15" fmla="*/ 0 w 1347"/>
              <a:gd name="T16" fmla="*/ 0 h 996"/>
              <a:gd name="T17" fmla="*/ 1347 w 1347"/>
              <a:gd name="T18" fmla="*/ 996 h 996"/>
            </a:gdLst>
            <a:ahLst/>
            <a:cxnLst>
              <a:cxn ang="T10">
                <a:pos x="T0" y="T1"/>
              </a:cxn>
              <a:cxn ang="T11">
                <a:pos x="T2" y="T3"/>
              </a:cxn>
              <a:cxn ang="T12">
                <a:pos x="T4" y="T5"/>
              </a:cxn>
              <a:cxn ang="T13">
                <a:pos x="T6" y="T7"/>
              </a:cxn>
              <a:cxn ang="T14">
                <a:pos x="T8" y="T9"/>
              </a:cxn>
            </a:cxnLst>
            <a:rect l="T15" t="T16" r="T17" b="T18"/>
            <a:pathLst>
              <a:path w="1347" h="996">
                <a:moveTo>
                  <a:pt x="1347" y="0"/>
                </a:moveTo>
                <a:lnTo>
                  <a:pt x="0" y="996"/>
                </a:lnTo>
                <a:lnTo>
                  <a:pt x="0" y="957"/>
                </a:lnTo>
                <a:lnTo>
                  <a:pt x="1191" y="0"/>
                </a:lnTo>
                <a:lnTo>
                  <a:pt x="1347" y="0"/>
                </a:lnTo>
                <a:close/>
              </a:path>
            </a:pathLst>
          </a:custGeom>
          <a:solidFill>
            <a:schemeClr val="accent1"/>
          </a:solidFill>
          <a:ln w="9525">
            <a:noFill/>
            <a:round/>
            <a:headEnd/>
            <a:tailEnd/>
          </a:ln>
        </p:spPr>
        <p:txBody>
          <a:bodyPr/>
          <a:lstStyle/>
          <a:p>
            <a:endParaRPr lang="zh-CN" altLang="en-US"/>
          </a:p>
        </p:txBody>
      </p:sp>
      <p:sp>
        <p:nvSpPr>
          <p:cNvPr id="13" name="Freeform 9"/>
          <p:cNvSpPr>
            <a:spLocks/>
          </p:cNvSpPr>
          <p:nvPr/>
        </p:nvSpPr>
        <p:spPr bwMode="gray">
          <a:xfrm>
            <a:off x="1871663" y="-14288"/>
            <a:ext cx="2338387" cy="1627188"/>
          </a:xfrm>
          <a:custGeom>
            <a:avLst/>
            <a:gdLst>
              <a:gd name="T0" fmla="*/ 2147483647 w 1473"/>
              <a:gd name="T1" fmla="*/ 2147483647 h 1025"/>
              <a:gd name="T2" fmla="*/ 2147483647 w 1473"/>
              <a:gd name="T3" fmla="*/ 2147483647 h 1025"/>
              <a:gd name="T4" fmla="*/ 0 w 1473"/>
              <a:gd name="T5" fmla="*/ 2147483647 h 1025"/>
              <a:gd name="T6" fmla="*/ 2147483647 w 1473"/>
              <a:gd name="T7" fmla="*/ 0 h 1025"/>
              <a:gd name="T8" fmla="*/ 2147483647 w 1473"/>
              <a:gd name="T9" fmla="*/ 2147483647 h 1025"/>
              <a:gd name="T10" fmla="*/ 0 60000 65536"/>
              <a:gd name="T11" fmla="*/ 0 60000 65536"/>
              <a:gd name="T12" fmla="*/ 0 60000 65536"/>
              <a:gd name="T13" fmla="*/ 0 60000 65536"/>
              <a:gd name="T14" fmla="*/ 0 60000 65536"/>
              <a:gd name="T15" fmla="*/ 0 w 1473"/>
              <a:gd name="T16" fmla="*/ 0 h 1025"/>
              <a:gd name="T17" fmla="*/ 1473 w 1473"/>
              <a:gd name="T18" fmla="*/ 1025 h 1025"/>
            </a:gdLst>
            <a:ahLst/>
            <a:cxnLst>
              <a:cxn ang="T10">
                <a:pos x="T0" y="T1"/>
              </a:cxn>
              <a:cxn ang="T11">
                <a:pos x="T2" y="T3"/>
              </a:cxn>
              <a:cxn ang="T12">
                <a:pos x="T4" y="T5"/>
              </a:cxn>
              <a:cxn ang="T13">
                <a:pos x="T6" y="T7"/>
              </a:cxn>
              <a:cxn ang="T14">
                <a:pos x="T8" y="T9"/>
              </a:cxn>
            </a:cxnLst>
            <a:rect l="T15" t="T16" r="T17" b="T18"/>
            <a:pathLst>
              <a:path w="1473" h="1025">
                <a:moveTo>
                  <a:pt x="1473" y="6"/>
                </a:moveTo>
                <a:lnTo>
                  <a:pt x="2" y="1025"/>
                </a:lnTo>
                <a:lnTo>
                  <a:pt x="0" y="995"/>
                </a:lnTo>
                <a:lnTo>
                  <a:pt x="1344" y="0"/>
                </a:lnTo>
                <a:lnTo>
                  <a:pt x="1473" y="6"/>
                </a:lnTo>
                <a:close/>
              </a:path>
            </a:pathLst>
          </a:custGeom>
          <a:solidFill>
            <a:schemeClr val="tx2"/>
          </a:solidFill>
          <a:ln w="9525">
            <a:noFill/>
            <a:round/>
            <a:headEnd/>
            <a:tailEnd/>
          </a:ln>
        </p:spPr>
        <p:txBody>
          <a:bodyPr/>
          <a:lstStyle/>
          <a:p>
            <a:endParaRPr lang="zh-CN" altLang="en-US"/>
          </a:p>
        </p:txBody>
      </p:sp>
      <p:sp>
        <p:nvSpPr>
          <p:cNvPr id="14" name="Freeform 10"/>
          <p:cNvSpPr>
            <a:spLocks/>
          </p:cNvSpPr>
          <p:nvPr/>
        </p:nvSpPr>
        <p:spPr bwMode="gray">
          <a:xfrm>
            <a:off x="1874838" y="4437063"/>
            <a:ext cx="3525837" cy="2435225"/>
          </a:xfrm>
          <a:custGeom>
            <a:avLst/>
            <a:gdLst>
              <a:gd name="T0" fmla="*/ 2147483647 w 2221"/>
              <a:gd name="T1" fmla="*/ 2147483647 h 1534"/>
              <a:gd name="T2" fmla="*/ 0 w 2221"/>
              <a:gd name="T3" fmla="*/ 0 h 1534"/>
              <a:gd name="T4" fmla="*/ 2147483647 w 2221"/>
              <a:gd name="T5" fmla="*/ 2147483647 h 1534"/>
              <a:gd name="T6" fmla="*/ 2147483647 w 2221"/>
              <a:gd name="T7" fmla="*/ 2147483647 h 1534"/>
              <a:gd name="T8" fmla="*/ 2147483647 w 2221"/>
              <a:gd name="T9" fmla="*/ 2147483647 h 1534"/>
              <a:gd name="T10" fmla="*/ 0 60000 65536"/>
              <a:gd name="T11" fmla="*/ 0 60000 65536"/>
              <a:gd name="T12" fmla="*/ 0 60000 65536"/>
              <a:gd name="T13" fmla="*/ 0 60000 65536"/>
              <a:gd name="T14" fmla="*/ 0 60000 65536"/>
              <a:gd name="T15" fmla="*/ 0 w 2221"/>
              <a:gd name="T16" fmla="*/ 0 h 1534"/>
              <a:gd name="T17" fmla="*/ 2221 w 2221"/>
              <a:gd name="T18" fmla="*/ 1534 h 1534"/>
            </a:gdLst>
            <a:ahLst/>
            <a:cxnLst>
              <a:cxn ang="T10">
                <a:pos x="T0" y="T1"/>
              </a:cxn>
              <a:cxn ang="T11">
                <a:pos x="T2" y="T3"/>
              </a:cxn>
              <a:cxn ang="T12">
                <a:pos x="T4" y="T5"/>
              </a:cxn>
              <a:cxn ang="T13">
                <a:pos x="T6" y="T7"/>
              </a:cxn>
              <a:cxn ang="T14">
                <a:pos x="T8" y="T9"/>
              </a:cxn>
            </a:cxnLst>
            <a:rect l="T15" t="T16" r="T17" b="T18"/>
            <a:pathLst>
              <a:path w="2221" h="1534">
                <a:moveTo>
                  <a:pt x="2221" y="1533"/>
                </a:moveTo>
                <a:lnTo>
                  <a:pt x="0" y="0"/>
                </a:lnTo>
                <a:lnTo>
                  <a:pt x="1" y="25"/>
                </a:lnTo>
                <a:lnTo>
                  <a:pt x="2059" y="1534"/>
                </a:lnTo>
                <a:lnTo>
                  <a:pt x="2221" y="1533"/>
                </a:lnTo>
                <a:close/>
              </a:path>
            </a:pathLst>
          </a:custGeom>
          <a:solidFill>
            <a:schemeClr val="tx2"/>
          </a:solidFill>
          <a:ln w="9525">
            <a:noFill/>
            <a:round/>
            <a:headEnd/>
            <a:tailEnd/>
          </a:ln>
        </p:spPr>
        <p:txBody>
          <a:bodyPr/>
          <a:lstStyle/>
          <a:p>
            <a:endParaRPr lang="zh-CN" altLang="en-US"/>
          </a:p>
        </p:txBody>
      </p:sp>
      <p:sp>
        <p:nvSpPr>
          <p:cNvPr id="15" name="Freeform 11"/>
          <p:cNvSpPr>
            <a:spLocks/>
          </p:cNvSpPr>
          <p:nvPr/>
        </p:nvSpPr>
        <p:spPr bwMode="gray">
          <a:xfrm>
            <a:off x="1876425" y="4475163"/>
            <a:ext cx="3265488" cy="2392362"/>
          </a:xfrm>
          <a:custGeom>
            <a:avLst/>
            <a:gdLst>
              <a:gd name="T0" fmla="*/ 2147483647 w 2057"/>
              <a:gd name="T1" fmla="*/ 2147483647 h 1507"/>
              <a:gd name="T2" fmla="*/ 0 w 2057"/>
              <a:gd name="T3" fmla="*/ 0 h 1507"/>
              <a:gd name="T4" fmla="*/ 0 w 2057"/>
              <a:gd name="T5" fmla="*/ 2147483647 h 1507"/>
              <a:gd name="T6" fmla="*/ 2147483647 w 2057"/>
              <a:gd name="T7" fmla="*/ 2147483647 h 1507"/>
              <a:gd name="T8" fmla="*/ 2147483647 w 2057"/>
              <a:gd name="T9" fmla="*/ 2147483647 h 1507"/>
              <a:gd name="T10" fmla="*/ 0 60000 65536"/>
              <a:gd name="T11" fmla="*/ 0 60000 65536"/>
              <a:gd name="T12" fmla="*/ 0 60000 65536"/>
              <a:gd name="T13" fmla="*/ 0 60000 65536"/>
              <a:gd name="T14" fmla="*/ 0 60000 65536"/>
              <a:gd name="T15" fmla="*/ 0 w 2057"/>
              <a:gd name="T16" fmla="*/ 0 h 1507"/>
              <a:gd name="T17" fmla="*/ 2057 w 2057"/>
              <a:gd name="T18" fmla="*/ 1507 h 1507"/>
            </a:gdLst>
            <a:ahLst/>
            <a:cxnLst>
              <a:cxn ang="T10">
                <a:pos x="T0" y="T1"/>
              </a:cxn>
              <a:cxn ang="T11">
                <a:pos x="T2" y="T3"/>
              </a:cxn>
              <a:cxn ang="T12">
                <a:pos x="T4" y="T5"/>
              </a:cxn>
              <a:cxn ang="T13">
                <a:pos x="T6" y="T7"/>
              </a:cxn>
              <a:cxn ang="T14">
                <a:pos x="T8" y="T9"/>
              </a:cxn>
            </a:cxnLst>
            <a:rect l="T15" t="T16" r="T17" b="T18"/>
            <a:pathLst>
              <a:path w="2057" h="1507">
                <a:moveTo>
                  <a:pt x="2057" y="1507"/>
                </a:moveTo>
                <a:lnTo>
                  <a:pt x="0" y="0"/>
                </a:lnTo>
                <a:lnTo>
                  <a:pt x="0" y="30"/>
                </a:lnTo>
                <a:lnTo>
                  <a:pt x="1857" y="1507"/>
                </a:lnTo>
                <a:lnTo>
                  <a:pt x="2057" y="1507"/>
                </a:lnTo>
                <a:close/>
              </a:path>
            </a:pathLst>
          </a:custGeom>
          <a:solidFill>
            <a:schemeClr val="accent1"/>
          </a:solidFill>
          <a:ln w="9525">
            <a:noFill/>
            <a:round/>
            <a:headEnd/>
            <a:tailEnd/>
          </a:ln>
        </p:spPr>
        <p:txBody>
          <a:bodyPr/>
          <a:lstStyle/>
          <a:p>
            <a:endParaRPr lang="zh-CN" altLang="en-US"/>
          </a:p>
        </p:txBody>
      </p:sp>
      <p:sp>
        <p:nvSpPr>
          <p:cNvPr id="16" name="Freeform 12"/>
          <p:cNvSpPr>
            <a:spLocks/>
          </p:cNvSpPr>
          <p:nvPr/>
        </p:nvSpPr>
        <p:spPr bwMode="gray">
          <a:xfrm>
            <a:off x="1871663" y="4518025"/>
            <a:ext cx="2946400" cy="2344738"/>
          </a:xfrm>
          <a:custGeom>
            <a:avLst/>
            <a:gdLst>
              <a:gd name="T0" fmla="*/ 2147483647 w 1856"/>
              <a:gd name="T1" fmla="*/ 2147483647 h 1477"/>
              <a:gd name="T2" fmla="*/ 0 w 1856"/>
              <a:gd name="T3" fmla="*/ 2147483647 h 1477"/>
              <a:gd name="T4" fmla="*/ 0 w 1856"/>
              <a:gd name="T5" fmla="*/ 0 h 1477"/>
              <a:gd name="T6" fmla="*/ 2147483647 w 1856"/>
              <a:gd name="T7" fmla="*/ 2147483647 h 1477"/>
              <a:gd name="T8" fmla="*/ 2147483647 w 1856"/>
              <a:gd name="T9" fmla="*/ 2147483647 h 1477"/>
              <a:gd name="T10" fmla="*/ 2147483647 w 1856"/>
              <a:gd name="T11" fmla="*/ 2147483647 h 1477"/>
              <a:gd name="T12" fmla="*/ 0 60000 65536"/>
              <a:gd name="T13" fmla="*/ 0 60000 65536"/>
              <a:gd name="T14" fmla="*/ 0 60000 65536"/>
              <a:gd name="T15" fmla="*/ 0 60000 65536"/>
              <a:gd name="T16" fmla="*/ 0 60000 65536"/>
              <a:gd name="T17" fmla="*/ 0 60000 65536"/>
              <a:gd name="T18" fmla="*/ 0 w 1856"/>
              <a:gd name="T19" fmla="*/ 0 h 1477"/>
              <a:gd name="T20" fmla="*/ 1856 w 1856"/>
              <a:gd name="T21" fmla="*/ 1477 h 1477"/>
            </a:gdLst>
            <a:ahLst/>
            <a:cxnLst>
              <a:cxn ang="T12">
                <a:pos x="T0" y="T1"/>
              </a:cxn>
              <a:cxn ang="T13">
                <a:pos x="T2" y="T3"/>
              </a:cxn>
              <a:cxn ang="T14">
                <a:pos x="T4" y="T5"/>
              </a:cxn>
              <a:cxn ang="T15">
                <a:pos x="T6" y="T7"/>
              </a:cxn>
              <a:cxn ang="T16">
                <a:pos x="T8" y="T9"/>
              </a:cxn>
              <a:cxn ang="T17">
                <a:pos x="T10" y="T11"/>
              </a:cxn>
            </a:cxnLst>
            <a:rect l="T18" t="T19" r="T20" b="T21"/>
            <a:pathLst>
              <a:path w="1856" h="1477">
                <a:moveTo>
                  <a:pt x="1344" y="1474"/>
                </a:moveTo>
                <a:lnTo>
                  <a:pt x="0" y="97"/>
                </a:lnTo>
                <a:lnTo>
                  <a:pt x="0" y="0"/>
                </a:lnTo>
                <a:lnTo>
                  <a:pt x="1856" y="1474"/>
                </a:lnTo>
                <a:lnTo>
                  <a:pt x="1848" y="1477"/>
                </a:lnTo>
                <a:lnTo>
                  <a:pt x="1344" y="1474"/>
                </a:lnTo>
                <a:close/>
              </a:path>
            </a:pathLst>
          </a:custGeom>
          <a:solidFill>
            <a:schemeClr val="hlink"/>
          </a:solidFill>
          <a:ln w="9525">
            <a:noFill/>
            <a:round/>
            <a:headEnd/>
            <a:tailEnd/>
          </a:ln>
        </p:spPr>
        <p:txBody>
          <a:bodyPr/>
          <a:lstStyle/>
          <a:p>
            <a:endParaRPr lang="zh-CN" altLang="en-US"/>
          </a:p>
        </p:txBody>
      </p:sp>
      <p:sp>
        <p:nvSpPr>
          <p:cNvPr id="17" name="Line 17"/>
          <p:cNvSpPr>
            <a:spLocks noChangeShapeType="1"/>
          </p:cNvSpPr>
          <p:nvPr/>
        </p:nvSpPr>
        <p:spPr bwMode="gray">
          <a:xfrm>
            <a:off x="1876425" y="1552575"/>
            <a:ext cx="0" cy="2957513"/>
          </a:xfrm>
          <a:prstGeom prst="line">
            <a:avLst/>
          </a:prstGeom>
          <a:noFill/>
          <a:ln w="9525">
            <a:solidFill>
              <a:schemeClr val="accent1"/>
            </a:solidFill>
            <a:round/>
            <a:headEnd/>
            <a:tailEnd/>
          </a:ln>
        </p:spPr>
        <p:txBody>
          <a:bodyPr/>
          <a:lstStyle/>
          <a:p>
            <a:endParaRPr lang="zh-CN" altLang="en-US"/>
          </a:p>
        </p:txBody>
      </p:sp>
      <p:sp>
        <p:nvSpPr>
          <p:cNvPr id="18" name="Rectangle 40"/>
          <p:cNvSpPr txBox="1">
            <a:spLocks noChangeArrowheads="1"/>
          </p:cNvSpPr>
          <p:nvPr/>
        </p:nvSpPr>
        <p:spPr bwMode="white">
          <a:xfrm>
            <a:off x="1763713" y="2060575"/>
            <a:ext cx="4968875" cy="1366838"/>
          </a:xfrm>
          <a:prstGeom prst="rect">
            <a:avLst/>
          </a:prstGeom>
          <a:noFill/>
          <a:ln w="9525">
            <a:noFill/>
            <a:miter lim="800000"/>
            <a:headEnd/>
            <a:tailEnd/>
          </a:ln>
        </p:spPr>
        <p:txBody>
          <a:bodyPr anchor="ctr"/>
          <a:lstStyle/>
          <a:p>
            <a:pPr>
              <a:lnSpc>
                <a:spcPct val="70000"/>
              </a:lnSpc>
            </a:pPr>
            <a:r>
              <a:rPr kumimoji="1" lang="en-US" altLang="zh-CN" sz="4000" b="1">
                <a:solidFill>
                  <a:schemeClr val="bg1"/>
                </a:solidFill>
                <a:latin typeface="微软雅黑" pitchFamily="34" charset="-122"/>
                <a:ea typeface="微软雅黑" pitchFamily="34" charset="-122"/>
              </a:rPr>
              <a:t>《</a:t>
            </a:r>
            <a:r>
              <a:rPr kumimoji="1" lang="zh-CN" altLang="en-US" sz="4000" b="1">
                <a:solidFill>
                  <a:schemeClr val="bg1"/>
                </a:solidFill>
                <a:latin typeface="微软雅黑" pitchFamily="34" charset="-122"/>
                <a:ea typeface="微软雅黑" pitchFamily="34" charset="-122"/>
              </a:rPr>
              <a:t>时事报告</a:t>
            </a:r>
            <a:r>
              <a:rPr kumimoji="1" lang="en-US" altLang="zh-CN" sz="4000" b="1">
                <a:solidFill>
                  <a:schemeClr val="bg1"/>
                </a:solidFill>
                <a:latin typeface="微软雅黑" pitchFamily="34" charset="-122"/>
                <a:ea typeface="微软雅黑" pitchFamily="34" charset="-122"/>
              </a:rPr>
              <a:t>》</a:t>
            </a:r>
            <a:r>
              <a:rPr kumimoji="1" lang="zh-CN" altLang="en-US" sz="4000" b="1">
                <a:solidFill>
                  <a:schemeClr val="bg1"/>
                </a:solidFill>
                <a:latin typeface="微软雅黑" pitchFamily="34" charset="-122"/>
                <a:ea typeface="微软雅黑" pitchFamily="34" charset="-122"/>
              </a:rPr>
              <a:t>杂志社</a:t>
            </a:r>
            <a:endParaRPr kumimoji="1" lang="ko-KR" altLang="en-US" sz="4000" b="1">
              <a:solidFill>
                <a:schemeClr val="bg1"/>
              </a:solidFill>
              <a:latin typeface="微软雅黑" pitchFamily="34" charset="-122"/>
              <a:ea typeface="冬青黑体简体中文 W6" charset="-122"/>
            </a:endParaRPr>
          </a:p>
        </p:txBody>
      </p:sp>
      <p:sp>
        <p:nvSpPr>
          <p:cNvPr id="19" name="Rectangle 41"/>
          <p:cNvSpPr txBox="1">
            <a:spLocks noChangeArrowheads="1"/>
          </p:cNvSpPr>
          <p:nvPr/>
        </p:nvSpPr>
        <p:spPr bwMode="white">
          <a:xfrm>
            <a:off x="2051050" y="2997200"/>
            <a:ext cx="5473700" cy="431800"/>
          </a:xfrm>
          <a:prstGeom prst="rect">
            <a:avLst/>
          </a:prstGeom>
          <a:noFill/>
          <a:ln w="9525">
            <a:noFill/>
            <a:miter lim="800000"/>
            <a:headEnd/>
            <a:tailEnd/>
          </a:ln>
        </p:spPr>
        <p:txBody>
          <a:bodyPr/>
          <a:lstStyle/>
          <a:p>
            <a:pPr latinLnBrk="1">
              <a:spcBef>
                <a:spcPct val="20000"/>
              </a:spcBef>
            </a:pPr>
            <a:r>
              <a:rPr kumimoji="1" lang="zh-CN" altLang="en-US" sz="2800" b="1">
                <a:solidFill>
                  <a:schemeClr val="bg1"/>
                </a:solidFill>
                <a:latin typeface="华文楷体" pitchFamily="2" charset="-122"/>
                <a:ea typeface="华文楷体" pitchFamily="2" charset="-122"/>
              </a:rPr>
              <a:t>形势与政策课专用</a:t>
            </a:r>
            <a:endParaRPr kumimoji="1" lang="ko-KR" altLang="en-US" sz="2800" b="1">
              <a:solidFill>
                <a:schemeClr val="bg1"/>
              </a:solidFill>
              <a:latin typeface="华文楷体" pitchFamily="2" charset="-122"/>
              <a:ea typeface="楷体-简" charset="-122"/>
            </a:endParaRPr>
          </a:p>
        </p:txBody>
      </p:sp>
      <p:sp>
        <p:nvSpPr>
          <p:cNvPr id="20" name="Rectangle 6"/>
          <p:cNvSpPr>
            <a:spLocks noChangeArrowheads="1"/>
          </p:cNvSpPr>
          <p:nvPr/>
        </p:nvSpPr>
        <p:spPr bwMode="gray">
          <a:xfrm>
            <a:off x="65088" y="4457700"/>
            <a:ext cx="1762125" cy="215900"/>
          </a:xfrm>
          <a:prstGeom prst="rect">
            <a:avLst/>
          </a:prstGeom>
          <a:solidFill>
            <a:schemeClr val="bg2"/>
          </a:solidFill>
          <a:ln w="9525">
            <a:noFill/>
            <a:miter lim="800000"/>
            <a:headEnd/>
            <a:tailEnd/>
          </a:ln>
        </p:spPr>
        <p:txBody>
          <a:bodyPr wrap="none" anchor="ctr"/>
          <a:lstStyle/>
          <a:p>
            <a:endParaRPr lang="zh-CN" altLang="en-US"/>
          </a:p>
        </p:txBody>
      </p:sp>
      <p:pic>
        <p:nvPicPr>
          <p:cNvPr id="22" name="图片 2" descr="章.tif"/>
          <p:cNvPicPr>
            <a:picLocks noChangeAspect="1"/>
          </p:cNvPicPr>
          <p:nvPr/>
        </p:nvPicPr>
        <p:blipFill>
          <a:blip r:embed="rId2" cstate="print"/>
          <a:srcRect/>
          <a:stretch>
            <a:fillRect/>
          </a:stretch>
        </p:blipFill>
        <p:spPr bwMode="auto">
          <a:xfrm>
            <a:off x="561955" y="2416176"/>
            <a:ext cx="1152525" cy="1155700"/>
          </a:xfrm>
          <a:prstGeom prst="rect">
            <a:avLst/>
          </a:prstGeom>
          <a:noFill/>
          <a:ln w="9525">
            <a:noFill/>
            <a:miter lim="800000"/>
            <a:headEnd/>
            <a:tailEnd/>
          </a:ln>
        </p:spPr>
      </p:pic>
      <p:sp>
        <p:nvSpPr>
          <p:cNvPr id="23" name="Freeform 20"/>
          <p:cNvSpPr>
            <a:spLocks/>
          </p:cNvSpPr>
          <p:nvPr/>
        </p:nvSpPr>
        <p:spPr bwMode="gray">
          <a:xfrm>
            <a:off x="1811370" y="-9525"/>
            <a:ext cx="7332662" cy="6946900"/>
          </a:xfrm>
          <a:custGeom>
            <a:avLst/>
            <a:gdLst>
              <a:gd name="T0" fmla="*/ 2147483647 w 4579"/>
              <a:gd name="T1" fmla="*/ 0 h 4338"/>
              <a:gd name="T2" fmla="*/ 2147483647 w 4579"/>
              <a:gd name="T3" fmla="*/ 2147483647 h 4338"/>
              <a:gd name="T4" fmla="*/ 0 w 4579"/>
              <a:gd name="T5" fmla="*/ 2147483647 h 4338"/>
              <a:gd name="T6" fmla="*/ 2147483647 w 4579"/>
              <a:gd name="T7" fmla="*/ 2147483647 h 4338"/>
              <a:gd name="T8" fmla="*/ 2147483647 w 4579"/>
              <a:gd name="T9" fmla="*/ 2147483647 h 4338"/>
              <a:gd name="T10" fmla="*/ 2147483647 w 4579"/>
              <a:gd name="T11" fmla="*/ 0 h 4338"/>
              <a:gd name="T12" fmla="*/ 2147483647 w 4579"/>
              <a:gd name="T13" fmla="*/ 0 h 4338"/>
              <a:gd name="T14" fmla="*/ 0 60000 65536"/>
              <a:gd name="T15" fmla="*/ 0 60000 65536"/>
              <a:gd name="T16" fmla="*/ 0 60000 65536"/>
              <a:gd name="T17" fmla="*/ 0 60000 65536"/>
              <a:gd name="T18" fmla="*/ 0 60000 65536"/>
              <a:gd name="T19" fmla="*/ 0 60000 65536"/>
              <a:gd name="T20" fmla="*/ 0 60000 65536"/>
              <a:gd name="T21" fmla="*/ 0 w 4579"/>
              <a:gd name="T22" fmla="*/ 0 h 4338"/>
              <a:gd name="T23" fmla="*/ 4579 w 4579"/>
              <a:gd name="T24" fmla="*/ 4338 h 43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79" h="4338">
                <a:moveTo>
                  <a:pt x="1471" y="0"/>
                </a:moveTo>
                <a:lnTo>
                  <a:pt x="1" y="1020"/>
                </a:lnTo>
                <a:lnTo>
                  <a:pt x="0" y="2805"/>
                </a:lnTo>
                <a:lnTo>
                  <a:pt x="2221" y="4338"/>
                </a:lnTo>
                <a:lnTo>
                  <a:pt x="4579" y="4332"/>
                </a:lnTo>
                <a:lnTo>
                  <a:pt x="4573" y="0"/>
                </a:lnTo>
                <a:lnTo>
                  <a:pt x="1471" y="0"/>
                </a:lnTo>
                <a:close/>
              </a:path>
            </a:pathLst>
          </a:custGeom>
          <a:solidFill>
            <a:schemeClr val="bg1"/>
          </a:solidFill>
          <a:ln w="9525">
            <a:noFill/>
            <a:round/>
            <a:headEnd/>
            <a:tailEnd/>
          </a:ln>
        </p:spPr>
        <p:txBody>
          <a:bodyPr/>
          <a:lstStyle/>
          <a:p>
            <a:endParaRPr lang="zh-CN" altLang="en-US"/>
          </a:p>
        </p:txBody>
      </p:sp>
      <p:sp>
        <p:nvSpPr>
          <p:cNvPr id="3" name="TextBox 2"/>
          <p:cNvSpPr txBox="1"/>
          <p:nvPr/>
        </p:nvSpPr>
        <p:spPr>
          <a:xfrm>
            <a:off x="2214546" y="3000372"/>
            <a:ext cx="6500858" cy="1569660"/>
          </a:xfrm>
          <a:prstGeom prst="rect">
            <a:avLst/>
          </a:prstGeom>
          <a:noFill/>
        </p:spPr>
        <p:txBody>
          <a:bodyPr wrap="square">
            <a:spAutoFit/>
          </a:bodyPr>
          <a:lstStyle/>
          <a:p>
            <a:pPr algn="just">
              <a:defRPr/>
            </a:pP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pitchFamily="49" charset="-122"/>
                <a:ea typeface="黑体" pitchFamily="49" charset="-122"/>
              </a:rPr>
              <a:t>　　</a:t>
            </a:r>
            <a:r>
              <a:rPr lang="zh-CN" altLang="en-US" sz="2400" b="1" spc="50" dirty="0" smtClean="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为各级党委中心组成员提供最权威、最系统、最及时、最有用的专用学习材料，是筹备中心组学习的好助手，也是党员干部学习的好老师。</a:t>
            </a:r>
            <a:endParaRPr lang="zh-CN" altLang="en-US" sz="2400" dirty="0">
              <a:ln w="18415" cmpd="sng">
                <a:solidFill>
                  <a:srgbClr val="FFFFFF"/>
                </a:solidFill>
                <a:prstDash val="solid"/>
              </a:ln>
              <a:effectLst>
                <a:outerShdw blurRad="63500" dir="3600000" algn="tl" rotWithShape="0">
                  <a:srgbClr val="000000">
                    <a:alpha val="70000"/>
                  </a:srgbClr>
                </a:outerShdw>
              </a:effectLst>
              <a:latin typeface="黑体" pitchFamily="49" charset="-122"/>
              <a:ea typeface="黑体" pitchFamily="49" charset="-122"/>
            </a:endParaRPr>
          </a:p>
        </p:txBody>
      </p:sp>
      <p:pic>
        <p:nvPicPr>
          <p:cNvPr id="24" name="图片 23" descr="党委中心组学习.gif"/>
          <p:cNvPicPr>
            <a:picLocks noChangeAspect="1"/>
          </p:cNvPicPr>
          <p:nvPr/>
        </p:nvPicPr>
        <p:blipFill>
          <a:blip r:embed="rId3"/>
          <a:stretch>
            <a:fillRect/>
          </a:stretch>
        </p:blipFill>
        <p:spPr>
          <a:xfrm>
            <a:off x="1875686" y="785794"/>
            <a:ext cx="7554098" cy="5040000"/>
          </a:xfrm>
          <a:prstGeom prst="rect">
            <a:avLst/>
          </a:prstGeom>
        </p:spPr>
      </p:pic>
      <p:sp>
        <p:nvSpPr>
          <p:cNvPr id="25" name="Text Box 8"/>
          <p:cNvSpPr txBox="1">
            <a:spLocks noChangeArrowheads="1"/>
          </p:cNvSpPr>
          <p:nvPr/>
        </p:nvSpPr>
        <p:spPr bwMode="gray">
          <a:xfrm>
            <a:off x="-36512" y="4437112"/>
            <a:ext cx="2087563" cy="261610"/>
          </a:xfrm>
          <a:prstGeom prst="rect">
            <a:avLst/>
          </a:prstGeom>
          <a:noFill/>
          <a:ln w="9525">
            <a:noFill/>
            <a:miter lim="800000"/>
            <a:headEnd/>
            <a:tailEnd/>
          </a:ln>
        </p:spPr>
        <p:txBody>
          <a:bodyPr>
            <a:spAutoFit/>
          </a:bodyPr>
          <a:lstStyle/>
          <a:p>
            <a:r>
              <a:rPr lang="en-US" altLang="zh-CN" sz="1100" b="1" dirty="0" smtClean="0">
                <a:solidFill>
                  <a:srgbClr val="A6A6A6"/>
                </a:solidFill>
                <a:latin typeface="Arial" pitchFamily="34" charset="0"/>
                <a:ea typeface="黑体" pitchFamily="2" charset="-122"/>
                <a:cs typeface="Arial" pitchFamily="34" charset="0"/>
              </a:rPr>
              <a:t>www.xingshizhengce.com</a:t>
            </a:r>
            <a:endParaRPr lang="zh-CN" altLang="en-US" sz="1100" b="1" dirty="0">
              <a:solidFill>
                <a:srgbClr val="A6A6A6"/>
              </a:solidFill>
              <a:latin typeface="Arial" pitchFamily="34" charset="0"/>
              <a:ea typeface="黑体" pitchFamily="2" charset="-122"/>
            </a:endParaRPr>
          </a:p>
        </p:txBody>
      </p:sp>
    </p:spTree>
    <p:extLst>
      <p:ext uri="{BB962C8B-B14F-4D97-AF65-F5344CB8AC3E}">
        <p14:creationId xmlns:p14="http://schemas.microsoft.com/office/powerpoint/2010/main" val="1722883936"/>
      </p:ext>
    </p:extLst>
  </p:cSld>
  <p:clrMapOvr>
    <a:masterClrMapping/>
  </p:clrMapOvr>
  <p:transition spd="slow">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2"/>
          <p:cNvSpPr>
            <a:spLocks noChangeShapeType="1"/>
          </p:cNvSpPr>
          <p:nvPr/>
        </p:nvSpPr>
        <p:spPr bwMode="gray">
          <a:xfrm>
            <a:off x="1811338" y="1455738"/>
            <a:ext cx="0" cy="3128962"/>
          </a:xfrm>
          <a:prstGeom prst="line">
            <a:avLst/>
          </a:prstGeom>
          <a:noFill/>
          <a:ln w="9525">
            <a:solidFill>
              <a:schemeClr val="bg2"/>
            </a:solidFill>
            <a:round/>
            <a:headEnd/>
            <a:tailEnd/>
          </a:ln>
        </p:spPr>
        <p:txBody>
          <a:bodyPr/>
          <a:lstStyle/>
          <a:p>
            <a:endParaRPr lang="zh-CN" altLang="en-US"/>
          </a:p>
        </p:txBody>
      </p:sp>
      <p:grpSp>
        <p:nvGrpSpPr>
          <p:cNvPr id="2" name="Group 3"/>
          <p:cNvGrpSpPr>
            <a:grpSpLocks/>
          </p:cNvGrpSpPr>
          <p:nvPr/>
        </p:nvGrpSpPr>
        <p:grpSpPr bwMode="auto">
          <a:xfrm>
            <a:off x="271463" y="-4763"/>
            <a:ext cx="1552575" cy="1585913"/>
            <a:chOff x="171" y="-3"/>
            <a:chExt cx="978" cy="999"/>
          </a:xfrm>
        </p:grpSpPr>
        <p:sp>
          <p:nvSpPr>
            <p:cNvPr id="9" name="Freeform 4"/>
            <p:cNvSpPr>
              <a:spLocks/>
            </p:cNvSpPr>
            <p:nvPr/>
          </p:nvSpPr>
          <p:spPr bwMode="gray">
            <a:xfrm>
              <a:off x="653" y="-3"/>
              <a:ext cx="496" cy="999"/>
            </a:xfrm>
            <a:custGeom>
              <a:avLst/>
              <a:gdLst>
                <a:gd name="T0" fmla="*/ 84 w 496"/>
                <a:gd name="T1" fmla="*/ 0 h 999"/>
                <a:gd name="T2" fmla="*/ 496 w 496"/>
                <a:gd name="T3" fmla="*/ 854 h 999"/>
                <a:gd name="T4" fmla="*/ 496 w 496"/>
                <a:gd name="T5" fmla="*/ 999 h 999"/>
                <a:gd name="T6" fmla="*/ 0 w 496"/>
                <a:gd name="T7" fmla="*/ 188 h 999"/>
                <a:gd name="T8" fmla="*/ 84 w 496"/>
                <a:gd name="T9" fmla="*/ 0 h 999"/>
                <a:gd name="T10" fmla="*/ 0 60000 65536"/>
                <a:gd name="T11" fmla="*/ 0 60000 65536"/>
                <a:gd name="T12" fmla="*/ 0 60000 65536"/>
                <a:gd name="T13" fmla="*/ 0 60000 65536"/>
                <a:gd name="T14" fmla="*/ 0 60000 65536"/>
                <a:gd name="T15" fmla="*/ 0 w 496"/>
                <a:gd name="T16" fmla="*/ 0 h 999"/>
                <a:gd name="T17" fmla="*/ 496 w 496"/>
                <a:gd name="T18" fmla="*/ 999 h 999"/>
              </a:gdLst>
              <a:ahLst/>
              <a:cxnLst>
                <a:cxn ang="T10">
                  <a:pos x="T0" y="T1"/>
                </a:cxn>
                <a:cxn ang="T11">
                  <a:pos x="T2" y="T3"/>
                </a:cxn>
                <a:cxn ang="T12">
                  <a:pos x="T4" y="T5"/>
                </a:cxn>
                <a:cxn ang="T13">
                  <a:pos x="T6" y="T7"/>
                </a:cxn>
                <a:cxn ang="T14">
                  <a:pos x="T8" y="T9"/>
                </a:cxn>
              </a:cxnLst>
              <a:rect l="T15" t="T16" r="T17" b="T18"/>
              <a:pathLst>
                <a:path w="496" h="999">
                  <a:moveTo>
                    <a:pt x="84" y="0"/>
                  </a:moveTo>
                  <a:lnTo>
                    <a:pt x="496" y="854"/>
                  </a:lnTo>
                  <a:lnTo>
                    <a:pt x="496" y="999"/>
                  </a:lnTo>
                  <a:lnTo>
                    <a:pt x="0" y="188"/>
                  </a:lnTo>
                  <a:lnTo>
                    <a:pt x="84" y="0"/>
                  </a:lnTo>
                  <a:close/>
                </a:path>
              </a:pathLst>
            </a:custGeom>
            <a:solidFill>
              <a:schemeClr val="bg2"/>
            </a:solidFill>
            <a:ln w="9525">
              <a:noFill/>
              <a:round/>
              <a:headEnd/>
              <a:tailEnd/>
            </a:ln>
          </p:spPr>
          <p:txBody>
            <a:bodyPr/>
            <a:lstStyle/>
            <a:p>
              <a:endParaRPr lang="zh-CN" altLang="en-US"/>
            </a:p>
          </p:txBody>
        </p:sp>
        <p:sp>
          <p:nvSpPr>
            <p:cNvPr id="10" name="Freeform 5"/>
            <p:cNvSpPr>
              <a:spLocks/>
            </p:cNvSpPr>
            <p:nvPr/>
          </p:nvSpPr>
          <p:spPr bwMode="gray">
            <a:xfrm>
              <a:off x="171" y="0"/>
              <a:ext cx="564" cy="187"/>
            </a:xfrm>
            <a:custGeom>
              <a:avLst/>
              <a:gdLst>
                <a:gd name="T0" fmla="*/ 564 w 564"/>
                <a:gd name="T1" fmla="*/ 0 h 187"/>
                <a:gd name="T2" fmla="*/ 482 w 564"/>
                <a:gd name="T3" fmla="*/ 187 h 187"/>
                <a:gd name="T4" fmla="*/ 0 w 564"/>
                <a:gd name="T5" fmla="*/ 0 h 187"/>
                <a:gd name="T6" fmla="*/ 564 w 564"/>
                <a:gd name="T7" fmla="*/ 0 h 187"/>
                <a:gd name="T8" fmla="*/ 0 60000 65536"/>
                <a:gd name="T9" fmla="*/ 0 60000 65536"/>
                <a:gd name="T10" fmla="*/ 0 60000 65536"/>
                <a:gd name="T11" fmla="*/ 0 60000 65536"/>
                <a:gd name="T12" fmla="*/ 0 w 564"/>
                <a:gd name="T13" fmla="*/ 0 h 187"/>
                <a:gd name="T14" fmla="*/ 564 w 564"/>
                <a:gd name="T15" fmla="*/ 187 h 187"/>
              </a:gdLst>
              <a:ahLst/>
              <a:cxnLst>
                <a:cxn ang="T8">
                  <a:pos x="T0" y="T1"/>
                </a:cxn>
                <a:cxn ang="T9">
                  <a:pos x="T2" y="T3"/>
                </a:cxn>
                <a:cxn ang="T10">
                  <a:pos x="T4" y="T5"/>
                </a:cxn>
                <a:cxn ang="T11">
                  <a:pos x="T6" y="T7"/>
                </a:cxn>
              </a:cxnLst>
              <a:rect l="T12" t="T13" r="T14" b="T15"/>
              <a:pathLst>
                <a:path w="564" h="187">
                  <a:moveTo>
                    <a:pt x="564" y="0"/>
                  </a:moveTo>
                  <a:lnTo>
                    <a:pt x="482" y="187"/>
                  </a:lnTo>
                  <a:lnTo>
                    <a:pt x="0" y="0"/>
                  </a:lnTo>
                  <a:lnTo>
                    <a:pt x="564" y="0"/>
                  </a:lnTo>
                  <a:close/>
                </a:path>
              </a:pathLst>
            </a:custGeom>
            <a:solidFill>
              <a:schemeClr val="bg2"/>
            </a:solidFill>
            <a:ln w="9525">
              <a:noFill/>
              <a:round/>
              <a:headEnd/>
              <a:tailEnd/>
            </a:ln>
          </p:spPr>
          <p:txBody>
            <a:bodyPr/>
            <a:lstStyle/>
            <a:p>
              <a:endParaRPr lang="zh-CN" altLang="en-US"/>
            </a:p>
          </p:txBody>
        </p:sp>
      </p:grpSp>
      <p:sp>
        <p:nvSpPr>
          <p:cNvPr id="11" name="Freeform 7"/>
          <p:cNvSpPr>
            <a:spLocks/>
          </p:cNvSpPr>
          <p:nvPr/>
        </p:nvSpPr>
        <p:spPr bwMode="gray">
          <a:xfrm>
            <a:off x="1871663" y="-9525"/>
            <a:ext cx="1895475" cy="1519238"/>
          </a:xfrm>
          <a:custGeom>
            <a:avLst/>
            <a:gdLst>
              <a:gd name="T0" fmla="*/ 2147483647 w 1194"/>
              <a:gd name="T1" fmla="*/ 0 h 957"/>
              <a:gd name="T2" fmla="*/ 0 w 1194"/>
              <a:gd name="T3" fmla="*/ 2147483647 h 957"/>
              <a:gd name="T4" fmla="*/ 0 w 1194"/>
              <a:gd name="T5" fmla="*/ 2147483647 h 957"/>
              <a:gd name="T6" fmla="*/ 2147483647 w 1194"/>
              <a:gd name="T7" fmla="*/ 0 h 957"/>
              <a:gd name="T8" fmla="*/ 2147483647 w 1194"/>
              <a:gd name="T9" fmla="*/ 0 h 957"/>
              <a:gd name="T10" fmla="*/ 0 60000 65536"/>
              <a:gd name="T11" fmla="*/ 0 60000 65536"/>
              <a:gd name="T12" fmla="*/ 0 60000 65536"/>
              <a:gd name="T13" fmla="*/ 0 60000 65536"/>
              <a:gd name="T14" fmla="*/ 0 60000 65536"/>
              <a:gd name="T15" fmla="*/ 0 w 1194"/>
              <a:gd name="T16" fmla="*/ 0 h 957"/>
              <a:gd name="T17" fmla="*/ 1194 w 1194"/>
              <a:gd name="T18" fmla="*/ 957 h 957"/>
            </a:gdLst>
            <a:ahLst/>
            <a:cxnLst>
              <a:cxn ang="T10">
                <a:pos x="T0" y="T1"/>
              </a:cxn>
              <a:cxn ang="T11">
                <a:pos x="T2" y="T3"/>
              </a:cxn>
              <a:cxn ang="T12">
                <a:pos x="T4" y="T5"/>
              </a:cxn>
              <a:cxn ang="T13">
                <a:pos x="T6" y="T7"/>
              </a:cxn>
              <a:cxn ang="T14">
                <a:pos x="T8" y="T9"/>
              </a:cxn>
            </a:cxnLst>
            <a:rect l="T15" t="T16" r="T17" b="T18"/>
            <a:pathLst>
              <a:path w="1194" h="957">
                <a:moveTo>
                  <a:pt x="843" y="0"/>
                </a:moveTo>
                <a:lnTo>
                  <a:pt x="0" y="885"/>
                </a:lnTo>
                <a:lnTo>
                  <a:pt x="0" y="957"/>
                </a:lnTo>
                <a:lnTo>
                  <a:pt x="1194" y="0"/>
                </a:lnTo>
                <a:lnTo>
                  <a:pt x="843" y="0"/>
                </a:lnTo>
                <a:close/>
              </a:path>
            </a:pathLst>
          </a:custGeom>
          <a:solidFill>
            <a:schemeClr val="bg2"/>
          </a:solidFill>
          <a:ln w="9525">
            <a:noFill/>
            <a:round/>
            <a:headEnd/>
            <a:tailEnd/>
          </a:ln>
        </p:spPr>
        <p:txBody>
          <a:bodyPr/>
          <a:lstStyle/>
          <a:p>
            <a:endParaRPr lang="zh-CN" altLang="en-US"/>
          </a:p>
        </p:txBody>
      </p:sp>
      <p:sp>
        <p:nvSpPr>
          <p:cNvPr id="12" name="Freeform 8"/>
          <p:cNvSpPr>
            <a:spLocks/>
          </p:cNvSpPr>
          <p:nvPr/>
        </p:nvSpPr>
        <p:spPr bwMode="gray">
          <a:xfrm>
            <a:off x="1871663" y="-14288"/>
            <a:ext cx="2138362" cy="1581151"/>
          </a:xfrm>
          <a:custGeom>
            <a:avLst/>
            <a:gdLst>
              <a:gd name="T0" fmla="*/ 2147483647 w 1347"/>
              <a:gd name="T1" fmla="*/ 0 h 996"/>
              <a:gd name="T2" fmla="*/ 0 w 1347"/>
              <a:gd name="T3" fmla="*/ 2147483647 h 996"/>
              <a:gd name="T4" fmla="*/ 0 w 1347"/>
              <a:gd name="T5" fmla="*/ 2147483647 h 996"/>
              <a:gd name="T6" fmla="*/ 2147483647 w 1347"/>
              <a:gd name="T7" fmla="*/ 0 h 996"/>
              <a:gd name="T8" fmla="*/ 2147483647 w 1347"/>
              <a:gd name="T9" fmla="*/ 0 h 996"/>
              <a:gd name="T10" fmla="*/ 0 60000 65536"/>
              <a:gd name="T11" fmla="*/ 0 60000 65536"/>
              <a:gd name="T12" fmla="*/ 0 60000 65536"/>
              <a:gd name="T13" fmla="*/ 0 60000 65536"/>
              <a:gd name="T14" fmla="*/ 0 60000 65536"/>
              <a:gd name="T15" fmla="*/ 0 w 1347"/>
              <a:gd name="T16" fmla="*/ 0 h 996"/>
              <a:gd name="T17" fmla="*/ 1347 w 1347"/>
              <a:gd name="T18" fmla="*/ 996 h 996"/>
            </a:gdLst>
            <a:ahLst/>
            <a:cxnLst>
              <a:cxn ang="T10">
                <a:pos x="T0" y="T1"/>
              </a:cxn>
              <a:cxn ang="T11">
                <a:pos x="T2" y="T3"/>
              </a:cxn>
              <a:cxn ang="T12">
                <a:pos x="T4" y="T5"/>
              </a:cxn>
              <a:cxn ang="T13">
                <a:pos x="T6" y="T7"/>
              </a:cxn>
              <a:cxn ang="T14">
                <a:pos x="T8" y="T9"/>
              </a:cxn>
            </a:cxnLst>
            <a:rect l="T15" t="T16" r="T17" b="T18"/>
            <a:pathLst>
              <a:path w="1347" h="996">
                <a:moveTo>
                  <a:pt x="1347" y="0"/>
                </a:moveTo>
                <a:lnTo>
                  <a:pt x="0" y="996"/>
                </a:lnTo>
                <a:lnTo>
                  <a:pt x="0" y="957"/>
                </a:lnTo>
                <a:lnTo>
                  <a:pt x="1191" y="0"/>
                </a:lnTo>
                <a:lnTo>
                  <a:pt x="1347" y="0"/>
                </a:lnTo>
                <a:close/>
              </a:path>
            </a:pathLst>
          </a:custGeom>
          <a:solidFill>
            <a:schemeClr val="accent1"/>
          </a:solidFill>
          <a:ln w="9525">
            <a:noFill/>
            <a:round/>
            <a:headEnd/>
            <a:tailEnd/>
          </a:ln>
        </p:spPr>
        <p:txBody>
          <a:bodyPr/>
          <a:lstStyle/>
          <a:p>
            <a:endParaRPr lang="zh-CN" altLang="en-US"/>
          </a:p>
        </p:txBody>
      </p:sp>
      <p:sp>
        <p:nvSpPr>
          <p:cNvPr id="13" name="Freeform 9"/>
          <p:cNvSpPr>
            <a:spLocks/>
          </p:cNvSpPr>
          <p:nvPr/>
        </p:nvSpPr>
        <p:spPr bwMode="gray">
          <a:xfrm>
            <a:off x="1871663" y="-14288"/>
            <a:ext cx="2338387" cy="1627188"/>
          </a:xfrm>
          <a:custGeom>
            <a:avLst/>
            <a:gdLst>
              <a:gd name="T0" fmla="*/ 2147483647 w 1473"/>
              <a:gd name="T1" fmla="*/ 2147483647 h 1025"/>
              <a:gd name="T2" fmla="*/ 2147483647 w 1473"/>
              <a:gd name="T3" fmla="*/ 2147483647 h 1025"/>
              <a:gd name="T4" fmla="*/ 0 w 1473"/>
              <a:gd name="T5" fmla="*/ 2147483647 h 1025"/>
              <a:gd name="T6" fmla="*/ 2147483647 w 1473"/>
              <a:gd name="T7" fmla="*/ 0 h 1025"/>
              <a:gd name="T8" fmla="*/ 2147483647 w 1473"/>
              <a:gd name="T9" fmla="*/ 2147483647 h 1025"/>
              <a:gd name="T10" fmla="*/ 0 60000 65536"/>
              <a:gd name="T11" fmla="*/ 0 60000 65536"/>
              <a:gd name="T12" fmla="*/ 0 60000 65536"/>
              <a:gd name="T13" fmla="*/ 0 60000 65536"/>
              <a:gd name="T14" fmla="*/ 0 60000 65536"/>
              <a:gd name="T15" fmla="*/ 0 w 1473"/>
              <a:gd name="T16" fmla="*/ 0 h 1025"/>
              <a:gd name="T17" fmla="*/ 1473 w 1473"/>
              <a:gd name="T18" fmla="*/ 1025 h 1025"/>
            </a:gdLst>
            <a:ahLst/>
            <a:cxnLst>
              <a:cxn ang="T10">
                <a:pos x="T0" y="T1"/>
              </a:cxn>
              <a:cxn ang="T11">
                <a:pos x="T2" y="T3"/>
              </a:cxn>
              <a:cxn ang="T12">
                <a:pos x="T4" y="T5"/>
              </a:cxn>
              <a:cxn ang="T13">
                <a:pos x="T6" y="T7"/>
              </a:cxn>
              <a:cxn ang="T14">
                <a:pos x="T8" y="T9"/>
              </a:cxn>
            </a:cxnLst>
            <a:rect l="T15" t="T16" r="T17" b="T18"/>
            <a:pathLst>
              <a:path w="1473" h="1025">
                <a:moveTo>
                  <a:pt x="1473" y="6"/>
                </a:moveTo>
                <a:lnTo>
                  <a:pt x="2" y="1025"/>
                </a:lnTo>
                <a:lnTo>
                  <a:pt x="0" y="995"/>
                </a:lnTo>
                <a:lnTo>
                  <a:pt x="1344" y="0"/>
                </a:lnTo>
                <a:lnTo>
                  <a:pt x="1473" y="6"/>
                </a:lnTo>
                <a:close/>
              </a:path>
            </a:pathLst>
          </a:custGeom>
          <a:solidFill>
            <a:schemeClr val="tx2"/>
          </a:solidFill>
          <a:ln w="9525">
            <a:noFill/>
            <a:round/>
            <a:headEnd/>
            <a:tailEnd/>
          </a:ln>
        </p:spPr>
        <p:txBody>
          <a:bodyPr/>
          <a:lstStyle/>
          <a:p>
            <a:endParaRPr lang="zh-CN" altLang="en-US"/>
          </a:p>
        </p:txBody>
      </p:sp>
      <p:sp>
        <p:nvSpPr>
          <p:cNvPr id="14" name="Freeform 10"/>
          <p:cNvSpPr>
            <a:spLocks/>
          </p:cNvSpPr>
          <p:nvPr/>
        </p:nvSpPr>
        <p:spPr bwMode="gray">
          <a:xfrm>
            <a:off x="1874838" y="4437063"/>
            <a:ext cx="3525837" cy="2435225"/>
          </a:xfrm>
          <a:custGeom>
            <a:avLst/>
            <a:gdLst>
              <a:gd name="T0" fmla="*/ 2147483647 w 2221"/>
              <a:gd name="T1" fmla="*/ 2147483647 h 1534"/>
              <a:gd name="T2" fmla="*/ 0 w 2221"/>
              <a:gd name="T3" fmla="*/ 0 h 1534"/>
              <a:gd name="T4" fmla="*/ 2147483647 w 2221"/>
              <a:gd name="T5" fmla="*/ 2147483647 h 1534"/>
              <a:gd name="T6" fmla="*/ 2147483647 w 2221"/>
              <a:gd name="T7" fmla="*/ 2147483647 h 1534"/>
              <a:gd name="T8" fmla="*/ 2147483647 w 2221"/>
              <a:gd name="T9" fmla="*/ 2147483647 h 1534"/>
              <a:gd name="T10" fmla="*/ 0 60000 65536"/>
              <a:gd name="T11" fmla="*/ 0 60000 65536"/>
              <a:gd name="T12" fmla="*/ 0 60000 65536"/>
              <a:gd name="T13" fmla="*/ 0 60000 65536"/>
              <a:gd name="T14" fmla="*/ 0 60000 65536"/>
              <a:gd name="T15" fmla="*/ 0 w 2221"/>
              <a:gd name="T16" fmla="*/ 0 h 1534"/>
              <a:gd name="T17" fmla="*/ 2221 w 2221"/>
              <a:gd name="T18" fmla="*/ 1534 h 1534"/>
            </a:gdLst>
            <a:ahLst/>
            <a:cxnLst>
              <a:cxn ang="T10">
                <a:pos x="T0" y="T1"/>
              </a:cxn>
              <a:cxn ang="T11">
                <a:pos x="T2" y="T3"/>
              </a:cxn>
              <a:cxn ang="T12">
                <a:pos x="T4" y="T5"/>
              </a:cxn>
              <a:cxn ang="T13">
                <a:pos x="T6" y="T7"/>
              </a:cxn>
              <a:cxn ang="T14">
                <a:pos x="T8" y="T9"/>
              </a:cxn>
            </a:cxnLst>
            <a:rect l="T15" t="T16" r="T17" b="T18"/>
            <a:pathLst>
              <a:path w="2221" h="1534">
                <a:moveTo>
                  <a:pt x="2221" y="1533"/>
                </a:moveTo>
                <a:lnTo>
                  <a:pt x="0" y="0"/>
                </a:lnTo>
                <a:lnTo>
                  <a:pt x="1" y="25"/>
                </a:lnTo>
                <a:lnTo>
                  <a:pt x="2059" y="1534"/>
                </a:lnTo>
                <a:lnTo>
                  <a:pt x="2221" y="1533"/>
                </a:lnTo>
                <a:close/>
              </a:path>
            </a:pathLst>
          </a:custGeom>
          <a:solidFill>
            <a:schemeClr val="tx2"/>
          </a:solidFill>
          <a:ln w="9525">
            <a:noFill/>
            <a:round/>
            <a:headEnd/>
            <a:tailEnd/>
          </a:ln>
        </p:spPr>
        <p:txBody>
          <a:bodyPr/>
          <a:lstStyle/>
          <a:p>
            <a:endParaRPr lang="zh-CN" altLang="en-US"/>
          </a:p>
        </p:txBody>
      </p:sp>
      <p:sp>
        <p:nvSpPr>
          <p:cNvPr id="15" name="Freeform 11"/>
          <p:cNvSpPr>
            <a:spLocks/>
          </p:cNvSpPr>
          <p:nvPr/>
        </p:nvSpPr>
        <p:spPr bwMode="gray">
          <a:xfrm>
            <a:off x="1876425" y="4475163"/>
            <a:ext cx="3265488" cy="2392362"/>
          </a:xfrm>
          <a:custGeom>
            <a:avLst/>
            <a:gdLst>
              <a:gd name="T0" fmla="*/ 2147483647 w 2057"/>
              <a:gd name="T1" fmla="*/ 2147483647 h 1507"/>
              <a:gd name="T2" fmla="*/ 0 w 2057"/>
              <a:gd name="T3" fmla="*/ 0 h 1507"/>
              <a:gd name="T4" fmla="*/ 0 w 2057"/>
              <a:gd name="T5" fmla="*/ 2147483647 h 1507"/>
              <a:gd name="T6" fmla="*/ 2147483647 w 2057"/>
              <a:gd name="T7" fmla="*/ 2147483647 h 1507"/>
              <a:gd name="T8" fmla="*/ 2147483647 w 2057"/>
              <a:gd name="T9" fmla="*/ 2147483647 h 1507"/>
              <a:gd name="T10" fmla="*/ 0 60000 65536"/>
              <a:gd name="T11" fmla="*/ 0 60000 65536"/>
              <a:gd name="T12" fmla="*/ 0 60000 65536"/>
              <a:gd name="T13" fmla="*/ 0 60000 65536"/>
              <a:gd name="T14" fmla="*/ 0 60000 65536"/>
              <a:gd name="T15" fmla="*/ 0 w 2057"/>
              <a:gd name="T16" fmla="*/ 0 h 1507"/>
              <a:gd name="T17" fmla="*/ 2057 w 2057"/>
              <a:gd name="T18" fmla="*/ 1507 h 1507"/>
            </a:gdLst>
            <a:ahLst/>
            <a:cxnLst>
              <a:cxn ang="T10">
                <a:pos x="T0" y="T1"/>
              </a:cxn>
              <a:cxn ang="T11">
                <a:pos x="T2" y="T3"/>
              </a:cxn>
              <a:cxn ang="T12">
                <a:pos x="T4" y="T5"/>
              </a:cxn>
              <a:cxn ang="T13">
                <a:pos x="T6" y="T7"/>
              </a:cxn>
              <a:cxn ang="T14">
                <a:pos x="T8" y="T9"/>
              </a:cxn>
            </a:cxnLst>
            <a:rect l="T15" t="T16" r="T17" b="T18"/>
            <a:pathLst>
              <a:path w="2057" h="1507">
                <a:moveTo>
                  <a:pt x="2057" y="1507"/>
                </a:moveTo>
                <a:lnTo>
                  <a:pt x="0" y="0"/>
                </a:lnTo>
                <a:lnTo>
                  <a:pt x="0" y="30"/>
                </a:lnTo>
                <a:lnTo>
                  <a:pt x="1857" y="1507"/>
                </a:lnTo>
                <a:lnTo>
                  <a:pt x="2057" y="1507"/>
                </a:lnTo>
                <a:close/>
              </a:path>
            </a:pathLst>
          </a:custGeom>
          <a:solidFill>
            <a:schemeClr val="accent1"/>
          </a:solidFill>
          <a:ln w="9525">
            <a:noFill/>
            <a:round/>
            <a:headEnd/>
            <a:tailEnd/>
          </a:ln>
        </p:spPr>
        <p:txBody>
          <a:bodyPr/>
          <a:lstStyle/>
          <a:p>
            <a:endParaRPr lang="zh-CN" altLang="en-US"/>
          </a:p>
        </p:txBody>
      </p:sp>
      <p:sp>
        <p:nvSpPr>
          <p:cNvPr id="16" name="Freeform 12"/>
          <p:cNvSpPr>
            <a:spLocks/>
          </p:cNvSpPr>
          <p:nvPr/>
        </p:nvSpPr>
        <p:spPr bwMode="gray">
          <a:xfrm>
            <a:off x="1871663" y="4518025"/>
            <a:ext cx="2946400" cy="2344738"/>
          </a:xfrm>
          <a:custGeom>
            <a:avLst/>
            <a:gdLst>
              <a:gd name="T0" fmla="*/ 2147483647 w 1856"/>
              <a:gd name="T1" fmla="*/ 2147483647 h 1477"/>
              <a:gd name="T2" fmla="*/ 0 w 1856"/>
              <a:gd name="T3" fmla="*/ 2147483647 h 1477"/>
              <a:gd name="T4" fmla="*/ 0 w 1856"/>
              <a:gd name="T5" fmla="*/ 0 h 1477"/>
              <a:gd name="T6" fmla="*/ 2147483647 w 1856"/>
              <a:gd name="T7" fmla="*/ 2147483647 h 1477"/>
              <a:gd name="T8" fmla="*/ 2147483647 w 1856"/>
              <a:gd name="T9" fmla="*/ 2147483647 h 1477"/>
              <a:gd name="T10" fmla="*/ 2147483647 w 1856"/>
              <a:gd name="T11" fmla="*/ 2147483647 h 1477"/>
              <a:gd name="T12" fmla="*/ 0 60000 65536"/>
              <a:gd name="T13" fmla="*/ 0 60000 65536"/>
              <a:gd name="T14" fmla="*/ 0 60000 65536"/>
              <a:gd name="T15" fmla="*/ 0 60000 65536"/>
              <a:gd name="T16" fmla="*/ 0 60000 65536"/>
              <a:gd name="T17" fmla="*/ 0 60000 65536"/>
              <a:gd name="T18" fmla="*/ 0 w 1856"/>
              <a:gd name="T19" fmla="*/ 0 h 1477"/>
              <a:gd name="T20" fmla="*/ 1856 w 1856"/>
              <a:gd name="T21" fmla="*/ 1477 h 1477"/>
            </a:gdLst>
            <a:ahLst/>
            <a:cxnLst>
              <a:cxn ang="T12">
                <a:pos x="T0" y="T1"/>
              </a:cxn>
              <a:cxn ang="T13">
                <a:pos x="T2" y="T3"/>
              </a:cxn>
              <a:cxn ang="T14">
                <a:pos x="T4" y="T5"/>
              </a:cxn>
              <a:cxn ang="T15">
                <a:pos x="T6" y="T7"/>
              </a:cxn>
              <a:cxn ang="T16">
                <a:pos x="T8" y="T9"/>
              </a:cxn>
              <a:cxn ang="T17">
                <a:pos x="T10" y="T11"/>
              </a:cxn>
            </a:cxnLst>
            <a:rect l="T18" t="T19" r="T20" b="T21"/>
            <a:pathLst>
              <a:path w="1856" h="1477">
                <a:moveTo>
                  <a:pt x="1344" y="1474"/>
                </a:moveTo>
                <a:lnTo>
                  <a:pt x="0" y="97"/>
                </a:lnTo>
                <a:lnTo>
                  <a:pt x="0" y="0"/>
                </a:lnTo>
                <a:lnTo>
                  <a:pt x="1856" y="1474"/>
                </a:lnTo>
                <a:lnTo>
                  <a:pt x="1848" y="1477"/>
                </a:lnTo>
                <a:lnTo>
                  <a:pt x="1344" y="1474"/>
                </a:lnTo>
                <a:close/>
              </a:path>
            </a:pathLst>
          </a:custGeom>
          <a:solidFill>
            <a:schemeClr val="hlink"/>
          </a:solidFill>
          <a:ln w="9525">
            <a:noFill/>
            <a:round/>
            <a:headEnd/>
            <a:tailEnd/>
          </a:ln>
        </p:spPr>
        <p:txBody>
          <a:bodyPr/>
          <a:lstStyle/>
          <a:p>
            <a:endParaRPr lang="zh-CN" altLang="en-US"/>
          </a:p>
        </p:txBody>
      </p:sp>
      <p:sp>
        <p:nvSpPr>
          <p:cNvPr id="17" name="Line 17"/>
          <p:cNvSpPr>
            <a:spLocks noChangeShapeType="1"/>
          </p:cNvSpPr>
          <p:nvPr/>
        </p:nvSpPr>
        <p:spPr bwMode="gray">
          <a:xfrm>
            <a:off x="1876425" y="1552575"/>
            <a:ext cx="0" cy="2957513"/>
          </a:xfrm>
          <a:prstGeom prst="line">
            <a:avLst/>
          </a:prstGeom>
          <a:noFill/>
          <a:ln w="9525">
            <a:solidFill>
              <a:schemeClr val="accent1"/>
            </a:solidFill>
            <a:round/>
            <a:headEnd/>
            <a:tailEnd/>
          </a:ln>
        </p:spPr>
        <p:txBody>
          <a:bodyPr/>
          <a:lstStyle/>
          <a:p>
            <a:endParaRPr lang="zh-CN" altLang="en-US"/>
          </a:p>
        </p:txBody>
      </p:sp>
      <p:sp>
        <p:nvSpPr>
          <p:cNvPr id="18" name="Rectangle 40"/>
          <p:cNvSpPr txBox="1">
            <a:spLocks noChangeArrowheads="1"/>
          </p:cNvSpPr>
          <p:nvPr/>
        </p:nvSpPr>
        <p:spPr bwMode="white">
          <a:xfrm>
            <a:off x="1763713" y="2060575"/>
            <a:ext cx="4968875" cy="1366838"/>
          </a:xfrm>
          <a:prstGeom prst="rect">
            <a:avLst/>
          </a:prstGeom>
          <a:noFill/>
          <a:ln w="9525">
            <a:noFill/>
            <a:miter lim="800000"/>
            <a:headEnd/>
            <a:tailEnd/>
          </a:ln>
        </p:spPr>
        <p:txBody>
          <a:bodyPr anchor="ctr"/>
          <a:lstStyle/>
          <a:p>
            <a:pPr>
              <a:lnSpc>
                <a:spcPct val="70000"/>
              </a:lnSpc>
            </a:pPr>
            <a:r>
              <a:rPr kumimoji="1" lang="en-US" altLang="zh-CN" sz="4000" b="1">
                <a:solidFill>
                  <a:schemeClr val="bg1"/>
                </a:solidFill>
                <a:latin typeface="微软雅黑" pitchFamily="34" charset="-122"/>
                <a:ea typeface="微软雅黑" pitchFamily="34" charset="-122"/>
              </a:rPr>
              <a:t>《</a:t>
            </a:r>
            <a:r>
              <a:rPr kumimoji="1" lang="zh-CN" altLang="en-US" sz="4000" b="1">
                <a:solidFill>
                  <a:schemeClr val="bg1"/>
                </a:solidFill>
                <a:latin typeface="微软雅黑" pitchFamily="34" charset="-122"/>
                <a:ea typeface="微软雅黑" pitchFamily="34" charset="-122"/>
              </a:rPr>
              <a:t>时事报告</a:t>
            </a:r>
            <a:r>
              <a:rPr kumimoji="1" lang="en-US" altLang="zh-CN" sz="4000" b="1">
                <a:solidFill>
                  <a:schemeClr val="bg1"/>
                </a:solidFill>
                <a:latin typeface="微软雅黑" pitchFamily="34" charset="-122"/>
                <a:ea typeface="微软雅黑" pitchFamily="34" charset="-122"/>
              </a:rPr>
              <a:t>》</a:t>
            </a:r>
            <a:r>
              <a:rPr kumimoji="1" lang="zh-CN" altLang="en-US" sz="4000" b="1">
                <a:solidFill>
                  <a:schemeClr val="bg1"/>
                </a:solidFill>
                <a:latin typeface="微软雅黑" pitchFamily="34" charset="-122"/>
                <a:ea typeface="微软雅黑" pitchFamily="34" charset="-122"/>
              </a:rPr>
              <a:t>杂志社</a:t>
            </a:r>
            <a:endParaRPr kumimoji="1" lang="ko-KR" altLang="en-US" sz="4000" b="1">
              <a:solidFill>
                <a:schemeClr val="bg1"/>
              </a:solidFill>
              <a:latin typeface="微软雅黑" pitchFamily="34" charset="-122"/>
              <a:ea typeface="冬青黑体简体中文 W6" charset="-122"/>
            </a:endParaRPr>
          </a:p>
        </p:txBody>
      </p:sp>
      <p:sp>
        <p:nvSpPr>
          <p:cNvPr id="19" name="Rectangle 41"/>
          <p:cNvSpPr txBox="1">
            <a:spLocks noChangeArrowheads="1"/>
          </p:cNvSpPr>
          <p:nvPr/>
        </p:nvSpPr>
        <p:spPr bwMode="white">
          <a:xfrm>
            <a:off x="2051050" y="2997200"/>
            <a:ext cx="5473700" cy="431800"/>
          </a:xfrm>
          <a:prstGeom prst="rect">
            <a:avLst/>
          </a:prstGeom>
          <a:noFill/>
          <a:ln w="9525">
            <a:noFill/>
            <a:miter lim="800000"/>
            <a:headEnd/>
            <a:tailEnd/>
          </a:ln>
        </p:spPr>
        <p:txBody>
          <a:bodyPr/>
          <a:lstStyle/>
          <a:p>
            <a:pPr latinLnBrk="1">
              <a:spcBef>
                <a:spcPct val="20000"/>
              </a:spcBef>
            </a:pPr>
            <a:r>
              <a:rPr kumimoji="1" lang="zh-CN" altLang="en-US" sz="2800" b="1">
                <a:solidFill>
                  <a:schemeClr val="bg1"/>
                </a:solidFill>
                <a:latin typeface="华文楷体" pitchFamily="2" charset="-122"/>
                <a:ea typeface="华文楷体" pitchFamily="2" charset="-122"/>
              </a:rPr>
              <a:t>形势与政策课专用</a:t>
            </a:r>
            <a:endParaRPr kumimoji="1" lang="ko-KR" altLang="en-US" sz="2800" b="1">
              <a:solidFill>
                <a:schemeClr val="bg1"/>
              </a:solidFill>
              <a:latin typeface="华文楷体" pitchFamily="2" charset="-122"/>
              <a:ea typeface="楷体-简" charset="-122"/>
            </a:endParaRPr>
          </a:p>
        </p:txBody>
      </p:sp>
      <p:sp>
        <p:nvSpPr>
          <p:cNvPr id="20" name="Rectangle 6"/>
          <p:cNvSpPr>
            <a:spLocks noChangeArrowheads="1"/>
          </p:cNvSpPr>
          <p:nvPr/>
        </p:nvSpPr>
        <p:spPr bwMode="gray">
          <a:xfrm>
            <a:off x="65088" y="4457700"/>
            <a:ext cx="1762125" cy="215900"/>
          </a:xfrm>
          <a:prstGeom prst="rect">
            <a:avLst/>
          </a:prstGeom>
          <a:solidFill>
            <a:schemeClr val="bg2"/>
          </a:solidFill>
          <a:ln w="9525">
            <a:noFill/>
            <a:miter lim="800000"/>
            <a:headEnd/>
            <a:tailEnd/>
          </a:ln>
        </p:spPr>
        <p:txBody>
          <a:bodyPr wrap="none" anchor="ctr"/>
          <a:lstStyle/>
          <a:p>
            <a:endParaRPr lang="zh-CN" altLang="en-US"/>
          </a:p>
        </p:txBody>
      </p:sp>
      <p:pic>
        <p:nvPicPr>
          <p:cNvPr id="22" name="图片 2" descr="章.tif"/>
          <p:cNvPicPr>
            <a:picLocks noChangeAspect="1"/>
          </p:cNvPicPr>
          <p:nvPr/>
        </p:nvPicPr>
        <p:blipFill>
          <a:blip r:embed="rId2" cstate="print"/>
          <a:srcRect/>
          <a:stretch>
            <a:fillRect/>
          </a:stretch>
        </p:blipFill>
        <p:spPr bwMode="auto">
          <a:xfrm>
            <a:off x="561955" y="2416176"/>
            <a:ext cx="1152525" cy="1155700"/>
          </a:xfrm>
          <a:prstGeom prst="rect">
            <a:avLst/>
          </a:prstGeom>
          <a:noFill/>
          <a:ln w="9525">
            <a:noFill/>
            <a:miter lim="800000"/>
            <a:headEnd/>
            <a:tailEnd/>
          </a:ln>
        </p:spPr>
      </p:pic>
      <p:sp>
        <p:nvSpPr>
          <p:cNvPr id="23" name="Freeform 20"/>
          <p:cNvSpPr>
            <a:spLocks/>
          </p:cNvSpPr>
          <p:nvPr/>
        </p:nvSpPr>
        <p:spPr bwMode="gray">
          <a:xfrm>
            <a:off x="1811370" y="-9525"/>
            <a:ext cx="7332662" cy="6946900"/>
          </a:xfrm>
          <a:custGeom>
            <a:avLst/>
            <a:gdLst>
              <a:gd name="T0" fmla="*/ 2147483647 w 4579"/>
              <a:gd name="T1" fmla="*/ 0 h 4338"/>
              <a:gd name="T2" fmla="*/ 2147483647 w 4579"/>
              <a:gd name="T3" fmla="*/ 2147483647 h 4338"/>
              <a:gd name="T4" fmla="*/ 0 w 4579"/>
              <a:gd name="T5" fmla="*/ 2147483647 h 4338"/>
              <a:gd name="T6" fmla="*/ 2147483647 w 4579"/>
              <a:gd name="T7" fmla="*/ 2147483647 h 4338"/>
              <a:gd name="T8" fmla="*/ 2147483647 w 4579"/>
              <a:gd name="T9" fmla="*/ 2147483647 h 4338"/>
              <a:gd name="T10" fmla="*/ 2147483647 w 4579"/>
              <a:gd name="T11" fmla="*/ 0 h 4338"/>
              <a:gd name="T12" fmla="*/ 2147483647 w 4579"/>
              <a:gd name="T13" fmla="*/ 0 h 4338"/>
              <a:gd name="T14" fmla="*/ 0 60000 65536"/>
              <a:gd name="T15" fmla="*/ 0 60000 65536"/>
              <a:gd name="T16" fmla="*/ 0 60000 65536"/>
              <a:gd name="T17" fmla="*/ 0 60000 65536"/>
              <a:gd name="T18" fmla="*/ 0 60000 65536"/>
              <a:gd name="T19" fmla="*/ 0 60000 65536"/>
              <a:gd name="T20" fmla="*/ 0 60000 65536"/>
              <a:gd name="T21" fmla="*/ 0 w 4579"/>
              <a:gd name="T22" fmla="*/ 0 h 4338"/>
              <a:gd name="T23" fmla="*/ 4579 w 4579"/>
              <a:gd name="T24" fmla="*/ 4338 h 43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79" h="4338">
                <a:moveTo>
                  <a:pt x="1471" y="0"/>
                </a:moveTo>
                <a:lnTo>
                  <a:pt x="1" y="1020"/>
                </a:lnTo>
                <a:lnTo>
                  <a:pt x="0" y="2805"/>
                </a:lnTo>
                <a:lnTo>
                  <a:pt x="2221" y="4338"/>
                </a:lnTo>
                <a:lnTo>
                  <a:pt x="4579" y="4332"/>
                </a:lnTo>
                <a:lnTo>
                  <a:pt x="4573" y="0"/>
                </a:lnTo>
                <a:lnTo>
                  <a:pt x="1471" y="0"/>
                </a:lnTo>
                <a:close/>
              </a:path>
            </a:pathLst>
          </a:custGeom>
          <a:solidFill>
            <a:schemeClr val="bg1"/>
          </a:solidFill>
          <a:ln w="9525">
            <a:noFill/>
            <a:round/>
            <a:headEnd/>
            <a:tailEnd/>
          </a:ln>
        </p:spPr>
        <p:txBody>
          <a:bodyPr/>
          <a:lstStyle/>
          <a:p>
            <a:endParaRPr lang="zh-CN" altLang="en-US"/>
          </a:p>
        </p:txBody>
      </p:sp>
      <p:sp>
        <p:nvSpPr>
          <p:cNvPr id="4" name="TextBox 3"/>
          <p:cNvSpPr txBox="1"/>
          <p:nvPr/>
        </p:nvSpPr>
        <p:spPr>
          <a:xfrm>
            <a:off x="2143108" y="2990206"/>
            <a:ext cx="6786610" cy="1569660"/>
          </a:xfrm>
          <a:prstGeom prst="rect">
            <a:avLst/>
          </a:prstGeom>
          <a:noFill/>
        </p:spPr>
        <p:txBody>
          <a:bodyPr wrap="square">
            <a:spAutoFit/>
          </a:bodyPr>
          <a:lstStyle/>
          <a:p>
            <a:pPr algn="just">
              <a:defRPr/>
            </a:pP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pitchFamily="49" charset="-122"/>
                <a:ea typeface="黑体" pitchFamily="49" charset="-122"/>
              </a:rPr>
              <a:t>　　</a:t>
            </a:r>
            <a:r>
              <a:rPr lang="en-US" altLang="zh-CN"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a:t>
            </a:r>
            <a:r>
              <a:rPr lang="zh-CN" altLang="en-US"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时事报告大学生版</a:t>
            </a:r>
            <a:r>
              <a:rPr lang="en-US" altLang="zh-CN"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a:t>
            </a:r>
            <a:r>
              <a:rPr lang="zh-CN" altLang="en-US"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是受教育部社科司和思政司委托，中宣部</a:t>
            </a:r>
            <a:r>
              <a:rPr lang="en-US" altLang="zh-CN"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a:t>
            </a:r>
            <a:r>
              <a:rPr lang="zh-CN" altLang="en-US"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时事报告</a:t>
            </a:r>
            <a:r>
              <a:rPr lang="en-US" altLang="zh-CN"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a:t>
            </a:r>
            <a:r>
              <a:rPr lang="zh-CN" altLang="en-US"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杂志社编辑出版，专供高校形势与政策课使用的权威教材。</a:t>
            </a:r>
            <a:endParaRPr lang="en-US" altLang="zh-CN"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endParaRPr>
          </a:p>
          <a:p>
            <a:pPr algn="just">
              <a:defRPr/>
            </a:pPr>
            <a:r>
              <a:rPr lang="zh-CN" altLang="en-US"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　　每学年两期，分别于每学期开学前出版。</a:t>
            </a:r>
          </a:p>
        </p:txBody>
      </p:sp>
      <p:pic>
        <p:nvPicPr>
          <p:cNvPr id="24" name="图片 23" descr="大学生.gif"/>
          <p:cNvPicPr>
            <a:picLocks noChangeAspect="1"/>
          </p:cNvPicPr>
          <p:nvPr/>
        </p:nvPicPr>
        <p:blipFill>
          <a:blip r:embed="rId3"/>
          <a:stretch>
            <a:fillRect/>
          </a:stretch>
        </p:blipFill>
        <p:spPr>
          <a:xfrm>
            <a:off x="2090000" y="500042"/>
            <a:ext cx="7554098" cy="5040000"/>
          </a:xfrm>
          <a:prstGeom prst="rect">
            <a:avLst/>
          </a:prstGeom>
        </p:spPr>
      </p:pic>
      <p:sp>
        <p:nvSpPr>
          <p:cNvPr id="25" name="Text Box 8"/>
          <p:cNvSpPr txBox="1">
            <a:spLocks noChangeArrowheads="1"/>
          </p:cNvSpPr>
          <p:nvPr/>
        </p:nvSpPr>
        <p:spPr bwMode="gray">
          <a:xfrm>
            <a:off x="-36512" y="4437112"/>
            <a:ext cx="2087563" cy="261610"/>
          </a:xfrm>
          <a:prstGeom prst="rect">
            <a:avLst/>
          </a:prstGeom>
          <a:noFill/>
          <a:ln w="9525">
            <a:noFill/>
            <a:miter lim="800000"/>
            <a:headEnd/>
            <a:tailEnd/>
          </a:ln>
        </p:spPr>
        <p:txBody>
          <a:bodyPr>
            <a:spAutoFit/>
          </a:bodyPr>
          <a:lstStyle/>
          <a:p>
            <a:r>
              <a:rPr lang="en-US" altLang="zh-CN" sz="1100" b="1" dirty="0" smtClean="0">
                <a:solidFill>
                  <a:srgbClr val="A6A6A6"/>
                </a:solidFill>
                <a:latin typeface="Arial" pitchFamily="34" charset="0"/>
                <a:ea typeface="黑体" pitchFamily="2" charset="-122"/>
                <a:cs typeface="Arial" pitchFamily="34" charset="0"/>
              </a:rPr>
              <a:t>www.xingshizhengce.com</a:t>
            </a:r>
            <a:endParaRPr lang="zh-CN" altLang="en-US" sz="1100" b="1" dirty="0">
              <a:solidFill>
                <a:srgbClr val="A6A6A6"/>
              </a:solidFill>
              <a:latin typeface="Arial" pitchFamily="34" charset="0"/>
              <a:ea typeface="黑体" pitchFamily="2" charset="-122"/>
            </a:endParaRPr>
          </a:p>
        </p:txBody>
      </p:sp>
    </p:spTree>
    <p:extLst>
      <p:ext uri="{BB962C8B-B14F-4D97-AF65-F5344CB8AC3E}">
        <p14:creationId xmlns:p14="http://schemas.microsoft.com/office/powerpoint/2010/main" val="2374465091"/>
      </p:ext>
    </p:extLst>
  </p:cSld>
  <p:clrMapOvr>
    <a:masterClrMapping/>
  </p:clrMapOvr>
  <p:transition spd="slow">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2"/>
          <p:cNvSpPr>
            <a:spLocks noChangeShapeType="1"/>
          </p:cNvSpPr>
          <p:nvPr/>
        </p:nvSpPr>
        <p:spPr bwMode="gray">
          <a:xfrm>
            <a:off x="1811338" y="1455738"/>
            <a:ext cx="0" cy="3128962"/>
          </a:xfrm>
          <a:prstGeom prst="line">
            <a:avLst/>
          </a:prstGeom>
          <a:noFill/>
          <a:ln w="9525">
            <a:solidFill>
              <a:schemeClr val="bg2"/>
            </a:solidFill>
            <a:round/>
            <a:headEnd/>
            <a:tailEnd/>
          </a:ln>
        </p:spPr>
        <p:txBody>
          <a:bodyPr/>
          <a:lstStyle/>
          <a:p>
            <a:endParaRPr lang="zh-CN" altLang="en-US"/>
          </a:p>
        </p:txBody>
      </p:sp>
      <p:grpSp>
        <p:nvGrpSpPr>
          <p:cNvPr id="2" name="Group 3"/>
          <p:cNvGrpSpPr>
            <a:grpSpLocks/>
          </p:cNvGrpSpPr>
          <p:nvPr/>
        </p:nvGrpSpPr>
        <p:grpSpPr bwMode="auto">
          <a:xfrm>
            <a:off x="271463" y="-4763"/>
            <a:ext cx="1552575" cy="1585913"/>
            <a:chOff x="171" y="-3"/>
            <a:chExt cx="978" cy="999"/>
          </a:xfrm>
        </p:grpSpPr>
        <p:sp>
          <p:nvSpPr>
            <p:cNvPr id="9" name="Freeform 4"/>
            <p:cNvSpPr>
              <a:spLocks/>
            </p:cNvSpPr>
            <p:nvPr/>
          </p:nvSpPr>
          <p:spPr bwMode="gray">
            <a:xfrm>
              <a:off x="653" y="-3"/>
              <a:ext cx="496" cy="999"/>
            </a:xfrm>
            <a:custGeom>
              <a:avLst/>
              <a:gdLst>
                <a:gd name="T0" fmla="*/ 84 w 496"/>
                <a:gd name="T1" fmla="*/ 0 h 999"/>
                <a:gd name="T2" fmla="*/ 496 w 496"/>
                <a:gd name="T3" fmla="*/ 854 h 999"/>
                <a:gd name="T4" fmla="*/ 496 w 496"/>
                <a:gd name="T5" fmla="*/ 999 h 999"/>
                <a:gd name="T6" fmla="*/ 0 w 496"/>
                <a:gd name="T7" fmla="*/ 188 h 999"/>
                <a:gd name="T8" fmla="*/ 84 w 496"/>
                <a:gd name="T9" fmla="*/ 0 h 999"/>
                <a:gd name="T10" fmla="*/ 0 60000 65536"/>
                <a:gd name="T11" fmla="*/ 0 60000 65536"/>
                <a:gd name="T12" fmla="*/ 0 60000 65536"/>
                <a:gd name="T13" fmla="*/ 0 60000 65536"/>
                <a:gd name="T14" fmla="*/ 0 60000 65536"/>
                <a:gd name="T15" fmla="*/ 0 w 496"/>
                <a:gd name="T16" fmla="*/ 0 h 999"/>
                <a:gd name="T17" fmla="*/ 496 w 496"/>
                <a:gd name="T18" fmla="*/ 999 h 999"/>
              </a:gdLst>
              <a:ahLst/>
              <a:cxnLst>
                <a:cxn ang="T10">
                  <a:pos x="T0" y="T1"/>
                </a:cxn>
                <a:cxn ang="T11">
                  <a:pos x="T2" y="T3"/>
                </a:cxn>
                <a:cxn ang="T12">
                  <a:pos x="T4" y="T5"/>
                </a:cxn>
                <a:cxn ang="T13">
                  <a:pos x="T6" y="T7"/>
                </a:cxn>
                <a:cxn ang="T14">
                  <a:pos x="T8" y="T9"/>
                </a:cxn>
              </a:cxnLst>
              <a:rect l="T15" t="T16" r="T17" b="T18"/>
              <a:pathLst>
                <a:path w="496" h="999">
                  <a:moveTo>
                    <a:pt x="84" y="0"/>
                  </a:moveTo>
                  <a:lnTo>
                    <a:pt x="496" y="854"/>
                  </a:lnTo>
                  <a:lnTo>
                    <a:pt x="496" y="999"/>
                  </a:lnTo>
                  <a:lnTo>
                    <a:pt x="0" y="188"/>
                  </a:lnTo>
                  <a:lnTo>
                    <a:pt x="84" y="0"/>
                  </a:lnTo>
                  <a:close/>
                </a:path>
              </a:pathLst>
            </a:custGeom>
            <a:solidFill>
              <a:schemeClr val="bg2"/>
            </a:solidFill>
            <a:ln w="9525">
              <a:noFill/>
              <a:round/>
              <a:headEnd/>
              <a:tailEnd/>
            </a:ln>
          </p:spPr>
          <p:txBody>
            <a:bodyPr/>
            <a:lstStyle/>
            <a:p>
              <a:endParaRPr lang="zh-CN" altLang="en-US"/>
            </a:p>
          </p:txBody>
        </p:sp>
        <p:sp>
          <p:nvSpPr>
            <p:cNvPr id="10" name="Freeform 5"/>
            <p:cNvSpPr>
              <a:spLocks/>
            </p:cNvSpPr>
            <p:nvPr/>
          </p:nvSpPr>
          <p:spPr bwMode="gray">
            <a:xfrm>
              <a:off x="171" y="0"/>
              <a:ext cx="564" cy="187"/>
            </a:xfrm>
            <a:custGeom>
              <a:avLst/>
              <a:gdLst>
                <a:gd name="T0" fmla="*/ 564 w 564"/>
                <a:gd name="T1" fmla="*/ 0 h 187"/>
                <a:gd name="T2" fmla="*/ 482 w 564"/>
                <a:gd name="T3" fmla="*/ 187 h 187"/>
                <a:gd name="T4" fmla="*/ 0 w 564"/>
                <a:gd name="T5" fmla="*/ 0 h 187"/>
                <a:gd name="T6" fmla="*/ 564 w 564"/>
                <a:gd name="T7" fmla="*/ 0 h 187"/>
                <a:gd name="T8" fmla="*/ 0 60000 65536"/>
                <a:gd name="T9" fmla="*/ 0 60000 65536"/>
                <a:gd name="T10" fmla="*/ 0 60000 65536"/>
                <a:gd name="T11" fmla="*/ 0 60000 65536"/>
                <a:gd name="T12" fmla="*/ 0 w 564"/>
                <a:gd name="T13" fmla="*/ 0 h 187"/>
                <a:gd name="T14" fmla="*/ 564 w 564"/>
                <a:gd name="T15" fmla="*/ 187 h 187"/>
              </a:gdLst>
              <a:ahLst/>
              <a:cxnLst>
                <a:cxn ang="T8">
                  <a:pos x="T0" y="T1"/>
                </a:cxn>
                <a:cxn ang="T9">
                  <a:pos x="T2" y="T3"/>
                </a:cxn>
                <a:cxn ang="T10">
                  <a:pos x="T4" y="T5"/>
                </a:cxn>
                <a:cxn ang="T11">
                  <a:pos x="T6" y="T7"/>
                </a:cxn>
              </a:cxnLst>
              <a:rect l="T12" t="T13" r="T14" b="T15"/>
              <a:pathLst>
                <a:path w="564" h="187">
                  <a:moveTo>
                    <a:pt x="564" y="0"/>
                  </a:moveTo>
                  <a:lnTo>
                    <a:pt x="482" y="187"/>
                  </a:lnTo>
                  <a:lnTo>
                    <a:pt x="0" y="0"/>
                  </a:lnTo>
                  <a:lnTo>
                    <a:pt x="564" y="0"/>
                  </a:lnTo>
                  <a:close/>
                </a:path>
              </a:pathLst>
            </a:custGeom>
            <a:solidFill>
              <a:schemeClr val="bg2"/>
            </a:solidFill>
            <a:ln w="9525">
              <a:noFill/>
              <a:round/>
              <a:headEnd/>
              <a:tailEnd/>
            </a:ln>
          </p:spPr>
          <p:txBody>
            <a:bodyPr/>
            <a:lstStyle/>
            <a:p>
              <a:endParaRPr lang="zh-CN" altLang="en-US"/>
            </a:p>
          </p:txBody>
        </p:sp>
      </p:grpSp>
      <p:sp>
        <p:nvSpPr>
          <p:cNvPr id="11" name="Freeform 7"/>
          <p:cNvSpPr>
            <a:spLocks/>
          </p:cNvSpPr>
          <p:nvPr/>
        </p:nvSpPr>
        <p:spPr bwMode="gray">
          <a:xfrm>
            <a:off x="1871663" y="-9525"/>
            <a:ext cx="1895475" cy="1519238"/>
          </a:xfrm>
          <a:custGeom>
            <a:avLst/>
            <a:gdLst>
              <a:gd name="T0" fmla="*/ 2147483647 w 1194"/>
              <a:gd name="T1" fmla="*/ 0 h 957"/>
              <a:gd name="T2" fmla="*/ 0 w 1194"/>
              <a:gd name="T3" fmla="*/ 2147483647 h 957"/>
              <a:gd name="T4" fmla="*/ 0 w 1194"/>
              <a:gd name="T5" fmla="*/ 2147483647 h 957"/>
              <a:gd name="T6" fmla="*/ 2147483647 w 1194"/>
              <a:gd name="T7" fmla="*/ 0 h 957"/>
              <a:gd name="T8" fmla="*/ 2147483647 w 1194"/>
              <a:gd name="T9" fmla="*/ 0 h 957"/>
              <a:gd name="T10" fmla="*/ 0 60000 65536"/>
              <a:gd name="T11" fmla="*/ 0 60000 65536"/>
              <a:gd name="T12" fmla="*/ 0 60000 65536"/>
              <a:gd name="T13" fmla="*/ 0 60000 65536"/>
              <a:gd name="T14" fmla="*/ 0 60000 65536"/>
              <a:gd name="T15" fmla="*/ 0 w 1194"/>
              <a:gd name="T16" fmla="*/ 0 h 957"/>
              <a:gd name="T17" fmla="*/ 1194 w 1194"/>
              <a:gd name="T18" fmla="*/ 957 h 957"/>
            </a:gdLst>
            <a:ahLst/>
            <a:cxnLst>
              <a:cxn ang="T10">
                <a:pos x="T0" y="T1"/>
              </a:cxn>
              <a:cxn ang="T11">
                <a:pos x="T2" y="T3"/>
              </a:cxn>
              <a:cxn ang="T12">
                <a:pos x="T4" y="T5"/>
              </a:cxn>
              <a:cxn ang="T13">
                <a:pos x="T6" y="T7"/>
              </a:cxn>
              <a:cxn ang="T14">
                <a:pos x="T8" y="T9"/>
              </a:cxn>
            </a:cxnLst>
            <a:rect l="T15" t="T16" r="T17" b="T18"/>
            <a:pathLst>
              <a:path w="1194" h="957">
                <a:moveTo>
                  <a:pt x="843" y="0"/>
                </a:moveTo>
                <a:lnTo>
                  <a:pt x="0" y="885"/>
                </a:lnTo>
                <a:lnTo>
                  <a:pt x="0" y="957"/>
                </a:lnTo>
                <a:lnTo>
                  <a:pt x="1194" y="0"/>
                </a:lnTo>
                <a:lnTo>
                  <a:pt x="843" y="0"/>
                </a:lnTo>
                <a:close/>
              </a:path>
            </a:pathLst>
          </a:custGeom>
          <a:solidFill>
            <a:schemeClr val="bg2"/>
          </a:solidFill>
          <a:ln w="9525">
            <a:noFill/>
            <a:round/>
            <a:headEnd/>
            <a:tailEnd/>
          </a:ln>
        </p:spPr>
        <p:txBody>
          <a:bodyPr/>
          <a:lstStyle/>
          <a:p>
            <a:endParaRPr lang="zh-CN" altLang="en-US"/>
          </a:p>
        </p:txBody>
      </p:sp>
      <p:sp>
        <p:nvSpPr>
          <p:cNvPr id="12" name="Freeform 8"/>
          <p:cNvSpPr>
            <a:spLocks/>
          </p:cNvSpPr>
          <p:nvPr/>
        </p:nvSpPr>
        <p:spPr bwMode="gray">
          <a:xfrm>
            <a:off x="1871663" y="-14288"/>
            <a:ext cx="2138362" cy="1581151"/>
          </a:xfrm>
          <a:custGeom>
            <a:avLst/>
            <a:gdLst>
              <a:gd name="T0" fmla="*/ 2147483647 w 1347"/>
              <a:gd name="T1" fmla="*/ 0 h 996"/>
              <a:gd name="T2" fmla="*/ 0 w 1347"/>
              <a:gd name="T3" fmla="*/ 2147483647 h 996"/>
              <a:gd name="T4" fmla="*/ 0 w 1347"/>
              <a:gd name="T5" fmla="*/ 2147483647 h 996"/>
              <a:gd name="T6" fmla="*/ 2147483647 w 1347"/>
              <a:gd name="T7" fmla="*/ 0 h 996"/>
              <a:gd name="T8" fmla="*/ 2147483647 w 1347"/>
              <a:gd name="T9" fmla="*/ 0 h 996"/>
              <a:gd name="T10" fmla="*/ 0 60000 65536"/>
              <a:gd name="T11" fmla="*/ 0 60000 65536"/>
              <a:gd name="T12" fmla="*/ 0 60000 65536"/>
              <a:gd name="T13" fmla="*/ 0 60000 65536"/>
              <a:gd name="T14" fmla="*/ 0 60000 65536"/>
              <a:gd name="T15" fmla="*/ 0 w 1347"/>
              <a:gd name="T16" fmla="*/ 0 h 996"/>
              <a:gd name="T17" fmla="*/ 1347 w 1347"/>
              <a:gd name="T18" fmla="*/ 996 h 996"/>
            </a:gdLst>
            <a:ahLst/>
            <a:cxnLst>
              <a:cxn ang="T10">
                <a:pos x="T0" y="T1"/>
              </a:cxn>
              <a:cxn ang="T11">
                <a:pos x="T2" y="T3"/>
              </a:cxn>
              <a:cxn ang="T12">
                <a:pos x="T4" y="T5"/>
              </a:cxn>
              <a:cxn ang="T13">
                <a:pos x="T6" y="T7"/>
              </a:cxn>
              <a:cxn ang="T14">
                <a:pos x="T8" y="T9"/>
              </a:cxn>
            </a:cxnLst>
            <a:rect l="T15" t="T16" r="T17" b="T18"/>
            <a:pathLst>
              <a:path w="1347" h="996">
                <a:moveTo>
                  <a:pt x="1347" y="0"/>
                </a:moveTo>
                <a:lnTo>
                  <a:pt x="0" y="996"/>
                </a:lnTo>
                <a:lnTo>
                  <a:pt x="0" y="957"/>
                </a:lnTo>
                <a:lnTo>
                  <a:pt x="1191" y="0"/>
                </a:lnTo>
                <a:lnTo>
                  <a:pt x="1347" y="0"/>
                </a:lnTo>
                <a:close/>
              </a:path>
            </a:pathLst>
          </a:custGeom>
          <a:solidFill>
            <a:schemeClr val="accent1"/>
          </a:solidFill>
          <a:ln w="9525">
            <a:noFill/>
            <a:round/>
            <a:headEnd/>
            <a:tailEnd/>
          </a:ln>
        </p:spPr>
        <p:txBody>
          <a:bodyPr/>
          <a:lstStyle/>
          <a:p>
            <a:endParaRPr lang="zh-CN" altLang="en-US"/>
          </a:p>
        </p:txBody>
      </p:sp>
      <p:sp>
        <p:nvSpPr>
          <p:cNvPr id="13" name="Freeform 9"/>
          <p:cNvSpPr>
            <a:spLocks/>
          </p:cNvSpPr>
          <p:nvPr/>
        </p:nvSpPr>
        <p:spPr bwMode="gray">
          <a:xfrm>
            <a:off x="1871663" y="-14288"/>
            <a:ext cx="2338387" cy="1627188"/>
          </a:xfrm>
          <a:custGeom>
            <a:avLst/>
            <a:gdLst>
              <a:gd name="T0" fmla="*/ 2147483647 w 1473"/>
              <a:gd name="T1" fmla="*/ 2147483647 h 1025"/>
              <a:gd name="T2" fmla="*/ 2147483647 w 1473"/>
              <a:gd name="T3" fmla="*/ 2147483647 h 1025"/>
              <a:gd name="T4" fmla="*/ 0 w 1473"/>
              <a:gd name="T5" fmla="*/ 2147483647 h 1025"/>
              <a:gd name="T6" fmla="*/ 2147483647 w 1473"/>
              <a:gd name="T7" fmla="*/ 0 h 1025"/>
              <a:gd name="T8" fmla="*/ 2147483647 w 1473"/>
              <a:gd name="T9" fmla="*/ 2147483647 h 1025"/>
              <a:gd name="T10" fmla="*/ 0 60000 65536"/>
              <a:gd name="T11" fmla="*/ 0 60000 65536"/>
              <a:gd name="T12" fmla="*/ 0 60000 65536"/>
              <a:gd name="T13" fmla="*/ 0 60000 65536"/>
              <a:gd name="T14" fmla="*/ 0 60000 65536"/>
              <a:gd name="T15" fmla="*/ 0 w 1473"/>
              <a:gd name="T16" fmla="*/ 0 h 1025"/>
              <a:gd name="T17" fmla="*/ 1473 w 1473"/>
              <a:gd name="T18" fmla="*/ 1025 h 1025"/>
            </a:gdLst>
            <a:ahLst/>
            <a:cxnLst>
              <a:cxn ang="T10">
                <a:pos x="T0" y="T1"/>
              </a:cxn>
              <a:cxn ang="T11">
                <a:pos x="T2" y="T3"/>
              </a:cxn>
              <a:cxn ang="T12">
                <a:pos x="T4" y="T5"/>
              </a:cxn>
              <a:cxn ang="T13">
                <a:pos x="T6" y="T7"/>
              </a:cxn>
              <a:cxn ang="T14">
                <a:pos x="T8" y="T9"/>
              </a:cxn>
            </a:cxnLst>
            <a:rect l="T15" t="T16" r="T17" b="T18"/>
            <a:pathLst>
              <a:path w="1473" h="1025">
                <a:moveTo>
                  <a:pt x="1473" y="6"/>
                </a:moveTo>
                <a:lnTo>
                  <a:pt x="2" y="1025"/>
                </a:lnTo>
                <a:lnTo>
                  <a:pt x="0" y="995"/>
                </a:lnTo>
                <a:lnTo>
                  <a:pt x="1344" y="0"/>
                </a:lnTo>
                <a:lnTo>
                  <a:pt x="1473" y="6"/>
                </a:lnTo>
                <a:close/>
              </a:path>
            </a:pathLst>
          </a:custGeom>
          <a:solidFill>
            <a:schemeClr val="tx2"/>
          </a:solidFill>
          <a:ln w="9525">
            <a:noFill/>
            <a:round/>
            <a:headEnd/>
            <a:tailEnd/>
          </a:ln>
        </p:spPr>
        <p:txBody>
          <a:bodyPr/>
          <a:lstStyle/>
          <a:p>
            <a:endParaRPr lang="zh-CN" altLang="en-US"/>
          </a:p>
        </p:txBody>
      </p:sp>
      <p:sp>
        <p:nvSpPr>
          <p:cNvPr id="14" name="Freeform 10"/>
          <p:cNvSpPr>
            <a:spLocks/>
          </p:cNvSpPr>
          <p:nvPr/>
        </p:nvSpPr>
        <p:spPr bwMode="gray">
          <a:xfrm>
            <a:off x="1874838" y="4437063"/>
            <a:ext cx="3525837" cy="2435225"/>
          </a:xfrm>
          <a:custGeom>
            <a:avLst/>
            <a:gdLst>
              <a:gd name="T0" fmla="*/ 2147483647 w 2221"/>
              <a:gd name="T1" fmla="*/ 2147483647 h 1534"/>
              <a:gd name="T2" fmla="*/ 0 w 2221"/>
              <a:gd name="T3" fmla="*/ 0 h 1534"/>
              <a:gd name="T4" fmla="*/ 2147483647 w 2221"/>
              <a:gd name="T5" fmla="*/ 2147483647 h 1534"/>
              <a:gd name="T6" fmla="*/ 2147483647 w 2221"/>
              <a:gd name="T7" fmla="*/ 2147483647 h 1534"/>
              <a:gd name="T8" fmla="*/ 2147483647 w 2221"/>
              <a:gd name="T9" fmla="*/ 2147483647 h 1534"/>
              <a:gd name="T10" fmla="*/ 0 60000 65536"/>
              <a:gd name="T11" fmla="*/ 0 60000 65536"/>
              <a:gd name="T12" fmla="*/ 0 60000 65536"/>
              <a:gd name="T13" fmla="*/ 0 60000 65536"/>
              <a:gd name="T14" fmla="*/ 0 60000 65536"/>
              <a:gd name="T15" fmla="*/ 0 w 2221"/>
              <a:gd name="T16" fmla="*/ 0 h 1534"/>
              <a:gd name="T17" fmla="*/ 2221 w 2221"/>
              <a:gd name="T18" fmla="*/ 1534 h 1534"/>
            </a:gdLst>
            <a:ahLst/>
            <a:cxnLst>
              <a:cxn ang="T10">
                <a:pos x="T0" y="T1"/>
              </a:cxn>
              <a:cxn ang="T11">
                <a:pos x="T2" y="T3"/>
              </a:cxn>
              <a:cxn ang="T12">
                <a:pos x="T4" y="T5"/>
              </a:cxn>
              <a:cxn ang="T13">
                <a:pos x="T6" y="T7"/>
              </a:cxn>
              <a:cxn ang="T14">
                <a:pos x="T8" y="T9"/>
              </a:cxn>
            </a:cxnLst>
            <a:rect l="T15" t="T16" r="T17" b="T18"/>
            <a:pathLst>
              <a:path w="2221" h="1534">
                <a:moveTo>
                  <a:pt x="2221" y="1533"/>
                </a:moveTo>
                <a:lnTo>
                  <a:pt x="0" y="0"/>
                </a:lnTo>
                <a:lnTo>
                  <a:pt x="1" y="25"/>
                </a:lnTo>
                <a:lnTo>
                  <a:pt x="2059" y="1534"/>
                </a:lnTo>
                <a:lnTo>
                  <a:pt x="2221" y="1533"/>
                </a:lnTo>
                <a:close/>
              </a:path>
            </a:pathLst>
          </a:custGeom>
          <a:solidFill>
            <a:schemeClr val="tx2"/>
          </a:solidFill>
          <a:ln w="9525">
            <a:noFill/>
            <a:round/>
            <a:headEnd/>
            <a:tailEnd/>
          </a:ln>
        </p:spPr>
        <p:txBody>
          <a:bodyPr/>
          <a:lstStyle/>
          <a:p>
            <a:endParaRPr lang="zh-CN" altLang="en-US"/>
          </a:p>
        </p:txBody>
      </p:sp>
      <p:sp>
        <p:nvSpPr>
          <p:cNvPr id="15" name="Freeform 11"/>
          <p:cNvSpPr>
            <a:spLocks/>
          </p:cNvSpPr>
          <p:nvPr/>
        </p:nvSpPr>
        <p:spPr bwMode="gray">
          <a:xfrm>
            <a:off x="1876425" y="4475163"/>
            <a:ext cx="3265488" cy="2392362"/>
          </a:xfrm>
          <a:custGeom>
            <a:avLst/>
            <a:gdLst>
              <a:gd name="T0" fmla="*/ 2147483647 w 2057"/>
              <a:gd name="T1" fmla="*/ 2147483647 h 1507"/>
              <a:gd name="T2" fmla="*/ 0 w 2057"/>
              <a:gd name="T3" fmla="*/ 0 h 1507"/>
              <a:gd name="T4" fmla="*/ 0 w 2057"/>
              <a:gd name="T5" fmla="*/ 2147483647 h 1507"/>
              <a:gd name="T6" fmla="*/ 2147483647 w 2057"/>
              <a:gd name="T7" fmla="*/ 2147483647 h 1507"/>
              <a:gd name="T8" fmla="*/ 2147483647 w 2057"/>
              <a:gd name="T9" fmla="*/ 2147483647 h 1507"/>
              <a:gd name="T10" fmla="*/ 0 60000 65536"/>
              <a:gd name="T11" fmla="*/ 0 60000 65536"/>
              <a:gd name="T12" fmla="*/ 0 60000 65536"/>
              <a:gd name="T13" fmla="*/ 0 60000 65536"/>
              <a:gd name="T14" fmla="*/ 0 60000 65536"/>
              <a:gd name="T15" fmla="*/ 0 w 2057"/>
              <a:gd name="T16" fmla="*/ 0 h 1507"/>
              <a:gd name="T17" fmla="*/ 2057 w 2057"/>
              <a:gd name="T18" fmla="*/ 1507 h 1507"/>
            </a:gdLst>
            <a:ahLst/>
            <a:cxnLst>
              <a:cxn ang="T10">
                <a:pos x="T0" y="T1"/>
              </a:cxn>
              <a:cxn ang="T11">
                <a:pos x="T2" y="T3"/>
              </a:cxn>
              <a:cxn ang="T12">
                <a:pos x="T4" y="T5"/>
              </a:cxn>
              <a:cxn ang="T13">
                <a:pos x="T6" y="T7"/>
              </a:cxn>
              <a:cxn ang="T14">
                <a:pos x="T8" y="T9"/>
              </a:cxn>
            </a:cxnLst>
            <a:rect l="T15" t="T16" r="T17" b="T18"/>
            <a:pathLst>
              <a:path w="2057" h="1507">
                <a:moveTo>
                  <a:pt x="2057" y="1507"/>
                </a:moveTo>
                <a:lnTo>
                  <a:pt x="0" y="0"/>
                </a:lnTo>
                <a:lnTo>
                  <a:pt x="0" y="30"/>
                </a:lnTo>
                <a:lnTo>
                  <a:pt x="1857" y="1507"/>
                </a:lnTo>
                <a:lnTo>
                  <a:pt x="2057" y="1507"/>
                </a:lnTo>
                <a:close/>
              </a:path>
            </a:pathLst>
          </a:custGeom>
          <a:solidFill>
            <a:schemeClr val="accent1"/>
          </a:solidFill>
          <a:ln w="9525">
            <a:noFill/>
            <a:round/>
            <a:headEnd/>
            <a:tailEnd/>
          </a:ln>
        </p:spPr>
        <p:txBody>
          <a:bodyPr/>
          <a:lstStyle/>
          <a:p>
            <a:endParaRPr lang="zh-CN" altLang="en-US"/>
          </a:p>
        </p:txBody>
      </p:sp>
      <p:sp>
        <p:nvSpPr>
          <p:cNvPr id="16" name="Freeform 12"/>
          <p:cNvSpPr>
            <a:spLocks/>
          </p:cNvSpPr>
          <p:nvPr/>
        </p:nvSpPr>
        <p:spPr bwMode="gray">
          <a:xfrm>
            <a:off x="1871663" y="4518025"/>
            <a:ext cx="2946400" cy="2344738"/>
          </a:xfrm>
          <a:custGeom>
            <a:avLst/>
            <a:gdLst>
              <a:gd name="T0" fmla="*/ 2147483647 w 1856"/>
              <a:gd name="T1" fmla="*/ 2147483647 h 1477"/>
              <a:gd name="T2" fmla="*/ 0 w 1856"/>
              <a:gd name="T3" fmla="*/ 2147483647 h 1477"/>
              <a:gd name="T4" fmla="*/ 0 w 1856"/>
              <a:gd name="T5" fmla="*/ 0 h 1477"/>
              <a:gd name="T6" fmla="*/ 2147483647 w 1856"/>
              <a:gd name="T7" fmla="*/ 2147483647 h 1477"/>
              <a:gd name="T8" fmla="*/ 2147483647 w 1856"/>
              <a:gd name="T9" fmla="*/ 2147483647 h 1477"/>
              <a:gd name="T10" fmla="*/ 2147483647 w 1856"/>
              <a:gd name="T11" fmla="*/ 2147483647 h 1477"/>
              <a:gd name="T12" fmla="*/ 0 60000 65536"/>
              <a:gd name="T13" fmla="*/ 0 60000 65536"/>
              <a:gd name="T14" fmla="*/ 0 60000 65536"/>
              <a:gd name="T15" fmla="*/ 0 60000 65536"/>
              <a:gd name="T16" fmla="*/ 0 60000 65536"/>
              <a:gd name="T17" fmla="*/ 0 60000 65536"/>
              <a:gd name="T18" fmla="*/ 0 w 1856"/>
              <a:gd name="T19" fmla="*/ 0 h 1477"/>
              <a:gd name="T20" fmla="*/ 1856 w 1856"/>
              <a:gd name="T21" fmla="*/ 1477 h 1477"/>
            </a:gdLst>
            <a:ahLst/>
            <a:cxnLst>
              <a:cxn ang="T12">
                <a:pos x="T0" y="T1"/>
              </a:cxn>
              <a:cxn ang="T13">
                <a:pos x="T2" y="T3"/>
              </a:cxn>
              <a:cxn ang="T14">
                <a:pos x="T4" y="T5"/>
              </a:cxn>
              <a:cxn ang="T15">
                <a:pos x="T6" y="T7"/>
              </a:cxn>
              <a:cxn ang="T16">
                <a:pos x="T8" y="T9"/>
              </a:cxn>
              <a:cxn ang="T17">
                <a:pos x="T10" y="T11"/>
              </a:cxn>
            </a:cxnLst>
            <a:rect l="T18" t="T19" r="T20" b="T21"/>
            <a:pathLst>
              <a:path w="1856" h="1477">
                <a:moveTo>
                  <a:pt x="1344" y="1474"/>
                </a:moveTo>
                <a:lnTo>
                  <a:pt x="0" y="97"/>
                </a:lnTo>
                <a:lnTo>
                  <a:pt x="0" y="0"/>
                </a:lnTo>
                <a:lnTo>
                  <a:pt x="1856" y="1474"/>
                </a:lnTo>
                <a:lnTo>
                  <a:pt x="1848" y="1477"/>
                </a:lnTo>
                <a:lnTo>
                  <a:pt x="1344" y="1474"/>
                </a:lnTo>
                <a:close/>
              </a:path>
            </a:pathLst>
          </a:custGeom>
          <a:solidFill>
            <a:schemeClr val="hlink"/>
          </a:solidFill>
          <a:ln w="9525">
            <a:noFill/>
            <a:round/>
            <a:headEnd/>
            <a:tailEnd/>
          </a:ln>
        </p:spPr>
        <p:txBody>
          <a:bodyPr/>
          <a:lstStyle/>
          <a:p>
            <a:endParaRPr lang="zh-CN" altLang="en-US"/>
          </a:p>
        </p:txBody>
      </p:sp>
      <p:sp>
        <p:nvSpPr>
          <p:cNvPr id="17" name="Line 17"/>
          <p:cNvSpPr>
            <a:spLocks noChangeShapeType="1"/>
          </p:cNvSpPr>
          <p:nvPr/>
        </p:nvSpPr>
        <p:spPr bwMode="gray">
          <a:xfrm>
            <a:off x="1876425" y="1552575"/>
            <a:ext cx="0" cy="2957513"/>
          </a:xfrm>
          <a:prstGeom prst="line">
            <a:avLst/>
          </a:prstGeom>
          <a:noFill/>
          <a:ln w="9525">
            <a:solidFill>
              <a:schemeClr val="accent1"/>
            </a:solidFill>
            <a:round/>
            <a:headEnd/>
            <a:tailEnd/>
          </a:ln>
        </p:spPr>
        <p:txBody>
          <a:bodyPr/>
          <a:lstStyle/>
          <a:p>
            <a:endParaRPr lang="zh-CN" altLang="en-US"/>
          </a:p>
        </p:txBody>
      </p:sp>
      <p:sp>
        <p:nvSpPr>
          <p:cNvPr id="18" name="Rectangle 40"/>
          <p:cNvSpPr txBox="1">
            <a:spLocks noChangeArrowheads="1"/>
          </p:cNvSpPr>
          <p:nvPr/>
        </p:nvSpPr>
        <p:spPr bwMode="white">
          <a:xfrm>
            <a:off x="1763713" y="2060575"/>
            <a:ext cx="4968875" cy="1366838"/>
          </a:xfrm>
          <a:prstGeom prst="rect">
            <a:avLst/>
          </a:prstGeom>
          <a:noFill/>
          <a:ln w="9525">
            <a:noFill/>
            <a:miter lim="800000"/>
            <a:headEnd/>
            <a:tailEnd/>
          </a:ln>
        </p:spPr>
        <p:txBody>
          <a:bodyPr anchor="ctr"/>
          <a:lstStyle/>
          <a:p>
            <a:pPr>
              <a:lnSpc>
                <a:spcPct val="70000"/>
              </a:lnSpc>
            </a:pPr>
            <a:r>
              <a:rPr kumimoji="1" lang="en-US" altLang="zh-CN" sz="4000" b="1">
                <a:solidFill>
                  <a:schemeClr val="bg1"/>
                </a:solidFill>
                <a:latin typeface="微软雅黑" pitchFamily="34" charset="-122"/>
                <a:ea typeface="微软雅黑" pitchFamily="34" charset="-122"/>
              </a:rPr>
              <a:t>《</a:t>
            </a:r>
            <a:r>
              <a:rPr kumimoji="1" lang="zh-CN" altLang="en-US" sz="4000" b="1">
                <a:solidFill>
                  <a:schemeClr val="bg1"/>
                </a:solidFill>
                <a:latin typeface="微软雅黑" pitchFamily="34" charset="-122"/>
                <a:ea typeface="微软雅黑" pitchFamily="34" charset="-122"/>
              </a:rPr>
              <a:t>时事报告</a:t>
            </a:r>
            <a:r>
              <a:rPr kumimoji="1" lang="en-US" altLang="zh-CN" sz="4000" b="1">
                <a:solidFill>
                  <a:schemeClr val="bg1"/>
                </a:solidFill>
                <a:latin typeface="微软雅黑" pitchFamily="34" charset="-122"/>
                <a:ea typeface="微软雅黑" pitchFamily="34" charset="-122"/>
              </a:rPr>
              <a:t>》</a:t>
            </a:r>
            <a:r>
              <a:rPr kumimoji="1" lang="zh-CN" altLang="en-US" sz="4000" b="1">
                <a:solidFill>
                  <a:schemeClr val="bg1"/>
                </a:solidFill>
                <a:latin typeface="微软雅黑" pitchFamily="34" charset="-122"/>
                <a:ea typeface="微软雅黑" pitchFamily="34" charset="-122"/>
              </a:rPr>
              <a:t>杂志社</a:t>
            </a:r>
            <a:endParaRPr kumimoji="1" lang="ko-KR" altLang="en-US" sz="4000" b="1">
              <a:solidFill>
                <a:schemeClr val="bg1"/>
              </a:solidFill>
              <a:latin typeface="微软雅黑" pitchFamily="34" charset="-122"/>
              <a:ea typeface="冬青黑体简体中文 W6" charset="-122"/>
            </a:endParaRPr>
          </a:p>
        </p:txBody>
      </p:sp>
      <p:sp>
        <p:nvSpPr>
          <p:cNvPr id="19" name="Rectangle 41"/>
          <p:cNvSpPr txBox="1">
            <a:spLocks noChangeArrowheads="1"/>
          </p:cNvSpPr>
          <p:nvPr/>
        </p:nvSpPr>
        <p:spPr bwMode="white">
          <a:xfrm>
            <a:off x="2051050" y="2997200"/>
            <a:ext cx="5473700" cy="431800"/>
          </a:xfrm>
          <a:prstGeom prst="rect">
            <a:avLst/>
          </a:prstGeom>
          <a:noFill/>
          <a:ln w="9525">
            <a:noFill/>
            <a:miter lim="800000"/>
            <a:headEnd/>
            <a:tailEnd/>
          </a:ln>
        </p:spPr>
        <p:txBody>
          <a:bodyPr/>
          <a:lstStyle/>
          <a:p>
            <a:pPr latinLnBrk="1">
              <a:spcBef>
                <a:spcPct val="20000"/>
              </a:spcBef>
            </a:pPr>
            <a:r>
              <a:rPr kumimoji="1" lang="zh-CN" altLang="en-US" sz="2800" b="1">
                <a:solidFill>
                  <a:schemeClr val="bg1"/>
                </a:solidFill>
                <a:latin typeface="华文楷体" pitchFamily="2" charset="-122"/>
                <a:ea typeface="华文楷体" pitchFamily="2" charset="-122"/>
              </a:rPr>
              <a:t>形势与政策课专用</a:t>
            </a:r>
            <a:endParaRPr kumimoji="1" lang="ko-KR" altLang="en-US" sz="2800" b="1">
              <a:solidFill>
                <a:schemeClr val="bg1"/>
              </a:solidFill>
              <a:latin typeface="华文楷体" pitchFamily="2" charset="-122"/>
              <a:ea typeface="楷体-简" charset="-122"/>
            </a:endParaRPr>
          </a:p>
        </p:txBody>
      </p:sp>
      <p:sp>
        <p:nvSpPr>
          <p:cNvPr id="20" name="Rectangle 6"/>
          <p:cNvSpPr>
            <a:spLocks noChangeArrowheads="1"/>
          </p:cNvSpPr>
          <p:nvPr/>
        </p:nvSpPr>
        <p:spPr bwMode="gray">
          <a:xfrm>
            <a:off x="65088" y="4457700"/>
            <a:ext cx="1762125" cy="215900"/>
          </a:xfrm>
          <a:prstGeom prst="rect">
            <a:avLst/>
          </a:prstGeom>
          <a:solidFill>
            <a:schemeClr val="bg2"/>
          </a:solidFill>
          <a:ln w="9525">
            <a:noFill/>
            <a:miter lim="800000"/>
            <a:headEnd/>
            <a:tailEnd/>
          </a:ln>
        </p:spPr>
        <p:txBody>
          <a:bodyPr wrap="none" anchor="ctr"/>
          <a:lstStyle/>
          <a:p>
            <a:endParaRPr lang="zh-CN" altLang="en-US"/>
          </a:p>
        </p:txBody>
      </p:sp>
      <p:pic>
        <p:nvPicPr>
          <p:cNvPr id="22" name="图片 2" descr="章.tif"/>
          <p:cNvPicPr>
            <a:picLocks noChangeAspect="1"/>
          </p:cNvPicPr>
          <p:nvPr/>
        </p:nvPicPr>
        <p:blipFill>
          <a:blip r:embed="rId2" cstate="print"/>
          <a:srcRect/>
          <a:stretch>
            <a:fillRect/>
          </a:stretch>
        </p:blipFill>
        <p:spPr bwMode="auto">
          <a:xfrm>
            <a:off x="561955" y="2416176"/>
            <a:ext cx="1152525" cy="1155700"/>
          </a:xfrm>
          <a:prstGeom prst="rect">
            <a:avLst/>
          </a:prstGeom>
          <a:noFill/>
          <a:ln w="9525">
            <a:noFill/>
            <a:miter lim="800000"/>
            <a:headEnd/>
            <a:tailEnd/>
          </a:ln>
        </p:spPr>
      </p:pic>
      <p:sp>
        <p:nvSpPr>
          <p:cNvPr id="23" name="Freeform 20"/>
          <p:cNvSpPr>
            <a:spLocks/>
          </p:cNvSpPr>
          <p:nvPr/>
        </p:nvSpPr>
        <p:spPr bwMode="gray">
          <a:xfrm>
            <a:off x="1811370" y="-9525"/>
            <a:ext cx="7332662" cy="6946900"/>
          </a:xfrm>
          <a:custGeom>
            <a:avLst/>
            <a:gdLst>
              <a:gd name="T0" fmla="*/ 2147483647 w 4579"/>
              <a:gd name="T1" fmla="*/ 0 h 4338"/>
              <a:gd name="T2" fmla="*/ 2147483647 w 4579"/>
              <a:gd name="T3" fmla="*/ 2147483647 h 4338"/>
              <a:gd name="T4" fmla="*/ 0 w 4579"/>
              <a:gd name="T5" fmla="*/ 2147483647 h 4338"/>
              <a:gd name="T6" fmla="*/ 2147483647 w 4579"/>
              <a:gd name="T7" fmla="*/ 2147483647 h 4338"/>
              <a:gd name="T8" fmla="*/ 2147483647 w 4579"/>
              <a:gd name="T9" fmla="*/ 2147483647 h 4338"/>
              <a:gd name="T10" fmla="*/ 2147483647 w 4579"/>
              <a:gd name="T11" fmla="*/ 0 h 4338"/>
              <a:gd name="T12" fmla="*/ 2147483647 w 4579"/>
              <a:gd name="T13" fmla="*/ 0 h 4338"/>
              <a:gd name="T14" fmla="*/ 0 60000 65536"/>
              <a:gd name="T15" fmla="*/ 0 60000 65536"/>
              <a:gd name="T16" fmla="*/ 0 60000 65536"/>
              <a:gd name="T17" fmla="*/ 0 60000 65536"/>
              <a:gd name="T18" fmla="*/ 0 60000 65536"/>
              <a:gd name="T19" fmla="*/ 0 60000 65536"/>
              <a:gd name="T20" fmla="*/ 0 60000 65536"/>
              <a:gd name="T21" fmla="*/ 0 w 4579"/>
              <a:gd name="T22" fmla="*/ 0 h 4338"/>
              <a:gd name="T23" fmla="*/ 4579 w 4579"/>
              <a:gd name="T24" fmla="*/ 4338 h 43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79" h="4338">
                <a:moveTo>
                  <a:pt x="1471" y="0"/>
                </a:moveTo>
                <a:lnTo>
                  <a:pt x="1" y="1020"/>
                </a:lnTo>
                <a:lnTo>
                  <a:pt x="0" y="2805"/>
                </a:lnTo>
                <a:lnTo>
                  <a:pt x="2221" y="4338"/>
                </a:lnTo>
                <a:lnTo>
                  <a:pt x="4579" y="4332"/>
                </a:lnTo>
                <a:lnTo>
                  <a:pt x="4573" y="0"/>
                </a:lnTo>
                <a:lnTo>
                  <a:pt x="1471" y="0"/>
                </a:lnTo>
                <a:close/>
              </a:path>
            </a:pathLst>
          </a:custGeom>
          <a:solidFill>
            <a:schemeClr val="bg1"/>
          </a:solidFill>
          <a:ln w="9525">
            <a:noFill/>
            <a:round/>
            <a:headEnd/>
            <a:tailEnd/>
          </a:ln>
        </p:spPr>
        <p:txBody>
          <a:bodyPr/>
          <a:lstStyle/>
          <a:p>
            <a:endParaRPr lang="zh-CN" altLang="en-US"/>
          </a:p>
        </p:txBody>
      </p:sp>
      <p:sp>
        <p:nvSpPr>
          <p:cNvPr id="4" name="TextBox 3"/>
          <p:cNvSpPr txBox="1"/>
          <p:nvPr/>
        </p:nvSpPr>
        <p:spPr>
          <a:xfrm>
            <a:off x="2285984" y="2500306"/>
            <a:ext cx="6715172" cy="2677656"/>
          </a:xfrm>
          <a:prstGeom prst="rect">
            <a:avLst/>
          </a:prstGeom>
          <a:noFill/>
        </p:spPr>
        <p:txBody>
          <a:bodyPr wrap="square">
            <a:spAutoFit/>
          </a:bodyPr>
          <a:lstStyle/>
          <a:p>
            <a:pPr algn="just">
              <a:defRPr/>
            </a:pP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pitchFamily="49" charset="-122"/>
                <a:ea typeface="黑体" pitchFamily="49" charset="-122"/>
              </a:rPr>
              <a:t>　　</a:t>
            </a:r>
            <a:r>
              <a:rPr lang="zh-CN" altLang="en-US"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教育部职业与成人教育司委托，中宣部</a:t>
            </a:r>
            <a:r>
              <a:rPr lang="en-US" altLang="zh-CN"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a:t>
            </a:r>
            <a:r>
              <a:rPr lang="zh-CN" altLang="en-US"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时事报告</a:t>
            </a:r>
            <a:r>
              <a:rPr lang="en-US" altLang="zh-CN"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a:t>
            </a:r>
            <a:r>
              <a:rPr lang="zh-CN" altLang="en-US"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杂志社编辑出版的全国中职院校形势与政策教育唯一指定教材。</a:t>
            </a:r>
          </a:p>
          <a:p>
            <a:pPr algn="just">
              <a:defRPr/>
            </a:pPr>
            <a:r>
              <a:rPr lang="zh-CN" altLang="en-US"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　　紧密结合中职院校德育课特点，解读政策、分析形势，传达就业信息，介绍行业发展与动态，帮助学生开拓眼界、提升素质。被誉为“填补空白的权威教材”。 </a:t>
            </a:r>
          </a:p>
        </p:txBody>
      </p:sp>
      <p:pic>
        <p:nvPicPr>
          <p:cNvPr id="24" name="图片 23" descr="职教.gif"/>
          <p:cNvPicPr>
            <a:picLocks noChangeAspect="1"/>
          </p:cNvPicPr>
          <p:nvPr/>
        </p:nvPicPr>
        <p:blipFill>
          <a:blip r:embed="rId3"/>
          <a:stretch>
            <a:fillRect/>
          </a:stretch>
        </p:blipFill>
        <p:spPr>
          <a:xfrm>
            <a:off x="2232876" y="500042"/>
            <a:ext cx="7554098" cy="5040000"/>
          </a:xfrm>
          <a:prstGeom prst="rect">
            <a:avLst/>
          </a:prstGeom>
        </p:spPr>
      </p:pic>
      <p:sp>
        <p:nvSpPr>
          <p:cNvPr id="25" name="Text Box 8"/>
          <p:cNvSpPr txBox="1">
            <a:spLocks noChangeArrowheads="1"/>
          </p:cNvSpPr>
          <p:nvPr/>
        </p:nvSpPr>
        <p:spPr bwMode="gray">
          <a:xfrm>
            <a:off x="-36512" y="4437112"/>
            <a:ext cx="2087563" cy="261610"/>
          </a:xfrm>
          <a:prstGeom prst="rect">
            <a:avLst/>
          </a:prstGeom>
          <a:noFill/>
          <a:ln w="9525">
            <a:noFill/>
            <a:miter lim="800000"/>
            <a:headEnd/>
            <a:tailEnd/>
          </a:ln>
        </p:spPr>
        <p:txBody>
          <a:bodyPr>
            <a:spAutoFit/>
          </a:bodyPr>
          <a:lstStyle/>
          <a:p>
            <a:r>
              <a:rPr lang="en-US" altLang="zh-CN" sz="1100" b="1" dirty="0" smtClean="0">
                <a:solidFill>
                  <a:srgbClr val="A6A6A6"/>
                </a:solidFill>
                <a:latin typeface="Arial" pitchFamily="34" charset="0"/>
                <a:ea typeface="黑体" pitchFamily="2" charset="-122"/>
                <a:cs typeface="Arial" pitchFamily="34" charset="0"/>
              </a:rPr>
              <a:t>www.xingshizhengce.com</a:t>
            </a:r>
            <a:endParaRPr lang="zh-CN" altLang="en-US" sz="1100" b="1" dirty="0">
              <a:solidFill>
                <a:srgbClr val="A6A6A6"/>
              </a:solidFill>
              <a:latin typeface="Arial" pitchFamily="34" charset="0"/>
              <a:ea typeface="黑体" pitchFamily="2" charset="-122"/>
            </a:endParaRPr>
          </a:p>
        </p:txBody>
      </p:sp>
    </p:spTree>
    <p:extLst>
      <p:ext uri="{BB962C8B-B14F-4D97-AF65-F5344CB8AC3E}">
        <p14:creationId xmlns:p14="http://schemas.microsoft.com/office/powerpoint/2010/main" val="2217608897"/>
      </p:ext>
    </p:extLst>
  </p:cSld>
  <p:clrMapOvr>
    <a:masterClrMapping/>
  </p:clrMapOvr>
  <p:transition spd="slow">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2"/>
          <p:cNvSpPr>
            <a:spLocks noChangeShapeType="1"/>
          </p:cNvSpPr>
          <p:nvPr/>
        </p:nvSpPr>
        <p:spPr bwMode="gray">
          <a:xfrm>
            <a:off x="1811338" y="1455738"/>
            <a:ext cx="0" cy="3128962"/>
          </a:xfrm>
          <a:prstGeom prst="line">
            <a:avLst/>
          </a:prstGeom>
          <a:noFill/>
          <a:ln w="9525">
            <a:solidFill>
              <a:schemeClr val="bg2"/>
            </a:solidFill>
            <a:round/>
            <a:headEnd/>
            <a:tailEnd/>
          </a:ln>
        </p:spPr>
        <p:txBody>
          <a:bodyPr/>
          <a:lstStyle/>
          <a:p>
            <a:endParaRPr lang="zh-CN" altLang="en-US"/>
          </a:p>
        </p:txBody>
      </p:sp>
      <p:grpSp>
        <p:nvGrpSpPr>
          <p:cNvPr id="2" name="Group 3"/>
          <p:cNvGrpSpPr>
            <a:grpSpLocks/>
          </p:cNvGrpSpPr>
          <p:nvPr/>
        </p:nvGrpSpPr>
        <p:grpSpPr bwMode="auto">
          <a:xfrm>
            <a:off x="271463" y="-4763"/>
            <a:ext cx="1552575" cy="1585913"/>
            <a:chOff x="171" y="-3"/>
            <a:chExt cx="978" cy="999"/>
          </a:xfrm>
        </p:grpSpPr>
        <p:sp>
          <p:nvSpPr>
            <p:cNvPr id="9" name="Freeform 4"/>
            <p:cNvSpPr>
              <a:spLocks/>
            </p:cNvSpPr>
            <p:nvPr/>
          </p:nvSpPr>
          <p:spPr bwMode="gray">
            <a:xfrm>
              <a:off x="653" y="-3"/>
              <a:ext cx="496" cy="999"/>
            </a:xfrm>
            <a:custGeom>
              <a:avLst/>
              <a:gdLst>
                <a:gd name="T0" fmla="*/ 84 w 496"/>
                <a:gd name="T1" fmla="*/ 0 h 999"/>
                <a:gd name="T2" fmla="*/ 496 w 496"/>
                <a:gd name="T3" fmla="*/ 854 h 999"/>
                <a:gd name="T4" fmla="*/ 496 w 496"/>
                <a:gd name="T5" fmla="*/ 999 h 999"/>
                <a:gd name="T6" fmla="*/ 0 w 496"/>
                <a:gd name="T7" fmla="*/ 188 h 999"/>
                <a:gd name="T8" fmla="*/ 84 w 496"/>
                <a:gd name="T9" fmla="*/ 0 h 999"/>
                <a:gd name="T10" fmla="*/ 0 60000 65536"/>
                <a:gd name="T11" fmla="*/ 0 60000 65536"/>
                <a:gd name="T12" fmla="*/ 0 60000 65536"/>
                <a:gd name="T13" fmla="*/ 0 60000 65536"/>
                <a:gd name="T14" fmla="*/ 0 60000 65536"/>
                <a:gd name="T15" fmla="*/ 0 w 496"/>
                <a:gd name="T16" fmla="*/ 0 h 999"/>
                <a:gd name="T17" fmla="*/ 496 w 496"/>
                <a:gd name="T18" fmla="*/ 999 h 999"/>
              </a:gdLst>
              <a:ahLst/>
              <a:cxnLst>
                <a:cxn ang="T10">
                  <a:pos x="T0" y="T1"/>
                </a:cxn>
                <a:cxn ang="T11">
                  <a:pos x="T2" y="T3"/>
                </a:cxn>
                <a:cxn ang="T12">
                  <a:pos x="T4" y="T5"/>
                </a:cxn>
                <a:cxn ang="T13">
                  <a:pos x="T6" y="T7"/>
                </a:cxn>
                <a:cxn ang="T14">
                  <a:pos x="T8" y="T9"/>
                </a:cxn>
              </a:cxnLst>
              <a:rect l="T15" t="T16" r="T17" b="T18"/>
              <a:pathLst>
                <a:path w="496" h="999">
                  <a:moveTo>
                    <a:pt x="84" y="0"/>
                  </a:moveTo>
                  <a:lnTo>
                    <a:pt x="496" y="854"/>
                  </a:lnTo>
                  <a:lnTo>
                    <a:pt x="496" y="999"/>
                  </a:lnTo>
                  <a:lnTo>
                    <a:pt x="0" y="188"/>
                  </a:lnTo>
                  <a:lnTo>
                    <a:pt x="84" y="0"/>
                  </a:lnTo>
                  <a:close/>
                </a:path>
              </a:pathLst>
            </a:custGeom>
            <a:solidFill>
              <a:schemeClr val="bg2"/>
            </a:solidFill>
            <a:ln w="9525">
              <a:noFill/>
              <a:round/>
              <a:headEnd/>
              <a:tailEnd/>
            </a:ln>
          </p:spPr>
          <p:txBody>
            <a:bodyPr/>
            <a:lstStyle/>
            <a:p>
              <a:endParaRPr lang="zh-CN" altLang="en-US"/>
            </a:p>
          </p:txBody>
        </p:sp>
        <p:sp>
          <p:nvSpPr>
            <p:cNvPr id="10" name="Freeform 5"/>
            <p:cNvSpPr>
              <a:spLocks/>
            </p:cNvSpPr>
            <p:nvPr/>
          </p:nvSpPr>
          <p:spPr bwMode="gray">
            <a:xfrm>
              <a:off x="171" y="0"/>
              <a:ext cx="564" cy="187"/>
            </a:xfrm>
            <a:custGeom>
              <a:avLst/>
              <a:gdLst>
                <a:gd name="T0" fmla="*/ 564 w 564"/>
                <a:gd name="T1" fmla="*/ 0 h 187"/>
                <a:gd name="T2" fmla="*/ 482 w 564"/>
                <a:gd name="T3" fmla="*/ 187 h 187"/>
                <a:gd name="T4" fmla="*/ 0 w 564"/>
                <a:gd name="T5" fmla="*/ 0 h 187"/>
                <a:gd name="T6" fmla="*/ 564 w 564"/>
                <a:gd name="T7" fmla="*/ 0 h 187"/>
                <a:gd name="T8" fmla="*/ 0 60000 65536"/>
                <a:gd name="T9" fmla="*/ 0 60000 65536"/>
                <a:gd name="T10" fmla="*/ 0 60000 65536"/>
                <a:gd name="T11" fmla="*/ 0 60000 65536"/>
                <a:gd name="T12" fmla="*/ 0 w 564"/>
                <a:gd name="T13" fmla="*/ 0 h 187"/>
                <a:gd name="T14" fmla="*/ 564 w 564"/>
                <a:gd name="T15" fmla="*/ 187 h 187"/>
              </a:gdLst>
              <a:ahLst/>
              <a:cxnLst>
                <a:cxn ang="T8">
                  <a:pos x="T0" y="T1"/>
                </a:cxn>
                <a:cxn ang="T9">
                  <a:pos x="T2" y="T3"/>
                </a:cxn>
                <a:cxn ang="T10">
                  <a:pos x="T4" y="T5"/>
                </a:cxn>
                <a:cxn ang="T11">
                  <a:pos x="T6" y="T7"/>
                </a:cxn>
              </a:cxnLst>
              <a:rect l="T12" t="T13" r="T14" b="T15"/>
              <a:pathLst>
                <a:path w="564" h="187">
                  <a:moveTo>
                    <a:pt x="564" y="0"/>
                  </a:moveTo>
                  <a:lnTo>
                    <a:pt x="482" y="187"/>
                  </a:lnTo>
                  <a:lnTo>
                    <a:pt x="0" y="0"/>
                  </a:lnTo>
                  <a:lnTo>
                    <a:pt x="564" y="0"/>
                  </a:lnTo>
                  <a:close/>
                </a:path>
              </a:pathLst>
            </a:custGeom>
            <a:solidFill>
              <a:schemeClr val="bg2"/>
            </a:solidFill>
            <a:ln w="9525">
              <a:noFill/>
              <a:round/>
              <a:headEnd/>
              <a:tailEnd/>
            </a:ln>
          </p:spPr>
          <p:txBody>
            <a:bodyPr/>
            <a:lstStyle/>
            <a:p>
              <a:endParaRPr lang="zh-CN" altLang="en-US"/>
            </a:p>
          </p:txBody>
        </p:sp>
      </p:grpSp>
      <p:sp>
        <p:nvSpPr>
          <p:cNvPr id="11" name="Freeform 7"/>
          <p:cNvSpPr>
            <a:spLocks/>
          </p:cNvSpPr>
          <p:nvPr/>
        </p:nvSpPr>
        <p:spPr bwMode="gray">
          <a:xfrm>
            <a:off x="1871663" y="-9525"/>
            <a:ext cx="1895475" cy="1519238"/>
          </a:xfrm>
          <a:custGeom>
            <a:avLst/>
            <a:gdLst>
              <a:gd name="T0" fmla="*/ 2147483647 w 1194"/>
              <a:gd name="T1" fmla="*/ 0 h 957"/>
              <a:gd name="T2" fmla="*/ 0 w 1194"/>
              <a:gd name="T3" fmla="*/ 2147483647 h 957"/>
              <a:gd name="T4" fmla="*/ 0 w 1194"/>
              <a:gd name="T5" fmla="*/ 2147483647 h 957"/>
              <a:gd name="T6" fmla="*/ 2147483647 w 1194"/>
              <a:gd name="T7" fmla="*/ 0 h 957"/>
              <a:gd name="T8" fmla="*/ 2147483647 w 1194"/>
              <a:gd name="T9" fmla="*/ 0 h 957"/>
              <a:gd name="T10" fmla="*/ 0 60000 65536"/>
              <a:gd name="T11" fmla="*/ 0 60000 65536"/>
              <a:gd name="T12" fmla="*/ 0 60000 65536"/>
              <a:gd name="T13" fmla="*/ 0 60000 65536"/>
              <a:gd name="T14" fmla="*/ 0 60000 65536"/>
              <a:gd name="T15" fmla="*/ 0 w 1194"/>
              <a:gd name="T16" fmla="*/ 0 h 957"/>
              <a:gd name="T17" fmla="*/ 1194 w 1194"/>
              <a:gd name="T18" fmla="*/ 957 h 957"/>
            </a:gdLst>
            <a:ahLst/>
            <a:cxnLst>
              <a:cxn ang="T10">
                <a:pos x="T0" y="T1"/>
              </a:cxn>
              <a:cxn ang="T11">
                <a:pos x="T2" y="T3"/>
              </a:cxn>
              <a:cxn ang="T12">
                <a:pos x="T4" y="T5"/>
              </a:cxn>
              <a:cxn ang="T13">
                <a:pos x="T6" y="T7"/>
              </a:cxn>
              <a:cxn ang="T14">
                <a:pos x="T8" y="T9"/>
              </a:cxn>
            </a:cxnLst>
            <a:rect l="T15" t="T16" r="T17" b="T18"/>
            <a:pathLst>
              <a:path w="1194" h="957">
                <a:moveTo>
                  <a:pt x="843" y="0"/>
                </a:moveTo>
                <a:lnTo>
                  <a:pt x="0" y="885"/>
                </a:lnTo>
                <a:lnTo>
                  <a:pt x="0" y="957"/>
                </a:lnTo>
                <a:lnTo>
                  <a:pt x="1194" y="0"/>
                </a:lnTo>
                <a:lnTo>
                  <a:pt x="843" y="0"/>
                </a:lnTo>
                <a:close/>
              </a:path>
            </a:pathLst>
          </a:custGeom>
          <a:solidFill>
            <a:schemeClr val="bg2"/>
          </a:solidFill>
          <a:ln w="9525">
            <a:noFill/>
            <a:round/>
            <a:headEnd/>
            <a:tailEnd/>
          </a:ln>
        </p:spPr>
        <p:txBody>
          <a:bodyPr/>
          <a:lstStyle/>
          <a:p>
            <a:endParaRPr lang="zh-CN" altLang="en-US"/>
          </a:p>
        </p:txBody>
      </p:sp>
      <p:sp>
        <p:nvSpPr>
          <p:cNvPr id="12" name="Freeform 8"/>
          <p:cNvSpPr>
            <a:spLocks/>
          </p:cNvSpPr>
          <p:nvPr/>
        </p:nvSpPr>
        <p:spPr bwMode="gray">
          <a:xfrm>
            <a:off x="1871663" y="-14288"/>
            <a:ext cx="2138362" cy="1581151"/>
          </a:xfrm>
          <a:custGeom>
            <a:avLst/>
            <a:gdLst>
              <a:gd name="T0" fmla="*/ 2147483647 w 1347"/>
              <a:gd name="T1" fmla="*/ 0 h 996"/>
              <a:gd name="T2" fmla="*/ 0 w 1347"/>
              <a:gd name="T3" fmla="*/ 2147483647 h 996"/>
              <a:gd name="T4" fmla="*/ 0 w 1347"/>
              <a:gd name="T5" fmla="*/ 2147483647 h 996"/>
              <a:gd name="T6" fmla="*/ 2147483647 w 1347"/>
              <a:gd name="T7" fmla="*/ 0 h 996"/>
              <a:gd name="T8" fmla="*/ 2147483647 w 1347"/>
              <a:gd name="T9" fmla="*/ 0 h 996"/>
              <a:gd name="T10" fmla="*/ 0 60000 65536"/>
              <a:gd name="T11" fmla="*/ 0 60000 65536"/>
              <a:gd name="T12" fmla="*/ 0 60000 65536"/>
              <a:gd name="T13" fmla="*/ 0 60000 65536"/>
              <a:gd name="T14" fmla="*/ 0 60000 65536"/>
              <a:gd name="T15" fmla="*/ 0 w 1347"/>
              <a:gd name="T16" fmla="*/ 0 h 996"/>
              <a:gd name="T17" fmla="*/ 1347 w 1347"/>
              <a:gd name="T18" fmla="*/ 996 h 996"/>
            </a:gdLst>
            <a:ahLst/>
            <a:cxnLst>
              <a:cxn ang="T10">
                <a:pos x="T0" y="T1"/>
              </a:cxn>
              <a:cxn ang="T11">
                <a:pos x="T2" y="T3"/>
              </a:cxn>
              <a:cxn ang="T12">
                <a:pos x="T4" y="T5"/>
              </a:cxn>
              <a:cxn ang="T13">
                <a:pos x="T6" y="T7"/>
              </a:cxn>
              <a:cxn ang="T14">
                <a:pos x="T8" y="T9"/>
              </a:cxn>
            </a:cxnLst>
            <a:rect l="T15" t="T16" r="T17" b="T18"/>
            <a:pathLst>
              <a:path w="1347" h="996">
                <a:moveTo>
                  <a:pt x="1347" y="0"/>
                </a:moveTo>
                <a:lnTo>
                  <a:pt x="0" y="996"/>
                </a:lnTo>
                <a:lnTo>
                  <a:pt x="0" y="957"/>
                </a:lnTo>
                <a:lnTo>
                  <a:pt x="1191" y="0"/>
                </a:lnTo>
                <a:lnTo>
                  <a:pt x="1347" y="0"/>
                </a:lnTo>
                <a:close/>
              </a:path>
            </a:pathLst>
          </a:custGeom>
          <a:solidFill>
            <a:schemeClr val="accent1"/>
          </a:solidFill>
          <a:ln w="9525">
            <a:noFill/>
            <a:round/>
            <a:headEnd/>
            <a:tailEnd/>
          </a:ln>
        </p:spPr>
        <p:txBody>
          <a:bodyPr/>
          <a:lstStyle/>
          <a:p>
            <a:endParaRPr lang="zh-CN" altLang="en-US"/>
          </a:p>
        </p:txBody>
      </p:sp>
      <p:sp>
        <p:nvSpPr>
          <p:cNvPr id="13" name="Freeform 9"/>
          <p:cNvSpPr>
            <a:spLocks/>
          </p:cNvSpPr>
          <p:nvPr/>
        </p:nvSpPr>
        <p:spPr bwMode="gray">
          <a:xfrm>
            <a:off x="1871663" y="-14288"/>
            <a:ext cx="2338387" cy="1627188"/>
          </a:xfrm>
          <a:custGeom>
            <a:avLst/>
            <a:gdLst>
              <a:gd name="T0" fmla="*/ 2147483647 w 1473"/>
              <a:gd name="T1" fmla="*/ 2147483647 h 1025"/>
              <a:gd name="T2" fmla="*/ 2147483647 w 1473"/>
              <a:gd name="T3" fmla="*/ 2147483647 h 1025"/>
              <a:gd name="T4" fmla="*/ 0 w 1473"/>
              <a:gd name="T5" fmla="*/ 2147483647 h 1025"/>
              <a:gd name="T6" fmla="*/ 2147483647 w 1473"/>
              <a:gd name="T7" fmla="*/ 0 h 1025"/>
              <a:gd name="T8" fmla="*/ 2147483647 w 1473"/>
              <a:gd name="T9" fmla="*/ 2147483647 h 1025"/>
              <a:gd name="T10" fmla="*/ 0 60000 65536"/>
              <a:gd name="T11" fmla="*/ 0 60000 65536"/>
              <a:gd name="T12" fmla="*/ 0 60000 65536"/>
              <a:gd name="T13" fmla="*/ 0 60000 65536"/>
              <a:gd name="T14" fmla="*/ 0 60000 65536"/>
              <a:gd name="T15" fmla="*/ 0 w 1473"/>
              <a:gd name="T16" fmla="*/ 0 h 1025"/>
              <a:gd name="T17" fmla="*/ 1473 w 1473"/>
              <a:gd name="T18" fmla="*/ 1025 h 1025"/>
            </a:gdLst>
            <a:ahLst/>
            <a:cxnLst>
              <a:cxn ang="T10">
                <a:pos x="T0" y="T1"/>
              </a:cxn>
              <a:cxn ang="T11">
                <a:pos x="T2" y="T3"/>
              </a:cxn>
              <a:cxn ang="T12">
                <a:pos x="T4" y="T5"/>
              </a:cxn>
              <a:cxn ang="T13">
                <a:pos x="T6" y="T7"/>
              </a:cxn>
              <a:cxn ang="T14">
                <a:pos x="T8" y="T9"/>
              </a:cxn>
            </a:cxnLst>
            <a:rect l="T15" t="T16" r="T17" b="T18"/>
            <a:pathLst>
              <a:path w="1473" h="1025">
                <a:moveTo>
                  <a:pt x="1473" y="6"/>
                </a:moveTo>
                <a:lnTo>
                  <a:pt x="2" y="1025"/>
                </a:lnTo>
                <a:lnTo>
                  <a:pt x="0" y="995"/>
                </a:lnTo>
                <a:lnTo>
                  <a:pt x="1344" y="0"/>
                </a:lnTo>
                <a:lnTo>
                  <a:pt x="1473" y="6"/>
                </a:lnTo>
                <a:close/>
              </a:path>
            </a:pathLst>
          </a:custGeom>
          <a:solidFill>
            <a:schemeClr val="tx2"/>
          </a:solidFill>
          <a:ln w="9525">
            <a:noFill/>
            <a:round/>
            <a:headEnd/>
            <a:tailEnd/>
          </a:ln>
        </p:spPr>
        <p:txBody>
          <a:bodyPr/>
          <a:lstStyle/>
          <a:p>
            <a:endParaRPr lang="zh-CN" altLang="en-US"/>
          </a:p>
        </p:txBody>
      </p:sp>
      <p:sp>
        <p:nvSpPr>
          <p:cNvPr id="14" name="Freeform 10"/>
          <p:cNvSpPr>
            <a:spLocks/>
          </p:cNvSpPr>
          <p:nvPr/>
        </p:nvSpPr>
        <p:spPr bwMode="gray">
          <a:xfrm>
            <a:off x="1874838" y="4437063"/>
            <a:ext cx="3525837" cy="2435225"/>
          </a:xfrm>
          <a:custGeom>
            <a:avLst/>
            <a:gdLst>
              <a:gd name="T0" fmla="*/ 2147483647 w 2221"/>
              <a:gd name="T1" fmla="*/ 2147483647 h 1534"/>
              <a:gd name="T2" fmla="*/ 0 w 2221"/>
              <a:gd name="T3" fmla="*/ 0 h 1534"/>
              <a:gd name="T4" fmla="*/ 2147483647 w 2221"/>
              <a:gd name="T5" fmla="*/ 2147483647 h 1534"/>
              <a:gd name="T6" fmla="*/ 2147483647 w 2221"/>
              <a:gd name="T7" fmla="*/ 2147483647 h 1534"/>
              <a:gd name="T8" fmla="*/ 2147483647 w 2221"/>
              <a:gd name="T9" fmla="*/ 2147483647 h 1534"/>
              <a:gd name="T10" fmla="*/ 0 60000 65536"/>
              <a:gd name="T11" fmla="*/ 0 60000 65536"/>
              <a:gd name="T12" fmla="*/ 0 60000 65536"/>
              <a:gd name="T13" fmla="*/ 0 60000 65536"/>
              <a:gd name="T14" fmla="*/ 0 60000 65536"/>
              <a:gd name="T15" fmla="*/ 0 w 2221"/>
              <a:gd name="T16" fmla="*/ 0 h 1534"/>
              <a:gd name="T17" fmla="*/ 2221 w 2221"/>
              <a:gd name="T18" fmla="*/ 1534 h 1534"/>
            </a:gdLst>
            <a:ahLst/>
            <a:cxnLst>
              <a:cxn ang="T10">
                <a:pos x="T0" y="T1"/>
              </a:cxn>
              <a:cxn ang="T11">
                <a:pos x="T2" y="T3"/>
              </a:cxn>
              <a:cxn ang="T12">
                <a:pos x="T4" y="T5"/>
              </a:cxn>
              <a:cxn ang="T13">
                <a:pos x="T6" y="T7"/>
              </a:cxn>
              <a:cxn ang="T14">
                <a:pos x="T8" y="T9"/>
              </a:cxn>
            </a:cxnLst>
            <a:rect l="T15" t="T16" r="T17" b="T18"/>
            <a:pathLst>
              <a:path w="2221" h="1534">
                <a:moveTo>
                  <a:pt x="2221" y="1533"/>
                </a:moveTo>
                <a:lnTo>
                  <a:pt x="0" y="0"/>
                </a:lnTo>
                <a:lnTo>
                  <a:pt x="1" y="25"/>
                </a:lnTo>
                <a:lnTo>
                  <a:pt x="2059" y="1534"/>
                </a:lnTo>
                <a:lnTo>
                  <a:pt x="2221" y="1533"/>
                </a:lnTo>
                <a:close/>
              </a:path>
            </a:pathLst>
          </a:custGeom>
          <a:solidFill>
            <a:schemeClr val="tx2"/>
          </a:solidFill>
          <a:ln w="9525">
            <a:noFill/>
            <a:round/>
            <a:headEnd/>
            <a:tailEnd/>
          </a:ln>
        </p:spPr>
        <p:txBody>
          <a:bodyPr/>
          <a:lstStyle/>
          <a:p>
            <a:endParaRPr lang="zh-CN" altLang="en-US"/>
          </a:p>
        </p:txBody>
      </p:sp>
      <p:sp>
        <p:nvSpPr>
          <p:cNvPr id="15" name="Freeform 11"/>
          <p:cNvSpPr>
            <a:spLocks/>
          </p:cNvSpPr>
          <p:nvPr/>
        </p:nvSpPr>
        <p:spPr bwMode="gray">
          <a:xfrm>
            <a:off x="1876425" y="4475163"/>
            <a:ext cx="3265488" cy="2392362"/>
          </a:xfrm>
          <a:custGeom>
            <a:avLst/>
            <a:gdLst>
              <a:gd name="T0" fmla="*/ 2147483647 w 2057"/>
              <a:gd name="T1" fmla="*/ 2147483647 h 1507"/>
              <a:gd name="T2" fmla="*/ 0 w 2057"/>
              <a:gd name="T3" fmla="*/ 0 h 1507"/>
              <a:gd name="T4" fmla="*/ 0 w 2057"/>
              <a:gd name="T5" fmla="*/ 2147483647 h 1507"/>
              <a:gd name="T6" fmla="*/ 2147483647 w 2057"/>
              <a:gd name="T7" fmla="*/ 2147483647 h 1507"/>
              <a:gd name="T8" fmla="*/ 2147483647 w 2057"/>
              <a:gd name="T9" fmla="*/ 2147483647 h 1507"/>
              <a:gd name="T10" fmla="*/ 0 60000 65536"/>
              <a:gd name="T11" fmla="*/ 0 60000 65536"/>
              <a:gd name="T12" fmla="*/ 0 60000 65536"/>
              <a:gd name="T13" fmla="*/ 0 60000 65536"/>
              <a:gd name="T14" fmla="*/ 0 60000 65536"/>
              <a:gd name="T15" fmla="*/ 0 w 2057"/>
              <a:gd name="T16" fmla="*/ 0 h 1507"/>
              <a:gd name="T17" fmla="*/ 2057 w 2057"/>
              <a:gd name="T18" fmla="*/ 1507 h 1507"/>
            </a:gdLst>
            <a:ahLst/>
            <a:cxnLst>
              <a:cxn ang="T10">
                <a:pos x="T0" y="T1"/>
              </a:cxn>
              <a:cxn ang="T11">
                <a:pos x="T2" y="T3"/>
              </a:cxn>
              <a:cxn ang="T12">
                <a:pos x="T4" y="T5"/>
              </a:cxn>
              <a:cxn ang="T13">
                <a:pos x="T6" y="T7"/>
              </a:cxn>
              <a:cxn ang="T14">
                <a:pos x="T8" y="T9"/>
              </a:cxn>
            </a:cxnLst>
            <a:rect l="T15" t="T16" r="T17" b="T18"/>
            <a:pathLst>
              <a:path w="2057" h="1507">
                <a:moveTo>
                  <a:pt x="2057" y="1507"/>
                </a:moveTo>
                <a:lnTo>
                  <a:pt x="0" y="0"/>
                </a:lnTo>
                <a:lnTo>
                  <a:pt x="0" y="30"/>
                </a:lnTo>
                <a:lnTo>
                  <a:pt x="1857" y="1507"/>
                </a:lnTo>
                <a:lnTo>
                  <a:pt x="2057" y="1507"/>
                </a:lnTo>
                <a:close/>
              </a:path>
            </a:pathLst>
          </a:custGeom>
          <a:solidFill>
            <a:schemeClr val="accent1"/>
          </a:solidFill>
          <a:ln w="9525">
            <a:noFill/>
            <a:round/>
            <a:headEnd/>
            <a:tailEnd/>
          </a:ln>
        </p:spPr>
        <p:txBody>
          <a:bodyPr/>
          <a:lstStyle/>
          <a:p>
            <a:endParaRPr lang="zh-CN" altLang="en-US"/>
          </a:p>
        </p:txBody>
      </p:sp>
      <p:sp>
        <p:nvSpPr>
          <p:cNvPr id="16" name="Freeform 12"/>
          <p:cNvSpPr>
            <a:spLocks/>
          </p:cNvSpPr>
          <p:nvPr/>
        </p:nvSpPr>
        <p:spPr bwMode="gray">
          <a:xfrm>
            <a:off x="1871663" y="4518025"/>
            <a:ext cx="2946400" cy="2344738"/>
          </a:xfrm>
          <a:custGeom>
            <a:avLst/>
            <a:gdLst>
              <a:gd name="T0" fmla="*/ 2147483647 w 1856"/>
              <a:gd name="T1" fmla="*/ 2147483647 h 1477"/>
              <a:gd name="T2" fmla="*/ 0 w 1856"/>
              <a:gd name="T3" fmla="*/ 2147483647 h 1477"/>
              <a:gd name="T4" fmla="*/ 0 w 1856"/>
              <a:gd name="T5" fmla="*/ 0 h 1477"/>
              <a:gd name="T6" fmla="*/ 2147483647 w 1856"/>
              <a:gd name="T7" fmla="*/ 2147483647 h 1477"/>
              <a:gd name="T8" fmla="*/ 2147483647 w 1856"/>
              <a:gd name="T9" fmla="*/ 2147483647 h 1477"/>
              <a:gd name="T10" fmla="*/ 2147483647 w 1856"/>
              <a:gd name="T11" fmla="*/ 2147483647 h 1477"/>
              <a:gd name="T12" fmla="*/ 0 60000 65536"/>
              <a:gd name="T13" fmla="*/ 0 60000 65536"/>
              <a:gd name="T14" fmla="*/ 0 60000 65536"/>
              <a:gd name="T15" fmla="*/ 0 60000 65536"/>
              <a:gd name="T16" fmla="*/ 0 60000 65536"/>
              <a:gd name="T17" fmla="*/ 0 60000 65536"/>
              <a:gd name="T18" fmla="*/ 0 w 1856"/>
              <a:gd name="T19" fmla="*/ 0 h 1477"/>
              <a:gd name="T20" fmla="*/ 1856 w 1856"/>
              <a:gd name="T21" fmla="*/ 1477 h 1477"/>
            </a:gdLst>
            <a:ahLst/>
            <a:cxnLst>
              <a:cxn ang="T12">
                <a:pos x="T0" y="T1"/>
              </a:cxn>
              <a:cxn ang="T13">
                <a:pos x="T2" y="T3"/>
              </a:cxn>
              <a:cxn ang="T14">
                <a:pos x="T4" y="T5"/>
              </a:cxn>
              <a:cxn ang="T15">
                <a:pos x="T6" y="T7"/>
              </a:cxn>
              <a:cxn ang="T16">
                <a:pos x="T8" y="T9"/>
              </a:cxn>
              <a:cxn ang="T17">
                <a:pos x="T10" y="T11"/>
              </a:cxn>
            </a:cxnLst>
            <a:rect l="T18" t="T19" r="T20" b="T21"/>
            <a:pathLst>
              <a:path w="1856" h="1477">
                <a:moveTo>
                  <a:pt x="1344" y="1474"/>
                </a:moveTo>
                <a:lnTo>
                  <a:pt x="0" y="97"/>
                </a:lnTo>
                <a:lnTo>
                  <a:pt x="0" y="0"/>
                </a:lnTo>
                <a:lnTo>
                  <a:pt x="1856" y="1474"/>
                </a:lnTo>
                <a:lnTo>
                  <a:pt x="1848" y="1477"/>
                </a:lnTo>
                <a:lnTo>
                  <a:pt x="1344" y="1474"/>
                </a:lnTo>
                <a:close/>
              </a:path>
            </a:pathLst>
          </a:custGeom>
          <a:solidFill>
            <a:schemeClr val="hlink"/>
          </a:solidFill>
          <a:ln w="9525">
            <a:noFill/>
            <a:round/>
            <a:headEnd/>
            <a:tailEnd/>
          </a:ln>
        </p:spPr>
        <p:txBody>
          <a:bodyPr/>
          <a:lstStyle/>
          <a:p>
            <a:endParaRPr lang="zh-CN" altLang="en-US"/>
          </a:p>
        </p:txBody>
      </p:sp>
      <p:sp>
        <p:nvSpPr>
          <p:cNvPr id="17" name="Line 17"/>
          <p:cNvSpPr>
            <a:spLocks noChangeShapeType="1"/>
          </p:cNvSpPr>
          <p:nvPr/>
        </p:nvSpPr>
        <p:spPr bwMode="gray">
          <a:xfrm>
            <a:off x="1876425" y="1552575"/>
            <a:ext cx="0" cy="2957513"/>
          </a:xfrm>
          <a:prstGeom prst="line">
            <a:avLst/>
          </a:prstGeom>
          <a:noFill/>
          <a:ln w="9525">
            <a:solidFill>
              <a:schemeClr val="accent1"/>
            </a:solidFill>
            <a:round/>
            <a:headEnd/>
            <a:tailEnd/>
          </a:ln>
        </p:spPr>
        <p:txBody>
          <a:bodyPr/>
          <a:lstStyle/>
          <a:p>
            <a:endParaRPr lang="zh-CN" altLang="en-US"/>
          </a:p>
        </p:txBody>
      </p:sp>
      <p:sp>
        <p:nvSpPr>
          <p:cNvPr id="18" name="Rectangle 40"/>
          <p:cNvSpPr txBox="1">
            <a:spLocks noChangeArrowheads="1"/>
          </p:cNvSpPr>
          <p:nvPr/>
        </p:nvSpPr>
        <p:spPr bwMode="white">
          <a:xfrm>
            <a:off x="1763713" y="2060575"/>
            <a:ext cx="4968875" cy="1366838"/>
          </a:xfrm>
          <a:prstGeom prst="rect">
            <a:avLst/>
          </a:prstGeom>
          <a:noFill/>
          <a:ln w="9525">
            <a:noFill/>
            <a:miter lim="800000"/>
            <a:headEnd/>
            <a:tailEnd/>
          </a:ln>
        </p:spPr>
        <p:txBody>
          <a:bodyPr anchor="ctr"/>
          <a:lstStyle/>
          <a:p>
            <a:pPr>
              <a:lnSpc>
                <a:spcPct val="70000"/>
              </a:lnSpc>
            </a:pPr>
            <a:r>
              <a:rPr kumimoji="1" lang="en-US" altLang="zh-CN" sz="4000" b="1">
                <a:solidFill>
                  <a:schemeClr val="bg1"/>
                </a:solidFill>
                <a:latin typeface="微软雅黑" pitchFamily="34" charset="-122"/>
                <a:ea typeface="微软雅黑" pitchFamily="34" charset="-122"/>
              </a:rPr>
              <a:t>《</a:t>
            </a:r>
            <a:r>
              <a:rPr kumimoji="1" lang="zh-CN" altLang="en-US" sz="4000" b="1">
                <a:solidFill>
                  <a:schemeClr val="bg1"/>
                </a:solidFill>
                <a:latin typeface="微软雅黑" pitchFamily="34" charset="-122"/>
                <a:ea typeface="微软雅黑" pitchFamily="34" charset="-122"/>
              </a:rPr>
              <a:t>时事报告</a:t>
            </a:r>
            <a:r>
              <a:rPr kumimoji="1" lang="en-US" altLang="zh-CN" sz="4000" b="1">
                <a:solidFill>
                  <a:schemeClr val="bg1"/>
                </a:solidFill>
                <a:latin typeface="微软雅黑" pitchFamily="34" charset="-122"/>
                <a:ea typeface="微软雅黑" pitchFamily="34" charset="-122"/>
              </a:rPr>
              <a:t>》</a:t>
            </a:r>
            <a:r>
              <a:rPr kumimoji="1" lang="zh-CN" altLang="en-US" sz="4000" b="1">
                <a:solidFill>
                  <a:schemeClr val="bg1"/>
                </a:solidFill>
                <a:latin typeface="微软雅黑" pitchFamily="34" charset="-122"/>
                <a:ea typeface="微软雅黑" pitchFamily="34" charset="-122"/>
              </a:rPr>
              <a:t>杂志社</a:t>
            </a:r>
            <a:endParaRPr kumimoji="1" lang="ko-KR" altLang="en-US" sz="4000" b="1">
              <a:solidFill>
                <a:schemeClr val="bg1"/>
              </a:solidFill>
              <a:latin typeface="微软雅黑" pitchFamily="34" charset="-122"/>
              <a:ea typeface="冬青黑体简体中文 W6" charset="-122"/>
            </a:endParaRPr>
          </a:p>
        </p:txBody>
      </p:sp>
      <p:sp>
        <p:nvSpPr>
          <p:cNvPr id="19" name="Rectangle 41"/>
          <p:cNvSpPr txBox="1">
            <a:spLocks noChangeArrowheads="1"/>
          </p:cNvSpPr>
          <p:nvPr/>
        </p:nvSpPr>
        <p:spPr bwMode="white">
          <a:xfrm>
            <a:off x="2051050" y="2997200"/>
            <a:ext cx="5473700" cy="431800"/>
          </a:xfrm>
          <a:prstGeom prst="rect">
            <a:avLst/>
          </a:prstGeom>
          <a:noFill/>
          <a:ln w="9525">
            <a:noFill/>
            <a:miter lim="800000"/>
            <a:headEnd/>
            <a:tailEnd/>
          </a:ln>
        </p:spPr>
        <p:txBody>
          <a:bodyPr/>
          <a:lstStyle/>
          <a:p>
            <a:pPr latinLnBrk="1">
              <a:spcBef>
                <a:spcPct val="20000"/>
              </a:spcBef>
            </a:pPr>
            <a:r>
              <a:rPr kumimoji="1" lang="zh-CN" altLang="en-US" sz="2800" b="1">
                <a:solidFill>
                  <a:schemeClr val="bg1"/>
                </a:solidFill>
                <a:latin typeface="华文楷体" pitchFamily="2" charset="-122"/>
                <a:ea typeface="华文楷体" pitchFamily="2" charset="-122"/>
              </a:rPr>
              <a:t>形势与政策课专用</a:t>
            </a:r>
            <a:endParaRPr kumimoji="1" lang="ko-KR" altLang="en-US" sz="2800" b="1">
              <a:solidFill>
                <a:schemeClr val="bg1"/>
              </a:solidFill>
              <a:latin typeface="华文楷体" pitchFamily="2" charset="-122"/>
              <a:ea typeface="楷体-简" charset="-122"/>
            </a:endParaRPr>
          </a:p>
        </p:txBody>
      </p:sp>
      <p:sp>
        <p:nvSpPr>
          <p:cNvPr id="20" name="Rectangle 6"/>
          <p:cNvSpPr>
            <a:spLocks noChangeArrowheads="1"/>
          </p:cNvSpPr>
          <p:nvPr/>
        </p:nvSpPr>
        <p:spPr bwMode="gray">
          <a:xfrm>
            <a:off x="65088" y="4457700"/>
            <a:ext cx="1762125" cy="215900"/>
          </a:xfrm>
          <a:prstGeom prst="rect">
            <a:avLst/>
          </a:prstGeom>
          <a:solidFill>
            <a:schemeClr val="bg2"/>
          </a:solidFill>
          <a:ln w="9525">
            <a:noFill/>
            <a:miter lim="800000"/>
            <a:headEnd/>
            <a:tailEnd/>
          </a:ln>
        </p:spPr>
        <p:txBody>
          <a:bodyPr wrap="none" anchor="ctr"/>
          <a:lstStyle/>
          <a:p>
            <a:endParaRPr lang="zh-CN" altLang="en-US"/>
          </a:p>
        </p:txBody>
      </p:sp>
      <p:pic>
        <p:nvPicPr>
          <p:cNvPr id="22" name="图片 2" descr="章.tif"/>
          <p:cNvPicPr>
            <a:picLocks noChangeAspect="1"/>
          </p:cNvPicPr>
          <p:nvPr/>
        </p:nvPicPr>
        <p:blipFill>
          <a:blip r:embed="rId2" cstate="print"/>
          <a:srcRect/>
          <a:stretch>
            <a:fillRect/>
          </a:stretch>
        </p:blipFill>
        <p:spPr bwMode="auto">
          <a:xfrm>
            <a:off x="561955" y="2416176"/>
            <a:ext cx="1152525" cy="1155700"/>
          </a:xfrm>
          <a:prstGeom prst="rect">
            <a:avLst/>
          </a:prstGeom>
          <a:noFill/>
          <a:ln w="9525">
            <a:noFill/>
            <a:miter lim="800000"/>
            <a:headEnd/>
            <a:tailEnd/>
          </a:ln>
        </p:spPr>
      </p:pic>
      <p:sp>
        <p:nvSpPr>
          <p:cNvPr id="23" name="Freeform 20"/>
          <p:cNvSpPr>
            <a:spLocks/>
          </p:cNvSpPr>
          <p:nvPr/>
        </p:nvSpPr>
        <p:spPr bwMode="gray">
          <a:xfrm>
            <a:off x="1811370" y="-9525"/>
            <a:ext cx="7332662" cy="6946900"/>
          </a:xfrm>
          <a:custGeom>
            <a:avLst/>
            <a:gdLst>
              <a:gd name="T0" fmla="*/ 2147483647 w 4579"/>
              <a:gd name="T1" fmla="*/ 0 h 4338"/>
              <a:gd name="T2" fmla="*/ 2147483647 w 4579"/>
              <a:gd name="T3" fmla="*/ 2147483647 h 4338"/>
              <a:gd name="T4" fmla="*/ 0 w 4579"/>
              <a:gd name="T5" fmla="*/ 2147483647 h 4338"/>
              <a:gd name="T6" fmla="*/ 2147483647 w 4579"/>
              <a:gd name="T7" fmla="*/ 2147483647 h 4338"/>
              <a:gd name="T8" fmla="*/ 2147483647 w 4579"/>
              <a:gd name="T9" fmla="*/ 2147483647 h 4338"/>
              <a:gd name="T10" fmla="*/ 2147483647 w 4579"/>
              <a:gd name="T11" fmla="*/ 0 h 4338"/>
              <a:gd name="T12" fmla="*/ 2147483647 w 4579"/>
              <a:gd name="T13" fmla="*/ 0 h 4338"/>
              <a:gd name="T14" fmla="*/ 0 60000 65536"/>
              <a:gd name="T15" fmla="*/ 0 60000 65536"/>
              <a:gd name="T16" fmla="*/ 0 60000 65536"/>
              <a:gd name="T17" fmla="*/ 0 60000 65536"/>
              <a:gd name="T18" fmla="*/ 0 60000 65536"/>
              <a:gd name="T19" fmla="*/ 0 60000 65536"/>
              <a:gd name="T20" fmla="*/ 0 60000 65536"/>
              <a:gd name="T21" fmla="*/ 0 w 4579"/>
              <a:gd name="T22" fmla="*/ 0 h 4338"/>
              <a:gd name="T23" fmla="*/ 4579 w 4579"/>
              <a:gd name="T24" fmla="*/ 4338 h 43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79" h="4338">
                <a:moveTo>
                  <a:pt x="1471" y="0"/>
                </a:moveTo>
                <a:lnTo>
                  <a:pt x="1" y="1020"/>
                </a:lnTo>
                <a:lnTo>
                  <a:pt x="0" y="2805"/>
                </a:lnTo>
                <a:lnTo>
                  <a:pt x="2221" y="4338"/>
                </a:lnTo>
                <a:lnTo>
                  <a:pt x="4579" y="4332"/>
                </a:lnTo>
                <a:lnTo>
                  <a:pt x="4573" y="0"/>
                </a:lnTo>
                <a:lnTo>
                  <a:pt x="1471" y="0"/>
                </a:lnTo>
                <a:close/>
              </a:path>
            </a:pathLst>
          </a:custGeom>
          <a:solidFill>
            <a:schemeClr val="bg1"/>
          </a:solidFill>
          <a:ln w="9525">
            <a:noFill/>
            <a:round/>
            <a:headEnd/>
            <a:tailEnd/>
          </a:ln>
        </p:spPr>
        <p:txBody>
          <a:bodyPr/>
          <a:lstStyle/>
          <a:p>
            <a:endParaRPr lang="zh-CN" altLang="en-US"/>
          </a:p>
        </p:txBody>
      </p:sp>
      <p:sp>
        <p:nvSpPr>
          <p:cNvPr id="4" name="TextBox 3"/>
          <p:cNvSpPr txBox="1"/>
          <p:nvPr/>
        </p:nvSpPr>
        <p:spPr>
          <a:xfrm>
            <a:off x="2428860" y="2692312"/>
            <a:ext cx="6429420" cy="2308324"/>
          </a:xfrm>
          <a:prstGeom prst="rect">
            <a:avLst/>
          </a:prstGeom>
          <a:noFill/>
        </p:spPr>
        <p:txBody>
          <a:bodyPr wrap="square">
            <a:spAutoFit/>
          </a:bodyPr>
          <a:lstStyle/>
          <a:p>
            <a:pPr algn="just" fontAlgn="auto">
              <a:spcBef>
                <a:spcPts val="0"/>
              </a:spcBef>
              <a:spcAft>
                <a:spcPts val="0"/>
              </a:spcAft>
              <a:defRPr/>
            </a:pP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pitchFamily="49" charset="-122"/>
                <a:ea typeface="黑体" pitchFamily="49" charset="-122"/>
              </a:rPr>
              <a:t>　　</a:t>
            </a:r>
            <a:r>
              <a:rPr lang="en-US" altLang="zh-CN"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a:t>
            </a:r>
            <a:r>
              <a:rPr lang="zh-CN" altLang="en-US"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时事</a:t>
            </a:r>
            <a:r>
              <a:rPr lang="en-US" altLang="zh-CN"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a:t>
            </a:r>
            <a:r>
              <a:rPr lang="zh-CN" altLang="en-US"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高中版是教育部基础教育司委托，中宣部</a:t>
            </a:r>
            <a:r>
              <a:rPr lang="en-US" altLang="zh-CN"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a:t>
            </a:r>
            <a:r>
              <a:rPr lang="zh-CN" altLang="en-US"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时事报告</a:t>
            </a:r>
            <a:r>
              <a:rPr lang="en-US" altLang="zh-CN"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a:t>
            </a:r>
            <a:r>
              <a:rPr lang="zh-CN" altLang="en-US"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杂志社编辑出版的中学时事教育教学的专用教材。</a:t>
            </a:r>
          </a:p>
          <a:p>
            <a:pPr algn="just" fontAlgn="auto">
              <a:spcBef>
                <a:spcPts val="0"/>
              </a:spcBef>
              <a:spcAft>
                <a:spcPts val="0"/>
              </a:spcAft>
              <a:defRPr/>
            </a:pPr>
            <a:r>
              <a:rPr lang="zh-CN" altLang="en-US"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　　紧密配合高中思想政治课教学，针对经济社会发展中的热点难点问题，为高中生答疑解惑，提供系统的高考时事复习资料。</a:t>
            </a:r>
          </a:p>
        </p:txBody>
      </p:sp>
      <p:pic>
        <p:nvPicPr>
          <p:cNvPr id="24" name="图片 23" descr="高中.gif"/>
          <p:cNvPicPr>
            <a:picLocks noChangeAspect="1"/>
          </p:cNvPicPr>
          <p:nvPr/>
        </p:nvPicPr>
        <p:blipFill>
          <a:blip r:embed="rId3"/>
          <a:stretch>
            <a:fillRect/>
          </a:stretch>
        </p:blipFill>
        <p:spPr>
          <a:xfrm>
            <a:off x="2232876" y="571480"/>
            <a:ext cx="7554098" cy="5040000"/>
          </a:xfrm>
          <a:prstGeom prst="rect">
            <a:avLst/>
          </a:prstGeom>
        </p:spPr>
      </p:pic>
      <p:sp>
        <p:nvSpPr>
          <p:cNvPr id="25" name="Text Box 8"/>
          <p:cNvSpPr txBox="1">
            <a:spLocks noChangeArrowheads="1"/>
          </p:cNvSpPr>
          <p:nvPr/>
        </p:nvSpPr>
        <p:spPr bwMode="gray">
          <a:xfrm>
            <a:off x="-36512" y="4437112"/>
            <a:ext cx="2087563" cy="261610"/>
          </a:xfrm>
          <a:prstGeom prst="rect">
            <a:avLst/>
          </a:prstGeom>
          <a:noFill/>
          <a:ln w="9525">
            <a:noFill/>
            <a:miter lim="800000"/>
            <a:headEnd/>
            <a:tailEnd/>
          </a:ln>
        </p:spPr>
        <p:txBody>
          <a:bodyPr>
            <a:spAutoFit/>
          </a:bodyPr>
          <a:lstStyle/>
          <a:p>
            <a:r>
              <a:rPr lang="en-US" altLang="zh-CN" sz="1100" b="1" dirty="0" smtClean="0">
                <a:solidFill>
                  <a:srgbClr val="A6A6A6"/>
                </a:solidFill>
                <a:latin typeface="Arial" pitchFamily="34" charset="0"/>
                <a:ea typeface="黑体" pitchFamily="2" charset="-122"/>
                <a:cs typeface="Arial" pitchFamily="34" charset="0"/>
              </a:rPr>
              <a:t>www.xingshizhengce.com</a:t>
            </a:r>
            <a:endParaRPr lang="zh-CN" altLang="en-US" sz="1100" b="1" dirty="0">
              <a:solidFill>
                <a:srgbClr val="A6A6A6"/>
              </a:solidFill>
              <a:latin typeface="Arial" pitchFamily="34" charset="0"/>
              <a:ea typeface="黑体" pitchFamily="2" charset="-122"/>
            </a:endParaRPr>
          </a:p>
        </p:txBody>
      </p:sp>
    </p:spTree>
    <p:extLst>
      <p:ext uri="{BB962C8B-B14F-4D97-AF65-F5344CB8AC3E}">
        <p14:creationId xmlns:p14="http://schemas.microsoft.com/office/powerpoint/2010/main" val="129449887"/>
      </p:ext>
    </p:extLst>
  </p:cSld>
  <p:clrMapOvr>
    <a:masterClrMapping/>
  </p:clrMapOvr>
  <p:transition spd="slow">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2"/>
          <p:cNvSpPr>
            <a:spLocks noChangeShapeType="1"/>
          </p:cNvSpPr>
          <p:nvPr/>
        </p:nvSpPr>
        <p:spPr bwMode="gray">
          <a:xfrm>
            <a:off x="1811338" y="1455738"/>
            <a:ext cx="0" cy="3128962"/>
          </a:xfrm>
          <a:prstGeom prst="line">
            <a:avLst/>
          </a:prstGeom>
          <a:noFill/>
          <a:ln w="9525">
            <a:solidFill>
              <a:schemeClr val="bg2"/>
            </a:solidFill>
            <a:round/>
            <a:headEnd/>
            <a:tailEnd/>
          </a:ln>
        </p:spPr>
        <p:txBody>
          <a:bodyPr/>
          <a:lstStyle/>
          <a:p>
            <a:endParaRPr lang="zh-CN" altLang="en-US"/>
          </a:p>
        </p:txBody>
      </p:sp>
      <p:grpSp>
        <p:nvGrpSpPr>
          <p:cNvPr id="2" name="Group 3"/>
          <p:cNvGrpSpPr>
            <a:grpSpLocks/>
          </p:cNvGrpSpPr>
          <p:nvPr/>
        </p:nvGrpSpPr>
        <p:grpSpPr bwMode="auto">
          <a:xfrm>
            <a:off x="271463" y="-4763"/>
            <a:ext cx="1552575" cy="1585913"/>
            <a:chOff x="171" y="-3"/>
            <a:chExt cx="978" cy="999"/>
          </a:xfrm>
        </p:grpSpPr>
        <p:sp>
          <p:nvSpPr>
            <p:cNvPr id="9" name="Freeform 4"/>
            <p:cNvSpPr>
              <a:spLocks/>
            </p:cNvSpPr>
            <p:nvPr/>
          </p:nvSpPr>
          <p:spPr bwMode="gray">
            <a:xfrm>
              <a:off x="653" y="-3"/>
              <a:ext cx="496" cy="999"/>
            </a:xfrm>
            <a:custGeom>
              <a:avLst/>
              <a:gdLst>
                <a:gd name="T0" fmla="*/ 84 w 496"/>
                <a:gd name="T1" fmla="*/ 0 h 999"/>
                <a:gd name="T2" fmla="*/ 496 w 496"/>
                <a:gd name="T3" fmla="*/ 854 h 999"/>
                <a:gd name="T4" fmla="*/ 496 w 496"/>
                <a:gd name="T5" fmla="*/ 999 h 999"/>
                <a:gd name="T6" fmla="*/ 0 w 496"/>
                <a:gd name="T7" fmla="*/ 188 h 999"/>
                <a:gd name="T8" fmla="*/ 84 w 496"/>
                <a:gd name="T9" fmla="*/ 0 h 999"/>
                <a:gd name="T10" fmla="*/ 0 60000 65536"/>
                <a:gd name="T11" fmla="*/ 0 60000 65536"/>
                <a:gd name="T12" fmla="*/ 0 60000 65536"/>
                <a:gd name="T13" fmla="*/ 0 60000 65536"/>
                <a:gd name="T14" fmla="*/ 0 60000 65536"/>
                <a:gd name="T15" fmla="*/ 0 w 496"/>
                <a:gd name="T16" fmla="*/ 0 h 999"/>
                <a:gd name="T17" fmla="*/ 496 w 496"/>
                <a:gd name="T18" fmla="*/ 999 h 999"/>
              </a:gdLst>
              <a:ahLst/>
              <a:cxnLst>
                <a:cxn ang="T10">
                  <a:pos x="T0" y="T1"/>
                </a:cxn>
                <a:cxn ang="T11">
                  <a:pos x="T2" y="T3"/>
                </a:cxn>
                <a:cxn ang="T12">
                  <a:pos x="T4" y="T5"/>
                </a:cxn>
                <a:cxn ang="T13">
                  <a:pos x="T6" y="T7"/>
                </a:cxn>
                <a:cxn ang="T14">
                  <a:pos x="T8" y="T9"/>
                </a:cxn>
              </a:cxnLst>
              <a:rect l="T15" t="T16" r="T17" b="T18"/>
              <a:pathLst>
                <a:path w="496" h="999">
                  <a:moveTo>
                    <a:pt x="84" y="0"/>
                  </a:moveTo>
                  <a:lnTo>
                    <a:pt x="496" y="854"/>
                  </a:lnTo>
                  <a:lnTo>
                    <a:pt x="496" y="999"/>
                  </a:lnTo>
                  <a:lnTo>
                    <a:pt x="0" y="188"/>
                  </a:lnTo>
                  <a:lnTo>
                    <a:pt x="84" y="0"/>
                  </a:lnTo>
                  <a:close/>
                </a:path>
              </a:pathLst>
            </a:custGeom>
            <a:solidFill>
              <a:schemeClr val="bg2"/>
            </a:solidFill>
            <a:ln w="9525">
              <a:noFill/>
              <a:round/>
              <a:headEnd/>
              <a:tailEnd/>
            </a:ln>
          </p:spPr>
          <p:txBody>
            <a:bodyPr/>
            <a:lstStyle/>
            <a:p>
              <a:endParaRPr lang="zh-CN" altLang="en-US"/>
            </a:p>
          </p:txBody>
        </p:sp>
        <p:sp>
          <p:nvSpPr>
            <p:cNvPr id="10" name="Freeform 5"/>
            <p:cNvSpPr>
              <a:spLocks/>
            </p:cNvSpPr>
            <p:nvPr/>
          </p:nvSpPr>
          <p:spPr bwMode="gray">
            <a:xfrm>
              <a:off x="171" y="0"/>
              <a:ext cx="564" cy="187"/>
            </a:xfrm>
            <a:custGeom>
              <a:avLst/>
              <a:gdLst>
                <a:gd name="T0" fmla="*/ 564 w 564"/>
                <a:gd name="T1" fmla="*/ 0 h 187"/>
                <a:gd name="T2" fmla="*/ 482 w 564"/>
                <a:gd name="T3" fmla="*/ 187 h 187"/>
                <a:gd name="T4" fmla="*/ 0 w 564"/>
                <a:gd name="T5" fmla="*/ 0 h 187"/>
                <a:gd name="T6" fmla="*/ 564 w 564"/>
                <a:gd name="T7" fmla="*/ 0 h 187"/>
                <a:gd name="T8" fmla="*/ 0 60000 65536"/>
                <a:gd name="T9" fmla="*/ 0 60000 65536"/>
                <a:gd name="T10" fmla="*/ 0 60000 65536"/>
                <a:gd name="T11" fmla="*/ 0 60000 65536"/>
                <a:gd name="T12" fmla="*/ 0 w 564"/>
                <a:gd name="T13" fmla="*/ 0 h 187"/>
                <a:gd name="T14" fmla="*/ 564 w 564"/>
                <a:gd name="T15" fmla="*/ 187 h 187"/>
              </a:gdLst>
              <a:ahLst/>
              <a:cxnLst>
                <a:cxn ang="T8">
                  <a:pos x="T0" y="T1"/>
                </a:cxn>
                <a:cxn ang="T9">
                  <a:pos x="T2" y="T3"/>
                </a:cxn>
                <a:cxn ang="T10">
                  <a:pos x="T4" y="T5"/>
                </a:cxn>
                <a:cxn ang="T11">
                  <a:pos x="T6" y="T7"/>
                </a:cxn>
              </a:cxnLst>
              <a:rect l="T12" t="T13" r="T14" b="T15"/>
              <a:pathLst>
                <a:path w="564" h="187">
                  <a:moveTo>
                    <a:pt x="564" y="0"/>
                  </a:moveTo>
                  <a:lnTo>
                    <a:pt x="482" y="187"/>
                  </a:lnTo>
                  <a:lnTo>
                    <a:pt x="0" y="0"/>
                  </a:lnTo>
                  <a:lnTo>
                    <a:pt x="564" y="0"/>
                  </a:lnTo>
                  <a:close/>
                </a:path>
              </a:pathLst>
            </a:custGeom>
            <a:solidFill>
              <a:schemeClr val="bg2"/>
            </a:solidFill>
            <a:ln w="9525">
              <a:noFill/>
              <a:round/>
              <a:headEnd/>
              <a:tailEnd/>
            </a:ln>
          </p:spPr>
          <p:txBody>
            <a:bodyPr/>
            <a:lstStyle/>
            <a:p>
              <a:endParaRPr lang="zh-CN" altLang="en-US"/>
            </a:p>
          </p:txBody>
        </p:sp>
      </p:grpSp>
      <p:sp>
        <p:nvSpPr>
          <p:cNvPr id="11" name="Freeform 7"/>
          <p:cNvSpPr>
            <a:spLocks/>
          </p:cNvSpPr>
          <p:nvPr/>
        </p:nvSpPr>
        <p:spPr bwMode="gray">
          <a:xfrm>
            <a:off x="1871663" y="-9525"/>
            <a:ext cx="1895475" cy="1519238"/>
          </a:xfrm>
          <a:custGeom>
            <a:avLst/>
            <a:gdLst>
              <a:gd name="T0" fmla="*/ 2147483647 w 1194"/>
              <a:gd name="T1" fmla="*/ 0 h 957"/>
              <a:gd name="T2" fmla="*/ 0 w 1194"/>
              <a:gd name="T3" fmla="*/ 2147483647 h 957"/>
              <a:gd name="T4" fmla="*/ 0 w 1194"/>
              <a:gd name="T5" fmla="*/ 2147483647 h 957"/>
              <a:gd name="T6" fmla="*/ 2147483647 w 1194"/>
              <a:gd name="T7" fmla="*/ 0 h 957"/>
              <a:gd name="T8" fmla="*/ 2147483647 w 1194"/>
              <a:gd name="T9" fmla="*/ 0 h 957"/>
              <a:gd name="T10" fmla="*/ 0 60000 65536"/>
              <a:gd name="T11" fmla="*/ 0 60000 65536"/>
              <a:gd name="T12" fmla="*/ 0 60000 65536"/>
              <a:gd name="T13" fmla="*/ 0 60000 65536"/>
              <a:gd name="T14" fmla="*/ 0 60000 65536"/>
              <a:gd name="T15" fmla="*/ 0 w 1194"/>
              <a:gd name="T16" fmla="*/ 0 h 957"/>
              <a:gd name="T17" fmla="*/ 1194 w 1194"/>
              <a:gd name="T18" fmla="*/ 957 h 957"/>
            </a:gdLst>
            <a:ahLst/>
            <a:cxnLst>
              <a:cxn ang="T10">
                <a:pos x="T0" y="T1"/>
              </a:cxn>
              <a:cxn ang="T11">
                <a:pos x="T2" y="T3"/>
              </a:cxn>
              <a:cxn ang="T12">
                <a:pos x="T4" y="T5"/>
              </a:cxn>
              <a:cxn ang="T13">
                <a:pos x="T6" y="T7"/>
              </a:cxn>
              <a:cxn ang="T14">
                <a:pos x="T8" y="T9"/>
              </a:cxn>
            </a:cxnLst>
            <a:rect l="T15" t="T16" r="T17" b="T18"/>
            <a:pathLst>
              <a:path w="1194" h="957">
                <a:moveTo>
                  <a:pt x="843" y="0"/>
                </a:moveTo>
                <a:lnTo>
                  <a:pt x="0" y="885"/>
                </a:lnTo>
                <a:lnTo>
                  <a:pt x="0" y="957"/>
                </a:lnTo>
                <a:lnTo>
                  <a:pt x="1194" y="0"/>
                </a:lnTo>
                <a:lnTo>
                  <a:pt x="843" y="0"/>
                </a:lnTo>
                <a:close/>
              </a:path>
            </a:pathLst>
          </a:custGeom>
          <a:solidFill>
            <a:schemeClr val="bg2"/>
          </a:solidFill>
          <a:ln w="9525">
            <a:noFill/>
            <a:round/>
            <a:headEnd/>
            <a:tailEnd/>
          </a:ln>
        </p:spPr>
        <p:txBody>
          <a:bodyPr/>
          <a:lstStyle/>
          <a:p>
            <a:endParaRPr lang="zh-CN" altLang="en-US"/>
          </a:p>
        </p:txBody>
      </p:sp>
      <p:sp>
        <p:nvSpPr>
          <p:cNvPr id="12" name="Freeform 8"/>
          <p:cNvSpPr>
            <a:spLocks/>
          </p:cNvSpPr>
          <p:nvPr/>
        </p:nvSpPr>
        <p:spPr bwMode="gray">
          <a:xfrm>
            <a:off x="1871663" y="-14288"/>
            <a:ext cx="2138362" cy="1581151"/>
          </a:xfrm>
          <a:custGeom>
            <a:avLst/>
            <a:gdLst>
              <a:gd name="T0" fmla="*/ 2147483647 w 1347"/>
              <a:gd name="T1" fmla="*/ 0 h 996"/>
              <a:gd name="T2" fmla="*/ 0 w 1347"/>
              <a:gd name="T3" fmla="*/ 2147483647 h 996"/>
              <a:gd name="T4" fmla="*/ 0 w 1347"/>
              <a:gd name="T5" fmla="*/ 2147483647 h 996"/>
              <a:gd name="T6" fmla="*/ 2147483647 w 1347"/>
              <a:gd name="T7" fmla="*/ 0 h 996"/>
              <a:gd name="T8" fmla="*/ 2147483647 w 1347"/>
              <a:gd name="T9" fmla="*/ 0 h 996"/>
              <a:gd name="T10" fmla="*/ 0 60000 65536"/>
              <a:gd name="T11" fmla="*/ 0 60000 65536"/>
              <a:gd name="T12" fmla="*/ 0 60000 65536"/>
              <a:gd name="T13" fmla="*/ 0 60000 65536"/>
              <a:gd name="T14" fmla="*/ 0 60000 65536"/>
              <a:gd name="T15" fmla="*/ 0 w 1347"/>
              <a:gd name="T16" fmla="*/ 0 h 996"/>
              <a:gd name="T17" fmla="*/ 1347 w 1347"/>
              <a:gd name="T18" fmla="*/ 996 h 996"/>
            </a:gdLst>
            <a:ahLst/>
            <a:cxnLst>
              <a:cxn ang="T10">
                <a:pos x="T0" y="T1"/>
              </a:cxn>
              <a:cxn ang="T11">
                <a:pos x="T2" y="T3"/>
              </a:cxn>
              <a:cxn ang="T12">
                <a:pos x="T4" y="T5"/>
              </a:cxn>
              <a:cxn ang="T13">
                <a:pos x="T6" y="T7"/>
              </a:cxn>
              <a:cxn ang="T14">
                <a:pos x="T8" y="T9"/>
              </a:cxn>
            </a:cxnLst>
            <a:rect l="T15" t="T16" r="T17" b="T18"/>
            <a:pathLst>
              <a:path w="1347" h="996">
                <a:moveTo>
                  <a:pt x="1347" y="0"/>
                </a:moveTo>
                <a:lnTo>
                  <a:pt x="0" y="996"/>
                </a:lnTo>
                <a:lnTo>
                  <a:pt x="0" y="957"/>
                </a:lnTo>
                <a:lnTo>
                  <a:pt x="1191" y="0"/>
                </a:lnTo>
                <a:lnTo>
                  <a:pt x="1347" y="0"/>
                </a:lnTo>
                <a:close/>
              </a:path>
            </a:pathLst>
          </a:custGeom>
          <a:solidFill>
            <a:schemeClr val="accent1"/>
          </a:solidFill>
          <a:ln w="9525">
            <a:noFill/>
            <a:round/>
            <a:headEnd/>
            <a:tailEnd/>
          </a:ln>
        </p:spPr>
        <p:txBody>
          <a:bodyPr/>
          <a:lstStyle/>
          <a:p>
            <a:endParaRPr lang="zh-CN" altLang="en-US"/>
          </a:p>
        </p:txBody>
      </p:sp>
      <p:sp>
        <p:nvSpPr>
          <p:cNvPr id="13" name="Freeform 9"/>
          <p:cNvSpPr>
            <a:spLocks/>
          </p:cNvSpPr>
          <p:nvPr/>
        </p:nvSpPr>
        <p:spPr bwMode="gray">
          <a:xfrm>
            <a:off x="1871663" y="-14288"/>
            <a:ext cx="2338387" cy="1627188"/>
          </a:xfrm>
          <a:custGeom>
            <a:avLst/>
            <a:gdLst>
              <a:gd name="T0" fmla="*/ 2147483647 w 1473"/>
              <a:gd name="T1" fmla="*/ 2147483647 h 1025"/>
              <a:gd name="T2" fmla="*/ 2147483647 w 1473"/>
              <a:gd name="T3" fmla="*/ 2147483647 h 1025"/>
              <a:gd name="T4" fmla="*/ 0 w 1473"/>
              <a:gd name="T5" fmla="*/ 2147483647 h 1025"/>
              <a:gd name="T6" fmla="*/ 2147483647 w 1473"/>
              <a:gd name="T7" fmla="*/ 0 h 1025"/>
              <a:gd name="T8" fmla="*/ 2147483647 w 1473"/>
              <a:gd name="T9" fmla="*/ 2147483647 h 1025"/>
              <a:gd name="T10" fmla="*/ 0 60000 65536"/>
              <a:gd name="T11" fmla="*/ 0 60000 65536"/>
              <a:gd name="T12" fmla="*/ 0 60000 65536"/>
              <a:gd name="T13" fmla="*/ 0 60000 65536"/>
              <a:gd name="T14" fmla="*/ 0 60000 65536"/>
              <a:gd name="T15" fmla="*/ 0 w 1473"/>
              <a:gd name="T16" fmla="*/ 0 h 1025"/>
              <a:gd name="T17" fmla="*/ 1473 w 1473"/>
              <a:gd name="T18" fmla="*/ 1025 h 1025"/>
            </a:gdLst>
            <a:ahLst/>
            <a:cxnLst>
              <a:cxn ang="T10">
                <a:pos x="T0" y="T1"/>
              </a:cxn>
              <a:cxn ang="T11">
                <a:pos x="T2" y="T3"/>
              </a:cxn>
              <a:cxn ang="T12">
                <a:pos x="T4" y="T5"/>
              </a:cxn>
              <a:cxn ang="T13">
                <a:pos x="T6" y="T7"/>
              </a:cxn>
              <a:cxn ang="T14">
                <a:pos x="T8" y="T9"/>
              </a:cxn>
            </a:cxnLst>
            <a:rect l="T15" t="T16" r="T17" b="T18"/>
            <a:pathLst>
              <a:path w="1473" h="1025">
                <a:moveTo>
                  <a:pt x="1473" y="6"/>
                </a:moveTo>
                <a:lnTo>
                  <a:pt x="2" y="1025"/>
                </a:lnTo>
                <a:lnTo>
                  <a:pt x="0" y="995"/>
                </a:lnTo>
                <a:lnTo>
                  <a:pt x="1344" y="0"/>
                </a:lnTo>
                <a:lnTo>
                  <a:pt x="1473" y="6"/>
                </a:lnTo>
                <a:close/>
              </a:path>
            </a:pathLst>
          </a:custGeom>
          <a:solidFill>
            <a:schemeClr val="tx2"/>
          </a:solidFill>
          <a:ln w="9525">
            <a:noFill/>
            <a:round/>
            <a:headEnd/>
            <a:tailEnd/>
          </a:ln>
        </p:spPr>
        <p:txBody>
          <a:bodyPr/>
          <a:lstStyle/>
          <a:p>
            <a:endParaRPr lang="zh-CN" altLang="en-US"/>
          </a:p>
        </p:txBody>
      </p:sp>
      <p:sp>
        <p:nvSpPr>
          <p:cNvPr id="14" name="Freeform 10"/>
          <p:cNvSpPr>
            <a:spLocks/>
          </p:cNvSpPr>
          <p:nvPr/>
        </p:nvSpPr>
        <p:spPr bwMode="gray">
          <a:xfrm>
            <a:off x="1874838" y="4437063"/>
            <a:ext cx="3525837" cy="2435225"/>
          </a:xfrm>
          <a:custGeom>
            <a:avLst/>
            <a:gdLst>
              <a:gd name="T0" fmla="*/ 2147483647 w 2221"/>
              <a:gd name="T1" fmla="*/ 2147483647 h 1534"/>
              <a:gd name="T2" fmla="*/ 0 w 2221"/>
              <a:gd name="T3" fmla="*/ 0 h 1534"/>
              <a:gd name="T4" fmla="*/ 2147483647 w 2221"/>
              <a:gd name="T5" fmla="*/ 2147483647 h 1534"/>
              <a:gd name="T6" fmla="*/ 2147483647 w 2221"/>
              <a:gd name="T7" fmla="*/ 2147483647 h 1534"/>
              <a:gd name="T8" fmla="*/ 2147483647 w 2221"/>
              <a:gd name="T9" fmla="*/ 2147483647 h 1534"/>
              <a:gd name="T10" fmla="*/ 0 60000 65536"/>
              <a:gd name="T11" fmla="*/ 0 60000 65536"/>
              <a:gd name="T12" fmla="*/ 0 60000 65536"/>
              <a:gd name="T13" fmla="*/ 0 60000 65536"/>
              <a:gd name="T14" fmla="*/ 0 60000 65536"/>
              <a:gd name="T15" fmla="*/ 0 w 2221"/>
              <a:gd name="T16" fmla="*/ 0 h 1534"/>
              <a:gd name="T17" fmla="*/ 2221 w 2221"/>
              <a:gd name="T18" fmla="*/ 1534 h 1534"/>
            </a:gdLst>
            <a:ahLst/>
            <a:cxnLst>
              <a:cxn ang="T10">
                <a:pos x="T0" y="T1"/>
              </a:cxn>
              <a:cxn ang="T11">
                <a:pos x="T2" y="T3"/>
              </a:cxn>
              <a:cxn ang="T12">
                <a:pos x="T4" y="T5"/>
              </a:cxn>
              <a:cxn ang="T13">
                <a:pos x="T6" y="T7"/>
              </a:cxn>
              <a:cxn ang="T14">
                <a:pos x="T8" y="T9"/>
              </a:cxn>
            </a:cxnLst>
            <a:rect l="T15" t="T16" r="T17" b="T18"/>
            <a:pathLst>
              <a:path w="2221" h="1534">
                <a:moveTo>
                  <a:pt x="2221" y="1533"/>
                </a:moveTo>
                <a:lnTo>
                  <a:pt x="0" y="0"/>
                </a:lnTo>
                <a:lnTo>
                  <a:pt x="1" y="25"/>
                </a:lnTo>
                <a:lnTo>
                  <a:pt x="2059" y="1534"/>
                </a:lnTo>
                <a:lnTo>
                  <a:pt x="2221" y="1533"/>
                </a:lnTo>
                <a:close/>
              </a:path>
            </a:pathLst>
          </a:custGeom>
          <a:solidFill>
            <a:schemeClr val="tx2"/>
          </a:solidFill>
          <a:ln w="9525">
            <a:noFill/>
            <a:round/>
            <a:headEnd/>
            <a:tailEnd/>
          </a:ln>
        </p:spPr>
        <p:txBody>
          <a:bodyPr/>
          <a:lstStyle/>
          <a:p>
            <a:endParaRPr lang="zh-CN" altLang="en-US"/>
          </a:p>
        </p:txBody>
      </p:sp>
      <p:sp>
        <p:nvSpPr>
          <p:cNvPr id="15" name="Freeform 11"/>
          <p:cNvSpPr>
            <a:spLocks/>
          </p:cNvSpPr>
          <p:nvPr/>
        </p:nvSpPr>
        <p:spPr bwMode="gray">
          <a:xfrm>
            <a:off x="1876425" y="4475163"/>
            <a:ext cx="3265488" cy="2392362"/>
          </a:xfrm>
          <a:custGeom>
            <a:avLst/>
            <a:gdLst>
              <a:gd name="T0" fmla="*/ 2147483647 w 2057"/>
              <a:gd name="T1" fmla="*/ 2147483647 h 1507"/>
              <a:gd name="T2" fmla="*/ 0 w 2057"/>
              <a:gd name="T3" fmla="*/ 0 h 1507"/>
              <a:gd name="T4" fmla="*/ 0 w 2057"/>
              <a:gd name="T5" fmla="*/ 2147483647 h 1507"/>
              <a:gd name="T6" fmla="*/ 2147483647 w 2057"/>
              <a:gd name="T7" fmla="*/ 2147483647 h 1507"/>
              <a:gd name="T8" fmla="*/ 2147483647 w 2057"/>
              <a:gd name="T9" fmla="*/ 2147483647 h 1507"/>
              <a:gd name="T10" fmla="*/ 0 60000 65536"/>
              <a:gd name="T11" fmla="*/ 0 60000 65536"/>
              <a:gd name="T12" fmla="*/ 0 60000 65536"/>
              <a:gd name="T13" fmla="*/ 0 60000 65536"/>
              <a:gd name="T14" fmla="*/ 0 60000 65536"/>
              <a:gd name="T15" fmla="*/ 0 w 2057"/>
              <a:gd name="T16" fmla="*/ 0 h 1507"/>
              <a:gd name="T17" fmla="*/ 2057 w 2057"/>
              <a:gd name="T18" fmla="*/ 1507 h 1507"/>
            </a:gdLst>
            <a:ahLst/>
            <a:cxnLst>
              <a:cxn ang="T10">
                <a:pos x="T0" y="T1"/>
              </a:cxn>
              <a:cxn ang="T11">
                <a:pos x="T2" y="T3"/>
              </a:cxn>
              <a:cxn ang="T12">
                <a:pos x="T4" y="T5"/>
              </a:cxn>
              <a:cxn ang="T13">
                <a:pos x="T6" y="T7"/>
              </a:cxn>
              <a:cxn ang="T14">
                <a:pos x="T8" y="T9"/>
              </a:cxn>
            </a:cxnLst>
            <a:rect l="T15" t="T16" r="T17" b="T18"/>
            <a:pathLst>
              <a:path w="2057" h="1507">
                <a:moveTo>
                  <a:pt x="2057" y="1507"/>
                </a:moveTo>
                <a:lnTo>
                  <a:pt x="0" y="0"/>
                </a:lnTo>
                <a:lnTo>
                  <a:pt x="0" y="30"/>
                </a:lnTo>
                <a:lnTo>
                  <a:pt x="1857" y="1507"/>
                </a:lnTo>
                <a:lnTo>
                  <a:pt x="2057" y="1507"/>
                </a:lnTo>
                <a:close/>
              </a:path>
            </a:pathLst>
          </a:custGeom>
          <a:solidFill>
            <a:schemeClr val="accent1"/>
          </a:solidFill>
          <a:ln w="9525">
            <a:noFill/>
            <a:round/>
            <a:headEnd/>
            <a:tailEnd/>
          </a:ln>
        </p:spPr>
        <p:txBody>
          <a:bodyPr/>
          <a:lstStyle/>
          <a:p>
            <a:endParaRPr lang="zh-CN" altLang="en-US"/>
          </a:p>
        </p:txBody>
      </p:sp>
      <p:sp>
        <p:nvSpPr>
          <p:cNvPr id="16" name="Freeform 12"/>
          <p:cNvSpPr>
            <a:spLocks/>
          </p:cNvSpPr>
          <p:nvPr/>
        </p:nvSpPr>
        <p:spPr bwMode="gray">
          <a:xfrm>
            <a:off x="1871663" y="4518025"/>
            <a:ext cx="2946400" cy="2344738"/>
          </a:xfrm>
          <a:custGeom>
            <a:avLst/>
            <a:gdLst>
              <a:gd name="T0" fmla="*/ 2147483647 w 1856"/>
              <a:gd name="T1" fmla="*/ 2147483647 h 1477"/>
              <a:gd name="T2" fmla="*/ 0 w 1856"/>
              <a:gd name="T3" fmla="*/ 2147483647 h 1477"/>
              <a:gd name="T4" fmla="*/ 0 w 1856"/>
              <a:gd name="T5" fmla="*/ 0 h 1477"/>
              <a:gd name="T6" fmla="*/ 2147483647 w 1856"/>
              <a:gd name="T7" fmla="*/ 2147483647 h 1477"/>
              <a:gd name="T8" fmla="*/ 2147483647 w 1856"/>
              <a:gd name="T9" fmla="*/ 2147483647 h 1477"/>
              <a:gd name="T10" fmla="*/ 2147483647 w 1856"/>
              <a:gd name="T11" fmla="*/ 2147483647 h 1477"/>
              <a:gd name="T12" fmla="*/ 0 60000 65536"/>
              <a:gd name="T13" fmla="*/ 0 60000 65536"/>
              <a:gd name="T14" fmla="*/ 0 60000 65536"/>
              <a:gd name="T15" fmla="*/ 0 60000 65536"/>
              <a:gd name="T16" fmla="*/ 0 60000 65536"/>
              <a:gd name="T17" fmla="*/ 0 60000 65536"/>
              <a:gd name="T18" fmla="*/ 0 w 1856"/>
              <a:gd name="T19" fmla="*/ 0 h 1477"/>
              <a:gd name="T20" fmla="*/ 1856 w 1856"/>
              <a:gd name="T21" fmla="*/ 1477 h 1477"/>
            </a:gdLst>
            <a:ahLst/>
            <a:cxnLst>
              <a:cxn ang="T12">
                <a:pos x="T0" y="T1"/>
              </a:cxn>
              <a:cxn ang="T13">
                <a:pos x="T2" y="T3"/>
              </a:cxn>
              <a:cxn ang="T14">
                <a:pos x="T4" y="T5"/>
              </a:cxn>
              <a:cxn ang="T15">
                <a:pos x="T6" y="T7"/>
              </a:cxn>
              <a:cxn ang="T16">
                <a:pos x="T8" y="T9"/>
              </a:cxn>
              <a:cxn ang="T17">
                <a:pos x="T10" y="T11"/>
              </a:cxn>
            </a:cxnLst>
            <a:rect l="T18" t="T19" r="T20" b="T21"/>
            <a:pathLst>
              <a:path w="1856" h="1477">
                <a:moveTo>
                  <a:pt x="1344" y="1474"/>
                </a:moveTo>
                <a:lnTo>
                  <a:pt x="0" y="97"/>
                </a:lnTo>
                <a:lnTo>
                  <a:pt x="0" y="0"/>
                </a:lnTo>
                <a:lnTo>
                  <a:pt x="1856" y="1474"/>
                </a:lnTo>
                <a:lnTo>
                  <a:pt x="1848" y="1477"/>
                </a:lnTo>
                <a:lnTo>
                  <a:pt x="1344" y="1474"/>
                </a:lnTo>
                <a:close/>
              </a:path>
            </a:pathLst>
          </a:custGeom>
          <a:solidFill>
            <a:schemeClr val="hlink"/>
          </a:solidFill>
          <a:ln w="9525">
            <a:noFill/>
            <a:round/>
            <a:headEnd/>
            <a:tailEnd/>
          </a:ln>
        </p:spPr>
        <p:txBody>
          <a:bodyPr/>
          <a:lstStyle/>
          <a:p>
            <a:endParaRPr lang="zh-CN" altLang="en-US"/>
          </a:p>
        </p:txBody>
      </p:sp>
      <p:sp>
        <p:nvSpPr>
          <p:cNvPr id="17" name="Line 17"/>
          <p:cNvSpPr>
            <a:spLocks noChangeShapeType="1"/>
          </p:cNvSpPr>
          <p:nvPr/>
        </p:nvSpPr>
        <p:spPr bwMode="gray">
          <a:xfrm>
            <a:off x="1876425" y="1552575"/>
            <a:ext cx="0" cy="2957513"/>
          </a:xfrm>
          <a:prstGeom prst="line">
            <a:avLst/>
          </a:prstGeom>
          <a:noFill/>
          <a:ln w="9525">
            <a:solidFill>
              <a:schemeClr val="accent1"/>
            </a:solidFill>
            <a:round/>
            <a:headEnd/>
            <a:tailEnd/>
          </a:ln>
        </p:spPr>
        <p:txBody>
          <a:bodyPr/>
          <a:lstStyle/>
          <a:p>
            <a:endParaRPr lang="zh-CN" altLang="en-US"/>
          </a:p>
        </p:txBody>
      </p:sp>
      <p:sp>
        <p:nvSpPr>
          <p:cNvPr id="18" name="Rectangle 40"/>
          <p:cNvSpPr txBox="1">
            <a:spLocks noChangeArrowheads="1"/>
          </p:cNvSpPr>
          <p:nvPr/>
        </p:nvSpPr>
        <p:spPr bwMode="white">
          <a:xfrm>
            <a:off x="1763713" y="2060575"/>
            <a:ext cx="4968875" cy="1366838"/>
          </a:xfrm>
          <a:prstGeom prst="rect">
            <a:avLst/>
          </a:prstGeom>
          <a:noFill/>
          <a:ln w="9525">
            <a:noFill/>
            <a:miter lim="800000"/>
            <a:headEnd/>
            <a:tailEnd/>
          </a:ln>
        </p:spPr>
        <p:txBody>
          <a:bodyPr anchor="ctr"/>
          <a:lstStyle/>
          <a:p>
            <a:pPr>
              <a:lnSpc>
                <a:spcPct val="70000"/>
              </a:lnSpc>
            </a:pPr>
            <a:r>
              <a:rPr kumimoji="1" lang="en-US" altLang="zh-CN" sz="4000" b="1">
                <a:solidFill>
                  <a:schemeClr val="bg1"/>
                </a:solidFill>
                <a:latin typeface="微软雅黑" pitchFamily="34" charset="-122"/>
                <a:ea typeface="微软雅黑" pitchFamily="34" charset="-122"/>
              </a:rPr>
              <a:t>《</a:t>
            </a:r>
            <a:r>
              <a:rPr kumimoji="1" lang="zh-CN" altLang="en-US" sz="4000" b="1">
                <a:solidFill>
                  <a:schemeClr val="bg1"/>
                </a:solidFill>
                <a:latin typeface="微软雅黑" pitchFamily="34" charset="-122"/>
                <a:ea typeface="微软雅黑" pitchFamily="34" charset="-122"/>
              </a:rPr>
              <a:t>时事报告</a:t>
            </a:r>
            <a:r>
              <a:rPr kumimoji="1" lang="en-US" altLang="zh-CN" sz="4000" b="1">
                <a:solidFill>
                  <a:schemeClr val="bg1"/>
                </a:solidFill>
                <a:latin typeface="微软雅黑" pitchFamily="34" charset="-122"/>
                <a:ea typeface="微软雅黑" pitchFamily="34" charset="-122"/>
              </a:rPr>
              <a:t>》</a:t>
            </a:r>
            <a:r>
              <a:rPr kumimoji="1" lang="zh-CN" altLang="en-US" sz="4000" b="1">
                <a:solidFill>
                  <a:schemeClr val="bg1"/>
                </a:solidFill>
                <a:latin typeface="微软雅黑" pitchFamily="34" charset="-122"/>
                <a:ea typeface="微软雅黑" pitchFamily="34" charset="-122"/>
              </a:rPr>
              <a:t>杂志社</a:t>
            </a:r>
            <a:endParaRPr kumimoji="1" lang="ko-KR" altLang="en-US" sz="4000" b="1">
              <a:solidFill>
                <a:schemeClr val="bg1"/>
              </a:solidFill>
              <a:latin typeface="微软雅黑" pitchFamily="34" charset="-122"/>
              <a:ea typeface="冬青黑体简体中文 W6" charset="-122"/>
            </a:endParaRPr>
          </a:p>
        </p:txBody>
      </p:sp>
      <p:sp>
        <p:nvSpPr>
          <p:cNvPr id="19" name="Rectangle 41"/>
          <p:cNvSpPr txBox="1">
            <a:spLocks noChangeArrowheads="1"/>
          </p:cNvSpPr>
          <p:nvPr/>
        </p:nvSpPr>
        <p:spPr bwMode="white">
          <a:xfrm>
            <a:off x="2051050" y="2997200"/>
            <a:ext cx="5473700" cy="431800"/>
          </a:xfrm>
          <a:prstGeom prst="rect">
            <a:avLst/>
          </a:prstGeom>
          <a:noFill/>
          <a:ln w="9525">
            <a:noFill/>
            <a:miter lim="800000"/>
            <a:headEnd/>
            <a:tailEnd/>
          </a:ln>
        </p:spPr>
        <p:txBody>
          <a:bodyPr/>
          <a:lstStyle/>
          <a:p>
            <a:pPr latinLnBrk="1">
              <a:spcBef>
                <a:spcPct val="20000"/>
              </a:spcBef>
            </a:pPr>
            <a:r>
              <a:rPr kumimoji="1" lang="zh-CN" altLang="en-US" sz="2800" b="1">
                <a:solidFill>
                  <a:schemeClr val="bg1"/>
                </a:solidFill>
                <a:latin typeface="华文楷体" pitchFamily="2" charset="-122"/>
                <a:ea typeface="华文楷体" pitchFamily="2" charset="-122"/>
              </a:rPr>
              <a:t>形势与政策课专用</a:t>
            </a:r>
            <a:endParaRPr kumimoji="1" lang="ko-KR" altLang="en-US" sz="2800" b="1">
              <a:solidFill>
                <a:schemeClr val="bg1"/>
              </a:solidFill>
              <a:latin typeface="华文楷体" pitchFamily="2" charset="-122"/>
              <a:ea typeface="楷体-简" charset="-122"/>
            </a:endParaRPr>
          </a:p>
        </p:txBody>
      </p:sp>
      <p:sp>
        <p:nvSpPr>
          <p:cNvPr id="20" name="Rectangle 6"/>
          <p:cNvSpPr>
            <a:spLocks noChangeArrowheads="1"/>
          </p:cNvSpPr>
          <p:nvPr/>
        </p:nvSpPr>
        <p:spPr bwMode="gray">
          <a:xfrm>
            <a:off x="65088" y="4457700"/>
            <a:ext cx="1762125" cy="215900"/>
          </a:xfrm>
          <a:prstGeom prst="rect">
            <a:avLst/>
          </a:prstGeom>
          <a:solidFill>
            <a:schemeClr val="bg2"/>
          </a:solidFill>
          <a:ln w="9525">
            <a:noFill/>
            <a:miter lim="800000"/>
            <a:headEnd/>
            <a:tailEnd/>
          </a:ln>
        </p:spPr>
        <p:txBody>
          <a:bodyPr wrap="none" anchor="ctr"/>
          <a:lstStyle/>
          <a:p>
            <a:endParaRPr lang="zh-CN" altLang="en-US"/>
          </a:p>
        </p:txBody>
      </p:sp>
      <p:pic>
        <p:nvPicPr>
          <p:cNvPr id="22" name="图片 2" descr="章.tif"/>
          <p:cNvPicPr>
            <a:picLocks noChangeAspect="1"/>
          </p:cNvPicPr>
          <p:nvPr/>
        </p:nvPicPr>
        <p:blipFill>
          <a:blip r:embed="rId2" cstate="print"/>
          <a:srcRect/>
          <a:stretch>
            <a:fillRect/>
          </a:stretch>
        </p:blipFill>
        <p:spPr bwMode="auto">
          <a:xfrm>
            <a:off x="561955" y="2416176"/>
            <a:ext cx="1152525" cy="1155700"/>
          </a:xfrm>
          <a:prstGeom prst="rect">
            <a:avLst/>
          </a:prstGeom>
          <a:noFill/>
          <a:ln w="9525">
            <a:noFill/>
            <a:miter lim="800000"/>
            <a:headEnd/>
            <a:tailEnd/>
          </a:ln>
        </p:spPr>
      </p:pic>
      <p:sp>
        <p:nvSpPr>
          <p:cNvPr id="23" name="Freeform 20"/>
          <p:cNvSpPr>
            <a:spLocks/>
          </p:cNvSpPr>
          <p:nvPr/>
        </p:nvSpPr>
        <p:spPr bwMode="gray">
          <a:xfrm>
            <a:off x="1811370" y="-9525"/>
            <a:ext cx="7332662" cy="6946900"/>
          </a:xfrm>
          <a:custGeom>
            <a:avLst/>
            <a:gdLst>
              <a:gd name="T0" fmla="*/ 2147483647 w 4579"/>
              <a:gd name="T1" fmla="*/ 0 h 4338"/>
              <a:gd name="T2" fmla="*/ 2147483647 w 4579"/>
              <a:gd name="T3" fmla="*/ 2147483647 h 4338"/>
              <a:gd name="T4" fmla="*/ 0 w 4579"/>
              <a:gd name="T5" fmla="*/ 2147483647 h 4338"/>
              <a:gd name="T6" fmla="*/ 2147483647 w 4579"/>
              <a:gd name="T7" fmla="*/ 2147483647 h 4338"/>
              <a:gd name="T8" fmla="*/ 2147483647 w 4579"/>
              <a:gd name="T9" fmla="*/ 2147483647 h 4338"/>
              <a:gd name="T10" fmla="*/ 2147483647 w 4579"/>
              <a:gd name="T11" fmla="*/ 0 h 4338"/>
              <a:gd name="T12" fmla="*/ 2147483647 w 4579"/>
              <a:gd name="T13" fmla="*/ 0 h 4338"/>
              <a:gd name="T14" fmla="*/ 0 60000 65536"/>
              <a:gd name="T15" fmla="*/ 0 60000 65536"/>
              <a:gd name="T16" fmla="*/ 0 60000 65536"/>
              <a:gd name="T17" fmla="*/ 0 60000 65536"/>
              <a:gd name="T18" fmla="*/ 0 60000 65536"/>
              <a:gd name="T19" fmla="*/ 0 60000 65536"/>
              <a:gd name="T20" fmla="*/ 0 60000 65536"/>
              <a:gd name="T21" fmla="*/ 0 w 4579"/>
              <a:gd name="T22" fmla="*/ 0 h 4338"/>
              <a:gd name="T23" fmla="*/ 4579 w 4579"/>
              <a:gd name="T24" fmla="*/ 4338 h 43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79" h="4338">
                <a:moveTo>
                  <a:pt x="1471" y="0"/>
                </a:moveTo>
                <a:lnTo>
                  <a:pt x="1" y="1020"/>
                </a:lnTo>
                <a:lnTo>
                  <a:pt x="0" y="2805"/>
                </a:lnTo>
                <a:lnTo>
                  <a:pt x="2221" y="4338"/>
                </a:lnTo>
                <a:lnTo>
                  <a:pt x="4579" y="4332"/>
                </a:lnTo>
                <a:lnTo>
                  <a:pt x="4573" y="0"/>
                </a:lnTo>
                <a:lnTo>
                  <a:pt x="1471" y="0"/>
                </a:lnTo>
                <a:close/>
              </a:path>
            </a:pathLst>
          </a:custGeom>
          <a:solidFill>
            <a:schemeClr val="bg1"/>
          </a:solidFill>
          <a:ln w="9525">
            <a:noFill/>
            <a:round/>
            <a:headEnd/>
            <a:tailEnd/>
          </a:ln>
        </p:spPr>
        <p:txBody>
          <a:bodyPr/>
          <a:lstStyle/>
          <a:p>
            <a:endParaRPr lang="zh-CN" altLang="en-US"/>
          </a:p>
        </p:txBody>
      </p:sp>
      <p:sp>
        <p:nvSpPr>
          <p:cNvPr id="4" name="TextBox 3"/>
          <p:cNvSpPr txBox="1"/>
          <p:nvPr/>
        </p:nvSpPr>
        <p:spPr>
          <a:xfrm>
            <a:off x="2481969" y="2537294"/>
            <a:ext cx="6312194" cy="2677656"/>
          </a:xfrm>
          <a:prstGeom prst="rect">
            <a:avLst/>
          </a:prstGeom>
          <a:noFill/>
        </p:spPr>
        <p:txBody>
          <a:bodyPr wrap="square">
            <a:spAutoFit/>
          </a:bodyPr>
          <a:lstStyle/>
          <a:p>
            <a:pPr algn="just" fontAlgn="auto">
              <a:spcBef>
                <a:spcPts val="0"/>
              </a:spcBef>
              <a:spcAft>
                <a:spcPts val="0"/>
              </a:spcAft>
              <a:defRPr/>
            </a:pP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pitchFamily="49" charset="-122"/>
                <a:ea typeface="黑体" pitchFamily="49" charset="-122"/>
              </a:rPr>
              <a:t>　　</a:t>
            </a:r>
            <a:r>
              <a:rPr lang="zh-CN" altLang="en-US"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教育部基础教育司委托，中宣部</a:t>
            </a:r>
            <a:r>
              <a:rPr lang="en-US" altLang="zh-CN"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a:t>
            </a:r>
            <a:r>
              <a:rPr lang="zh-CN" altLang="en-US"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时事报告</a:t>
            </a:r>
            <a:r>
              <a:rPr lang="en-US" altLang="zh-CN"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a:t>
            </a:r>
            <a:r>
              <a:rPr lang="zh-CN" altLang="en-US"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杂志社编辑出版的中学时事教育教学的专用教材。</a:t>
            </a:r>
          </a:p>
          <a:p>
            <a:pPr algn="just" fontAlgn="auto">
              <a:spcBef>
                <a:spcPts val="0"/>
              </a:spcBef>
              <a:spcAft>
                <a:spcPts val="0"/>
              </a:spcAft>
              <a:defRPr/>
            </a:pPr>
            <a:r>
              <a:rPr lang="zh-CN" altLang="en-US"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　　根据教育部</a:t>
            </a:r>
            <a:r>
              <a:rPr lang="en-US" altLang="zh-CN"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a:t>
            </a:r>
            <a:r>
              <a:rPr lang="zh-CN" altLang="en-US"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思想品德</a:t>
            </a:r>
            <a:r>
              <a:rPr lang="en-US" altLang="zh-CN"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a:t>
            </a:r>
            <a:r>
              <a:rPr lang="zh-CN" altLang="en-US"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课新课标要求，深入浅出地宣传解读党和政府方针政策的新思路、新举措、新亮点；被政治教师誉为“动态教材”。</a:t>
            </a:r>
          </a:p>
        </p:txBody>
      </p:sp>
      <p:pic>
        <p:nvPicPr>
          <p:cNvPr id="24" name="图片 23" descr="初中.gif"/>
          <p:cNvPicPr>
            <a:picLocks noChangeAspect="1"/>
          </p:cNvPicPr>
          <p:nvPr/>
        </p:nvPicPr>
        <p:blipFill>
          <a:blip r:embed="rId3"/>
          <a:stretch>
            <a:fillRect/>
          </a:stretch>
        </p:blipFill>
        <p:spPr>
          <a:xfrm>
            <a:off x="2232876" y="571480"/>
            <a:ext cx="7554098" cy="5040000"/>
          </a:xfrm>
          <a:prstGeom prst="rect">
            <a:avLst/>
          </a:prstGeom>
        </p:spPr>
      </p:pic>
      <p:sp>
        <p:nvSpPr>
          <p:cNvPr id="25" name="Text Box 8"/>
          <p:cNvSpPr txBox="1">
            <a:spLocks noChangeArrowheads="1"/>
          </p:cNvSpPr>
          <p:nvPr/>
        </p:nvSpPr>
        <p:spPr bwMode="gray">
          <a:xfrm>
            <a:off x="-36512" y="4437112"/>
            <a:ext cx="2087563" cy="261610"/>
          </a:xfrm>
          <a:prstGeom prst="rect">
            <a:avLst/>
          </a:prstGeom>
          <a:noFill/>
          <a:ln w="9525">
            <a:noFill/>
            <a:miter lim="800000"/>
            <a:headEnd/>
            <a:tailEnd/>
          </a:ln>
        </p:spPr>
        <p:txBody>
          <a:bodyPr>
            <a:spAutoFit/>
          </a:bodyPr>
          <a:lstStyle/>
          <a:p>
            <a:r>
              <a:rPr lang="en-US" altLang="zh-CN" sz="1100" b="1" dirty="0" smtClean="0">
                <a:solidFill>
                  <a:srgbClr val="A6A6A6"/>
                </a:solidFill>
                <a:latin typeface="Arial" pitchFamily="34" charset="0"/>
                <a:ea typeface="黑体" pitchFamily="2" charset="-122"/>
                <a:cs typeface="Arial" pitchFamily="34" charset="0"/>
              </a:rPr>
              <a:t>www.xingshizhengce.com</a:t>
            </a:r>
            <a:endParaRPr lang="zh-CN" altLang="en-US" sz="1100" b="1" dirty="0">
              <a:solidFill>
                <a:srgbClr val="A6A6A6"/>
              </a:solidFill>
              <a:latin typeface="Arial" pitchFamily="34" charset="0"/>
              <a:ea typeface="黑体" pitchFamily="2" charset="-122"/>
            </a:endParaRPr>
          </a:p>
        </p:txBody>
      </p:sp>
    </p:spTree>
    <p:extLst>
      <p:ext uri="{BB962C8B-B14F-4D97-AF65-F5344CB8AC3E}">
        <p14:creationId xmlns:p14="http://schemas.microsoft.com/office/powerpoint/2010/main" val="2696498970"/>
      </p:ext>
    </p:extLst>
  </p:cSld>
  <p:clrMapOvr>
    <a:masterClrMapping/>
  </p:clrMapOvr>
  <p:transition spd="slow">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2"/>
          <p:cNvSpPr>
            <a:spLocks noChangeShapeType="1"/>
          </p:cNvSpPr>
          <p:nvPr/>
        </p:nvSpPr>
        <p:spPr bwMode="gray">
          <a:xfrm>
            <a:off x="1811338" y="1455738"/>
            <a:ext cx="0" cy="3128962"/>
          </a:xfrm>
          <a:prstGeom prst="line">
            <a:avLst/>
          </a:prstGeom>
          <a:noFill/>
          <a:ln w="9525">
            <a:solidFill>
              <a:schemeClr val="bg2"/>
            </a:solidFill>
            <a:round/>
            <a:headEnd/>
            <a:tailEnd/>
          </a:ln>
        </p:spPr>
        <p:txBody>
          <a:bodyPr/>
          <a:lstStyle/>
          <a:p>
            <a:endParaRPr lang="zh-CN" altLang="en-US"/>
          </a:p>
        </p:txBody>
      </p:sp>
      <p:grpSp>
        <p:nvGrpSpPr>
          <p:cNvPr id="2" name="Group 3"/>
          <p:cNvGrpSpPr>
            <a:grpSpLocks/>
          </p:cNvGrpSpPr>
          <p:nvPr/>
        </p:nvGrpSpPr>
        <p:grpSpPr bwMode="auto">
          <a:xfrm>
            <a:off x="271463" y="-4763"/>
            <a:ext cx="1552575" cy="1585913"/>
            <a:chOff x="171" y="-3"/>
            <a:chExt cx="978" cy="999"/>
          </a:xfrm>
        </p:grpSpPr>
        <p:sp>
          <p:nvSpPr>
            <p:cNvPr id="9" name="Freeform 4"/>
            <p:cNvSpPr>
              <a:spLocks/>
            </p:cNvSpPr>
            <p:nvPr/>
          </p:nvSpPr>
          <p:spPr bwMode="gray">
            <a:xfrm>
              <a:off x="653" y="-3"/>
              <a:ext cx="496" cy="999"/>
            </a:xfrm>
            <a:custGeom>
              <a:avLst/>
              <a:gdLst>
                <a:gd name="T0" fmla="*/ 84 w 496"/>
                <a:gd name="T1" fmla="*/ 0 h 999"/>
                <a:gd name="T2" fmla="*/ 496 w 496"/>
                <a:gd name="T3" fmla="*/ 854 h 999"/>
                <a:gd name="T4" fmla="*/ 496 w 496"/>
                <a:gd name="T5" fmla="*/ 999 h 999"/>
                <a:gd name="T6" fmla="*/ 0 w 496"/>
                <a:gd name="T7" fmla="*/ 188 h 999"/>
                <a:gd name="T8" fmla="*/ 84 w 496"/>
                <a:gd name="T9" fmla="*/ 0 h 999"/>
                <a:gd name="T10" fmla="*/ 0 60000 65536"/>
                <a:gd name="T11" fmla="*/ 0 60000 65536"/>
                <a:gd name="T12" fmla="*/ 0 60000 65536"/>
                <a:gd name="T13" fmla="*/ 0 60000 65536"/>
                <a:gd name="T14" fmla="*/ 0 60000 65536"/>
                <a:gd name="T15" fmla="*/ 0 w 496"/>
                <a:gd name="T16" fmla="*/ 0 h 999"/>
                <a:gd name="T17" fmla="*/ 496 w 496"/>
                <a:gd name="T18" fmla="*/ 999 h 999"/>
              </a:gdLst>
              <a:ahLst/>
              <a:cxnLst>
                <a:cxn ang="T10">
                  <a:pos x="T0" y="T1"/>
                </a:cxn>
                <a:cxn ang="T11">
                  <a:pos x="T2" y="T3"/>
                </a:cxn>
                <a:cxn ang="T12">
                  <a:pos x="T4" y="T5"/>
                </a:cxn>
                <a:cxn ang="T13">
                  <a:pos x="T6" y="T7"/>
                </a:cxn>
                <a:cxn ang="T14">
                  <a:pos x="T8" y="T9"/>
                </a:cxn>
              </a:cxnLst>
              <a:rect l="T15" t="T16" r="T17" b="T18"/>
              <a:pathLst>
                <a:path w="496" h="999">
                  <a:moveTo>
                    <a:pt x="84" y="0"/>
                  </a:moveTo>
                  <a:lnTo>
                    <a:pt x="496" y="854"/>
                  </a:lnTo>
                  <a:lnTo>
                    <a:pt x="496" y="999"/>
                  </a:lnTo>
                  <a:lnTo>
                    <a:pt x="0" y="188"/>
                  </a:lnTo>
                  <a:lnTo>
                    <a:pt x="84" y="0"/>
                  </a:lnTo>
                  <a:close/>
                </a:path>
              </a:pathLst>
            </a:custGeom>
            <a:solidFill>
              <a:schemeClr val="bg2"/>
            </a:solidFill>
            <a:ln w="9525">
              <a:noFill/>
              <a:round/>
              <a:headEnd/>
              <a:tailEnd/>
            </a:ln>
          </p:spPr>
          <p:txBody>
            <a:bodyPr/>
            <a:lstStyle/>
            <a:p>
              <a:endParaRPr lang="zh-CN" altLang="en-US"/>
            </a:p>
          </p:txBody>
        </p:sp>
        <p:sp>
          <p:nvSpPr>
            <p:cNvPr id="10" name="Freeform 5"/>
            <p:cNvSpPr>
              <a:spLocks/>
            </p:cNvSpPr>
            <p:nvPr/>
          </p:nvSpPr>
          <p:spPr bwMode="gray">
            <a:xfrm>
              <a:off x="171" y="0"/>
              <a:ext cx="564" cy="187"/>
            </a:xfrm>
            <a:custGeom>
              <a:avLst/>
              <a:gdLst>
                <a:gd name="T0" fmla="*/ 564 w 564"/>
                <a:gd name="T1" fmla="*/ 0 h 187"/>
                <a:gd name="T2" fmla="*/ 482 w 564"/>
                <a:gd name="T3" fmla="*/ 187 h 187"/>
                <a:gd name="T4" fmla="*/ 0 w 564"/>
                <a:gd name="T5" fmla="*/ 0 h 187"/>
                <a:gd name="T6" fmla="*/ 564 w 564"/>
                <a:gd name="T7" fmla="*/ 0 h 187"/>
                <a:gd name="T8" fmla="*/ 0 60000 65536"/>
                <a:gd name="T9" fmla="*/ 0 60000 65536"/>
                <a:gd name="T10" fmla="*/ 0 60000 65536"/>
                <a:gd name="T11" fmla="*/ 0 60000 65536"/>
                <a:gd name="T12" fmla="*/ 0 w 564"/>
                <a:gd name="T13" fmla="*/ 0 h 187"/>
                <a:gd name="T14" fmla="*/ 564 w 564"/>
                <a:gd name="T15" fmla="*/ 187 h 187"/>
              </a:gdLst>
              <a:ahLst/>
              <a:cxnLst>
                <a:cxn ang="T8">
                  <a:pos x="T0" y="T1"/>
                </a:cxn>
                <a:cxn ang="T9">
                  <a:pos x="T2" y="T3"/>
                </a:cxn>
                <a:cxn ang="T10">
                  <a:pos x="T4" y="T5"/>
                </a:cxn>
                <a:cxn ang="T11">
                  <a:pos x="T6" y="T7"/>
                </a:cxn>
              </a:cxnLst>
              <a:rect l="T12" t="T13" r="T14" b="T15"/>
              <a:pathLst>
                <a:path w="564" h="187">
                  <a:moveTo>
                    <a:pt x="564" y="0"/>
                  </a:moveTo>
                  <a:lnTo>
                    <a:pt x="482" y="187"/>
                  </a:lnTo>
                  <a:lnTo>
                    <a:pt x="0" y="0"/>
                  </a:lnTo>
                  <a:lnTo>
                    <a:pt x="564" y="0"/>
                  </a:lnTo>
                  <a:close/>
                </a:path>
              </a:pathLst>
            </a:custGeom>
            <a:solidFill>
              <a:schemeClr val="bg2"/>
            </a:solidFill>
            <a:ln w="9525">
              <a:noFill/>
              <a:round/>
              <a:headEnd/>
              <a:tailEnd/>
            </a:ln>
          </p:spPr>
          <p:txBody>
            <a:bodyPr/>
            <a:lstStyle/>
            <a:p>
              <a:endParaRPr lang="zh-CN" altLang="en-US"/>
            </a:p>
          </p:txBody>
        </p:sp>
      </p:grpSp>
      <p:sp>
        <p:nvSpPr>
          <p:cNvPr id="11" name="Freeform 7"/>
          <p:cNvSpPr>
            <a:spLocks/>
          </p:cNvSpPr>
          <p:nvPr/>
        </p:nvSpPr>
        <p:spPr bwMode="gray">
          <a:xfrm>
            <a:off x="1871663" y="-9525"/>
            <a:ext cx="1895475" cy="1519238"/>
          </a:xfrm>
          <a:custGeom>
            <a:avLst/>
            <a:gdLst>
              <a:gd name="T0" fmla="*/ 2147483647 w 1194"/>
              <a:gd name="T1" fmla="*/ 0 h 957"/>
              <a:gd name="T2" fmla="*/ 0 w 1194"/>
              <a:gd name="T3" fmla="*/ 2147483647 h 957"/>
              <a:gd name="T4" fmla="*/ 0 w 1194"/>
              <a:gd name="T5" fmla="*/ 2147483647 h 957"/>
              <a:gd name="T6" fmla="*/ 2147483647 w 1194"/>
              <a:gd name="T7" fmla="*/ 0 h 957"/>
              <a:gd name="T8" fmla="*/ 2147483647 w 1194"/>
              <a:gd name="T9" fmla="*/ 0 h 957"/>
              <a:gd name="T10" fmla="*/ 0 60000 65536"/>
              <a:gd name="T11" fmla="*/ 0 60000 65536"/>
              <a:gd name="T12" fmla="*/ 0 60000 65536"/>
              <a:gd name="T13" fmla="*/ 0 60000 65536"/>
              <a:gd name="T14" fmla="*/ 0 60000 65536"/>
              <a:gd name="T15" fmla="*/ 0 w 1194"/>
              <a:gd name="T16" fmla="*/ 0 h 957"/>
              <a:gd name="T17" fmla="*/ 1194 w 1194"/>
              <a:gd name="T18" fmla="*/ 957 h 957"/>
            </a:gdLst>
            <a:ahLst/>
            <a:cxnLst>
              <a:cxn ang="T10">
                <a:pos x="T0" y="T1"/>
              </a:cxn>
              <a:cxn ang="T11">
                <a:pos x="T2" y="T3"/>
              </a:cxn>
              <a:cxn ang="T12">
                <a:pos x="T4" y="T5"/>
              </a:cxn>
              <a:cxn ang="T13">
                <a:pos x="T6" y="T7"/>
              </a:cxn>
              <a:cxn ang="T14">
                <a:pos x="T8" y="T9"/>
              </a:cxn>
            </a:cxnLst>
            <a:rect l="T15" t="T16" r="T17" b="T18"/>
            <a:pathLst>
              <a:path w="1194" h="957">
                <a:moveTo>
                  <a:pt x="843" y="0"/>
                </a:moveTo>
                <a:lnTo>
                  <a:pt x="0" y="885"/>
                </a:lnTo>
                <a:lnTo>
                  <a:pt x="0" y="957"/>
                </a:lnTo>
                <a:lnTo>
                  <a:pt x="1194" y="0"/>
                </a:lnTo>
                <a:lnTo>
                  <a:pt x="843" y="0"/>
                </a:lnTo>
                <a:close/>
              </a:path>
            </a:pathLst>
          </a:custGeom>
          <a:solidFill>
            <a:schemeClr val="bg2"/>
          </a:solidFill>
          <a:ln w="9525">
            <a:noFill/>
            <a:round/>
            <a:headEnd/>
            <a:tailEnd/>
          </a:ln>
        </p:spPr>
        <p:txBody>
          <a:bodyPr/>
          <a:lstStyle/>
          <a:p>
            <a:endParaRPr lang="zh-CN" altLang="en-US"/>
          </a:p>
        </p:txBody>
      </p:sp>
      <p:sp>
        <p:nvSpPr>
          <p:cNvPr id="12" name="Freeform 8"/>
          <p:cNvSpPr>
            <a:spLocks/>
          </p:cNvSpPr>
          <p:nvPr/>
        </p:nvSpPr>
        <p:spPr bwMode="gray">
          <a:xfrm>
            <a:off x="1871663" y="-14288"/>
            <a:ext cx="2138362" cy="1581151"/>
          </a:xfrm>
          <a:custGeom>
            <a:avLst/>
            <a:gdLst>
              <a:gd name="T0" fmla="*/ 2147483647 w 1347"/>
              <a:gd name="T1" fmla="*/ 0 h 996"/>
              <a:gd name="T2" fmla="*/ 0 w 1347"/>
              <a:gd name="T3" fmla="*/ 2147483647 h 996"/>
              <a:gd name="T4" fmla="*/ 0 w 1347"/>
              <a:gd name="T5" fmla="*/ 2147483647 h 996"/>
              <a:gd name="T6" fmla="*/ 2147483647 w 1347"/>
              <a:gd name="T7" fmla="*/ 0 h 996"/>
              <a:gd name="T8" fmla="*/ 2147483647 w 1347"/>
              <a:gd name="T9" fmla="*/ 0 h 996"/>
              <a:gd name="T10" fmla="*/ 0 60000 65536"/>
              <a:gd name="T11" fmla="*/ 0 60000 65536"/>
              <a:gd name="T12" fmla="*/ 0 60000 65536"/>
              <a:gd name="T13" fmla="*/ 0 60000 65536"/>
              <a:gd name="T14" fmla="*/ 0 60000 65536"/>
              <a:gd name="T15" fmla="*/ 0 w 1347"/>
              <a:gd name="T16" fmla="*/ 0 h 996"/>
              <a:gd name="T17" fmla="*/ 1347 w 1347"/>
              <a:gd name="T18" fmla="*/ 996 h 996"/>
            </a:gdLst>
            <a:ahLst/>
            <a:cxnLst>
              <a:cxn ang="T10">
                <a:pos x="T0" y="T1"/>
              </a:cxn>
              <a:cxn ang="T11">
                <a:pos x="T2" y="T3"/>
              </a:cxn>
              <a:cxn ang="T12">
                <a:pos x="T4" y="T5"/>
              </a:cxn>
              <a:cxn ang="T13">
                <a:pos x="T6" y="T7"/>
              </a:cxn>
              <a:cxn ang="T14">
                <a:pos x="T8" y="T9"/>
              </a:cxn>
            </a:cxnLst>
            <a:rect l="T15" t="T16" r="T17" b="T18"/>
            <a:pathLst>
              <a:path w="1347" h="996">
                <a:moveTo>
                  <a:pt x="1347" y="0"/>
                </a:moveTo>
                <a:lnTo>
                  <a:pt x="0" y="996"/>
                </a:lnTo>
                <a:lnTo>
                  <a:pt x="0" y="957"/>
                </a:lnTo>
                <a:lnTo>
                  <a:pt x="1191" y="0"/>
                </a:lnTo>
                <a:lnTo>
                  <a:pt x="1347" y="0"/>
                </a:lnTo>
                <a:close/>
              </a:path>
            </a:pathLst>
          </a:custGeom>
          <a:solidFill>
            <a:schemeClr val="accent1"/>
          </a:solidFill>
          <a:ln w="9525">
            <a:noFill/>
            <a:round/>
            <a:headEnd/>
            <a:tailEnd/>
          </a:ln>
        </p:spPr>
        <p:txBody>
          <a:bodyPr/>
          <a:lstStyle/>
          <a:p>
            <a:endParaRPr lang="zh-CN" altLang="en-US"/>
          </a:p>
        </p:txBody>
      </p:sp>
      <p:sp>
        <p:nvSpPr>
          <p:cNvPr id="13" name="Freeform 9"/>
          <p:cNvSpPr>
            <a:spLocks/>
          </p:cNvSpPr>
          <p:nvPr/>
        </p:nvSpPr>
        <p:spPr bwMode="gray">
          <a:xfrm>
            <a:off x="1871663" y="-14288"/>
            <a:ext cx="2338387" cy="1627188"/>
          </a:xfrm>
          <a:custGeom>
            <a:avLst/>
            <a:gdLst>
              <a:gd name="T0" fmla="*/ 2147483647 w 1473"/>
              <a:gd name="T1" fmla="*/ 2147483647 h 1025"/>
              <a:gd name="T2" fmla="*/ 2147483647 w 1473"/>
              <a:gd name="T3" fmla="*/ 2147483647 h 1025"/>
              <a:gd name="T4" fmla="*/ 0 w 1473"/>
              <a:gd name="T5" fmla="*/ 2147483647 h 1025"/>
              <a:gd name="T6" fmla="*/ 2147483647 w 1473"/>
              <a:gd name="T7" fmla="*/ 0 h 1025"/>
              <a:gd name="T8" fmla="*/ 2147483647 w 1473"/>
              <a:gd name="T9" fmla="*/ 2147483647 h 1025"/>
              <a:gd name="T10" fmla="*/ 0 60000 65536"/>
              <a:gd name="T11" fmla="*/ 0 60000 65536"/>
              <a:gd name="T12" fmla="*/ 0 60000 65536"/>
              <a:gd name="T13" fmla="*/ 0 60000 65536"/>
              <a:gd name="T14" fmla="*/ 0 60000 65536"/>
              <a:gd name="T15" fmla="*/ 0 w 1473"/>
              <a:gd name="T16" fmla="*/ 0 h 1025"/>
              <a:gd name="T17" fmla="*/ 1473 w 1473"/>
              <a:gd name="T18" fmla="*/ 1025 h 1025"/>
            </a:gdLst>
            <a:ahLst/>
            <a:cxnLst>
              <a:cxn ang="T10">
                <a:pos x="T0" y="T1"/>
              </a:cxn>
              <a:cxn ang="T11">
                <a:pos x="T2" y="T3"/>
              </a:cxn>
              <a:cxn ang="T12">
                <a:pos x="T4" y="T5"/>
              </a:cxn>
              <a:cxn ang="T13">
                <a:pos x="T6" y="T7"/>
              </a:cxn>
              <a:cxn ang="T14">
                <a:pos x="T8" y="T9"/>
              </a:cxn>
            </a:cxnLst>
            <a:rect l="T15" t="T16" r="T17" b="T18"/>
            <a:pathLst>
              <a:path w="1473" h="1025">
                <a:moveTo>
                  <a:pt x="1473" y="6"/>
                </a:moveTo>
                <a:lnTo>
                  <a:pt x="2" y="1025"/>
                </a:lnTo>
                <a:lnTo>
                  <a:pt x="0" y="995"/>
                </a:lnTo>
                <a:lnTo>
                  <a:pt x="1344" y="0"/>
                </a:lnTo>
                <a:lnTo>
                  <a:pt x="1473" y="6"/>
                </a:lnTo>
                <a:close/>
              </a:path>
            </a:pathLst>
          </a:custGeom>
          <a:solidFill>
            <a:schemeClr val="tx2"/>
          </a:solidFill>
          <a:ln w="9525">
            <a:noFill/>
            <a:round/>
            <a:headEnd/>
            <a:tailEnd/>
          </a:ln>
        </p:spPr>
        <p:txBody>
          <a:bodyPr/>
          <a:lstStyle/>
          <a:p>
            <a:endParaRPr lang="zh-CN" altLang="en-US"/>
          </a:p>
        </p:txBody>
      </p:sp>
      <p:sp>
        <p:nvSpPr>
          <p:cNvPr id="14" name="Freeform 10"/>
          <p:cNvSpPr>
            <a:spLocks/>
          </p:cNvSpPr>
          <p:nvPr/>
        </p:nvSpPr>
        <p:spPr bwMode="gray">
          <a:xfrm>
            <a:off x="1874838" y="4437063"/>
            <a:ext cx="3525837" cy="2435225"/>
          </a:xfrm>
          <a:custGeom>
            <a:avLst/>
            <a:gdLst>
              <a:gd name="T0" fmla="*/ 2147483647 w 2221"/>
              <a:gd name="T1" fmla="*/ 2147483647 h 1534"/>
              <a:gd name="T2" fmla="*/ 0 w 2221"/>
              <a:gd name="T3" fmla="*/ 0 h 1534"/>
              <a:gd name="T4" fmla="*/ 2147483647 w 2221"/>
              <a:gd name="T5" fmla="*/ 2147483647 h 1534"/>
              <a:gd name="T6" fmla="*/ 2147483647 w 2221"/>
              <a:gd name="T7" fmla="*/ 2147483647 h 1534"/>
              <a:gd name="T8" fmla="*/ 2147483647 w 2221"/>
              <a:gd name="T9" fmla="*/ 2147483647 h 1534"/>
              <a:gd name="T10" fmla="*/ 0 60000 65536"/>
              <a:gd name="T11" fmla="*/ 0 60000 65536"/>
              <a:gd name="T12" fmla="*/ 0 60000 65536"/>
              <a:gd name="T13" fmla="*/ 0 60000 65536"/>
              <a:gd name="T14" fmla="*/ 0 60000 65536"/>
              <a:gd name="T15" fmla="*/ 0 w 2221"/>
              <a:gd name="T16" fmla="*/ 0 h 1534"/>
              <a:gd name="T17" fmla="*/ 2221 w 2221"/>
              <a:gd name="T18" fmla="*/ 1534 h 1534"/>
            </a:gdLst>
            <a:ahLst/>
            <a:cxnLst>
              <a:cxn ang="T10">
                <a:pos x="T0" y="T1"/>
              </a:cxn>
              <a:cxn ang="T11">
                <a:pos x="T2" y="T3"/>
              </a:cxn>
              <a:cxn ang="T12">
                <a:pos x="T4" y="T5"/>
              </a:cxn>
              <a:cxn ang="T13">
                <a:pos x="T6" y="T7"/>
              </a:cxn>
              <a:cxn ang="T14">
                <a:pos x="T8" y="T9"/>
              </a:cxn>
            </a:cxnLst>
            <a:rect l="T15" t="T16" r="T17" b="T18"/>
            <a:pathLst>
              <a:path w="2221" h="1534">
                <a:moveTo>
                  <a:pt x="2221" y="1533"/>
                </a:moveTo>
                <a:lnTo>
                  <a:pt x="0" y="0"/>
                </a:lnTo>
                <a:lnTo>
                  <a:pt x="1" y="25"/>
                </a:lnTo>
                <a:lnTo>
                  <a:pt x="2059" y="1534"/>
                </a:lnTo>
                <a:lnTo>
                  <a:pt x="2221" y="1533"/>
                </a:lnTo>
                <a:close/>
              </a:path>
            </a:pathLst>
          </a:custGeom>
          <a:solidFill>
            <a:schemeClr val="tx2"/>
          </a:solidFill>
          <a:ln w="9525">
            <a:noFill/>
            <a:round/>
            <a:headEnd/>
            <a:tailEnd/>
          </a:ln>
        </p:spPr>
        <p:txBody>
          <a:bodyPr/>
          <a:lstStyle/>
          <a:p>
            <a:endParaRPr lang="zh-CN" altLang="en-US"/>
          </a:p>
        </p:txBody>
      </p:sp>
      <p:sp>
        <p:nvSpPr>
          <p:cNvPr id="15" name="Freeform 11"/>
          <p:cNvSpPr>
            <a:spLocks/>
          </p:cNvSpPr>
          <p:nvPr/>
        </p:nvSpPr>
        <p:spPr bwMode="gray">
          <a:xfrm>
            <a:off x="1876425" y="4475163"/>
            <a:ext cx="3265488" cy="2392362"/>
          </a:xfrm>
          <a:custGeom>
            <a:avLst/>
            <a:gdLst>
              <a:gd name="T0" fmla="*/ 2147483647 w 2057"/>
              <a:gd name="T1" fmla="*/ 2147483647 h 1507"/>
              <a:gd name="T2" fmla="*/ 0 w 2057"/>
              <a:gd name="T3" fmla="*/ 0 h 1507"/>
              <a:gd name="T4" fmla="*/ 0 w 2057"/>
              <a:gd name="T5" fmla="*/ 2147483647 h 1507"/>
              <a:gd name="T6" fmla="*/ 2147483647 w 2057"/>
              <a:gd name="T7" fmla="*/ 2147483647 h 1507"/>
              <a:gd name="T8" fmla="*/ 2147483647 w 2057"/>
              <a:gd name="T9" fmla="*/ 2147483647 h 1507"/>
              <a:gd name="T10" fmla="*/ 0 60000 65536"/>
              <a:gd name="T11" fmla="*/ 0 60000 65536"/>
              <a:gd name="T12" fmla="*/ 0 60000 65536"/>
              <a:gd name="T13" fmla="*/ 0 60000 65536"/>
              <a:gd name="T14" fmla="*/ 0 60000 65536"/>
              <a:gd name="T15" fmla="*/ 0 w 2057"/>
              <a:gd name="T16" fmla="*/ 0 h 1507"/>
              <a:gd name="T17" fmla="*/ 2057 w 2057"/>
              <a:gd name="T18" fmla="*/ 1507 h 1507"/>
            </a:gdLst>
            <a:ahLst/>
            <a:cxnLst>
              <a:cxn ang="T10">
                <a:pos x="T0" y="T1"/>
              </a:cxn>
              <a:cxn ang="T11">
                <a:pos x="T2" y="T3"/>
              </a:cxn>
              <a:cxn ang="T12">
                <a:pos x="T4" y="T5"/>
              </a:cxn>
              <a:cxn ang="T13">
                <a:pos x="T6" y="T7"/>
              </a:cxn>
              <a:cxn ang="T14">
                <a:pos x="T8" y="T9"/>
              </a:cxn>
            </a:cxnLst>
            <a:rect l="T15" t="T16" r="T17" b="T18"/>
            <a:pathLst>
              <a:path w="2057" h="1507">
                <a:moveTo>
                  <a:pt x="2057" y="1507"/>
                </a:moveTo>
                <a:lnTo>
                  <a:pt x="0" y="0"/>
                </a:lnTo>
                <a:lnTo>
                  <a:pt x="0" y="30"/>
                </a:lnTo>
                <a:lnTo>
                  <a:pt x="1857" y="1507"/>
                </a:lnTo>
                <a:lnTo>
                  <a:pt x="2057" y="1507"/>
                </a:lnTo>
                <a:close/>
              </a:path>
            </a:pathLst>
          </a:custGeom>
          <a:solidFill>
            <a:schemeClr val="accent1"/>
          </a:solidFill>
          <a:ln w="9525">
            <a:noFill/>
            <a:round/>
            <a:headEnd/>
            <a:tailEnd/>
          </a:ln>
        </p:spPr>
        <p:txBody>
          <a:bodyPr/>
          <a:lstStyle/>
          <a:p>
            <a:endParaRPr lang="zh-CN" altLang="en-US"/>
          </a:p>
        </p:txBody>
      </p:sp>
      <p:sp>
        <p:nvSpPr>
          <p:cNvPr id="16" name="Freeform 12"/>
          <p:cNvSpPr>
            <a:spLocks/>
          </p:cNvSpPr>
          <p:nvPr/>
        </p:nvSpPr>
        <p:spPr bwMode="gray">
          <a:xfrm>
            <a:off x="1871663" y="4518025"/>
            <a:ext cx="2946400" cy="2344738"/>
          </a:xfrm>
          <a:custGeom>
            <a:avLst/>
            <a:gdLst>
              <a:gd name="T0" fmla="*/ 2147483647 w 1856"/>
              <a:gd name="T1" fmla="*/ 2147483647 h 1477"/>
              <a:gd name="T2" fmla="*/ 0 w 1856"/>
              <a:gd name="T3" fmla="*/ 2147483647 h 1477"/>
              <a:gd name="T4" fmla="*/ 0 w 1856"/>
              <a:gd name="T5" fmla="*/ 0 h 1477"/>
              <a:gd name="T6" fmla="*/ 2147483647 w 1856"/>
              <a:gd name="T7" fmla="*/ 2147483647 h 1477"/>
              <a:gd name="T8" fmla="*/ 2147483647 w 1856"/>
              <a:gd name="T9" fmla="*/ 2147483647 h 1477"/>
              <a:gd name="T10" fmla="*/ 2147483647 w 1856"/>
              <a:gd name="T11" fmla="*/ 2147483647 h 1477"/>
              <a:gd name="T12" fmla="*/ 0 60000 65536"/>
              <a:gd name="T13" fmla="*/ 0 60000 65536"/>
              <a:gd name="T14" fmla="*/ 0 60000 65536"/>
              <a:gd name="T15" fmla="*/ 0 60000 65536"/>
              <a:gd name="T16" fmla="*/ 0 60000 65536"/>
              <a:gd name="T17" fmla="*/ 0 60000 65536"/>
              <a:gd name="T18" fmla="*/ 0 w 1856"/>
              <a:gd name="T19" fmla="*/ 0 h 1477"/>
              <a:gd name="T20" fmla="*/ 1856 w 1856"/>
              <a:gd name="T21" fmla="*/ 1477 h 1477"/>
            </a:gdLst>
            <a:ahLst/>
            <a:cxnLst>
              <a:cxn ang="T12">
                <a:pos x="T0" y="T1"/>
              </a:cxn>
              <a:cxn ang="T13">
                <a:pos x="T2" y="T3"/>
              </a:cxn>
              <a:cxn ang="T14">
                <a:pos x="T4" y="T5"/>
              </a:cxn>
              <a:cxn ang="T15">
                <a:pos x="T6" y="T7"/>
              </a:cxn>
              <a:cxn ang="T16">
                <a:pos x="T8" y="T9"/>
              </a:cxn>
              <a:cxn ang="T17">
                <a:pos x="T10" y="T11"/>
              </a:cxn>
            </a:cxnLst>
            <a:rect l="T18" t="T19" r="T20" b="T21"/>
            <a:pathLst>
              <a:path w="1856" h="1477">
                <a:moveTo>
                  <a:pt x="1344" y="1474"/>
                </a:moveTo>
                <a:lnTo>
                  <a:pt x="0" y="97"/>
                </a:lnTo>
                <a:lnTo>
                  <a:pt x="0" y="0"/>
                </a:lnTo>
                <a:lnTo>
                  <a:pt x="1856" y="1474"/>
                </a:lnTo>
                <a:lnTo>
                  <a:pt x="1848" y="1477"/>
                </a:lnTo>
                <a:lnTo>
                  <a:pt x="1344" y="1474"/>
                </a:lnTo>
                <a:close/>
              </a:path>
            </a:pathLst>
          </a:custGeom>
          <a:solidFill>
            <a:schemeClr val="hlink"/>
          </a:solidFill>
          <a:ln w="9525">
            <a:noFill/>
            <a:round/>
            <a:headEnd/>
            <a:tailEnd/>
          </a:ln>
        </p:spPr>
        <p:txBody>
          <a:bodyPr/>
          <a:lstStyle/>
          <a:p>
            <a:endParaRPr lang="zh-CN" altLang="en-US"/>
          </a:p>
        </p:txBody>
      </p:sp>
      <p:sp>
        <p:nvSpPr>
          <p:cNvPr id="17" name="Line 17"/>
          <p:cNvSpPr>
            <a:spLocks noChangeShapeType="1"/>
          </p:cNvSpPr>
          <p:nvPr/>
        </p:nvSpPr>
        <p:spPr bwMode="gray">
          <a:xfrm>
            <a:off x="1876425" y="1552575"/>
            <a:ext cx="0" cy="2957513"/>
          </a:xfrm>
          <a:prstGeom prst="line">
            <a:avLst/>
          </a:prstGeom>
          <a:noFill/>
          <a:ln w="9525">
            <a:solidFill>
              <a:schemeClr val="accent1"/>
            </a:solidFill>
            <a:round/>
            <a:headEnd/>
            <a:tailEnd/>
          </a:ln>
        </p:spPr>
        <p:txBody>
          <a:bodyPr/>
          <a:lstStyle/>
          <a:p>
            <a:endParaRPr lang="zh-CN" altLang="en-US"/>
          </a:p>
        </p:txBody>
      </p:sp>
      <p:sp>
        <p:nvSpPr>
          <p:cNvPr id="18" name="Rectangle 40"/>
          <p:cNvSpPr txBox="1">
            <a:spLocks noChangeArrowheads="1"/>
          </p:cNvSpPr>
          <p:nvPr/>
        </p:nvSpPr>
        <p:spPr bwMode="white">
          <a:xfrm>
            <a:off x="1763713" y="2060575"/>
            <a:ext cx="4968875" cy="1366838"/>
          </a:xfrm>
          <a:prstGeom prst="rect">
            <a:avLst/>
          </a:prstGeom>
          <a:noFill/>
          <a:ln w="9525">
            <a:noFill/>
            <a:miter lim="800000"/>
            <a:headEnd/>
            <a:tailEnd/>
          </a:ln>
        </p:spPr>
        <p:txBody>
          <a:bodyPr anchor="ctr"/>
          <a:lstStyle/>
          <a:p>
            <a:pPr>
              <a:lnSpc>
                <a:spcPct val="70000"/>
              </a:lnSpc>
            </a:pPr>
            <a:r>
              <a:rPr kumimoji="1" lang="en-US" altLang="zh-CN" sz="4000" b="1">
                <a:solidFill>
                  <a:schemeClr val="bg1"/>
                </a:solidFill>
                <a:latin typeface="微软雅黑" pitchFamily="34" charset="-122"/>
                <a:ea typeface="微软雅黑" pitchFamily="34" charset="-122"/>
              </a:rPr>
              <a:t>《</a:t>
            </a:r>
            <a:r>
              <a:rPr kumimoji="1" lang="zh-CN" altLang="en-US" sz="4000" b="1">
                <a:solidFill>
                  <a:schemeClr val="bg1"/>
                </a:solidFill>
                <a:latin typeface="微软雅黑" pitchFamily="34" charset="-122"/>
                <a:ea typeface="微软雅黑" pitchFamily="34" charset="-122"/>
              </a:rPr>
              <a:t>时事报告</a:t>
            </a:r>
            <a:r>
              <a:rPr kumimoji="1" lang="en-US" altLang="zh-CN" sz="4000" b="1">
                <a:solidFill>
                  <a:schemeClr val="bg1"/>
                </a:solidFill>
                <a:latin typeface="微软雅黑" pitchFamily="34" charset="-122"/>
                <a:ea typeface="微软雅黑" pitchFamily="34" charset="-122"/>
              </a:rPr>
              <a:t>》</a:t>
            </a:r>
            <a:r>
              <a:rPr kumimoji="1" lang="zh-CN" altLang="en-US" sz="4000" b="1">
                <a:solidFill>
                  <a:schemeClr val="bg1"/>
                </a:solidFill>
                <a:latin typeface="微软雅黑" pitchFamily="34" charset="-122"/>
                <a:ea typeface="微软雅黑" pitchFamily="34" charset="-122"/>
              </a:rPr>
              <a:t>杂志社</a:t>
            </a:r>
            <a:endParaRPr kumimoji="1" lang="ko-KR" altLang="en-US" sz="4000" b="1">
              <a:solidFill>
                <a:schemeClr val="bg1"/>
              </a:solidFill>
              <a:latin typeface="微软雅黑" pitchFamily="34" charset="-122"/>
              <a:ea typeface="冬青黑体简体中文 W6" charset="-122"/>
            </a:endParaRPr>
          </a:p>
        </p:txBody>
      </p:sp>
      <p:sp>
        <p:nvSpPr>
          <p:cNvPr id="19" name="Rectangle 41"/>
          <p:cNvSpPr txBox="1">
            <a:spLocks noChangeArrowheads="1"/>
          </p:cNvSpPr>
          <p:nvPr/>
        </p:nvSpPr>
        <p:spPr bwMode="white">
          <a:xfrm>
            <a:off x="2051050" y="2997200"/>
            <a:ext cx="5473700" cy="431800"/>
          </a:xfrm>
          <a:prstGeom prst="rect">
            <a:avLst/>
          </a:prstGeom>
          <a:noFill/>
          <a:ln w="9525">
            <a:noFill/>
            <a:miter lim="800000"/>
            <a:headEnd/>
            <a:tailEnd/>
          </a:ln>
        </p:spPr>
        <p:txBody>
          <a:bodyPr/>
          <a:lstStyle/>
          <a:p>
            <a:pPr latinLnBrk="1">
              <a:spcBef>
                <a:spcPct val="20000"/>
              </a:spcBef>
            </a:pPr>
            <a:r>
              <a:rPr kumimoji="1" lang="zh-CN" altLang="en-US" sz="2800" b="1">
                <a:solidFill>
                  <a:schemeClr val="bg1"/>
                </a:solidFill>
                <a:latin typeface="华文楷体" pitchFamily="2" charset="-122"/>
                <a:ea typeface="华文楷体" pitchFamily="2" charset="-122"/>
              </a:rPr>
              <a:t>形势与政策课专用</a:t>
            </a:r>
            <a:endParaRPr kumimoji="1" lang="ko-KR" altLang="en-US" sz="2800" b="1">
              <a:solidFill>
                <a:schemeClr val="bg1"/>
              </a:solidFill>
              <a:latin typeface="华文楷体" pitchFamily="2" charset="-122"/>
              <a:ea typeface="楷体-简" charset="-122"/>
            </a:endParaRPr>
          </a:p>
        </p:txBody>
      </p:sp>
      <p:sp>
        <p:nvSpPr>
          <p:cNvPr id="20" name="Rectangle 6"/>
          <p:cNvSpPr>
            <a:spLocks noChangeArrowheads="1"/>
          </p:cNvSpPr>
          <p:nvPr/>
        </p:nvSpPr>
        <p:spPr bwMode="gray">
          <a:xfrm>
            <a:off x="65088" y="4457700"/>
            <a:ext cx="1762125" cy="215900"/>
          </a:xfrm>
          <a:prstGeom prst="rect">
            <a:avLst/>
          </a:prstGeom>
          <a:solidFill>
            <a:schemeClr val="bg2"/>
          </a:solidFill>
          <a:ln w="9525">
            <a:noFill/>
            <a:miter lim="800000"/>
            <a:headEnd/>
            <a:tailEnd/>
          </a:ln>
        </p:spPr>
        <p:txBody>
          <a:bodyPr wrap="none" anchor="ctr"/>
          <a:lstStyle/>
          <a:p>
            <a:endParaRPr lang="zh-CN" altLang="en-US"/>
          </a:p>
        </p:txBody>
      </p:sp>
      <p:pic>
        <p:nvPicPr>
          <p:cNvPr id="22" name="图片 2" descr="章.tif"/>
          <p:cNvPicPr>
            <a:picLocks noChangeAspect="1"/>
          </p:cNvPicPr>
          <p:nvPr/>
        </p:nvPicPr>
        <p:blipFill>
          <a:blip r:embed="rId2" cstate="print"/>
          <a:srcRect/>
          <a:stretch>
            <a:fillRect/>
          </a:stretch>
        </p:blipFill>
        <p:spPr bwMode="auto">
          <a:xfrm>
            <a:off x="561955" y="2416176"/>
            <a:ext cx="1152525" cy="1155700"/>
          </a:xfrm>
          <a:prstGeom prst="rect">
            <a:avLst/>
          </a:prstGeom>
          <a:noFill/>
          <a:ln w="9525">
            <a:noFill/>
            <a:miter lim="800000"/>
            <a:headEnd/>
            <a:tailEnd/>
          </a:ln>
        </p:spPr>
      </p:pic>
      <p:sp>
        <p:nvSpPr>
          <p:cNvPr id="23" name="Freeform 20"/>
          <p:cNvSpPr>
            <a:spLocks/>
          </p:cNvSpPr>
          <p:nvPr/>
        </p:nvSpPr>
        <p:spPr bwMode="gray">
          <a:xfrm>
            <a:off x="1811370" y="-9525"/>
            <a:ext cx="7332662" cy="6946900"/>
          </a:xfrm>
          <a:custGeom>
            <a:avLst/>
            <a:gdLst>
              <a:gd name="T0" fmla="*/ 2147483647 w 4579"/>
              <a:gd name="T1" fmla="*/ 0 h 4338"/>
              <a:gd name="T2" fmla="*/ 2147483647 w 4579"/>
              <a:gd name="T3" fmla="*/ 2147483647 h 4338"/>
              <a:gd name="T4" fmla="*/ 0 w 4579"/>
              <a:gd name="T5" fmla="*/ 2147483647 h 4338"/>
              <a:gd name="T6" fmla="*/ 2147483647 w 4579"/>
              <a:gd name="T7" fmla="*/ 2147483647 h 4338"/>
              <a:gd name="T8" fmla="*/ 2147483647 w 4579"/>
              <a:gd name="T9" fmla="*/ 2147483647 h 4338"/>
              <a:gd name="T10" fmla="*/ 2147483647 w 4579"/>
              <a:gd name="T11" fmla="*/ 0 h 4338"/>
              <a:gd name="T12" fmla="*/ 2147483647 w 4579"/>
              <a:gd name="T13" fmla="*/ 0 h 4338"/>
              <a:gd name="T14" fmla="*/ 0 60000 65536"/>
              <a:gd name="T15" fmla="*/ 0 60000 65536"/>
              <a:gd name="T16" fmla="*/ 0 60000 65536"/>
              <a:gd name="T17" fmla="*/ 0 60000 65536"/>
              <a:gd name="T18" fmla="*/ 0 60000 65536"/>
              <a:gd name="T19" fmla="*/ 0 60000 65536"/>
              <a:gd name="T20" fmla="*/ 0 60000 65536"/>
              <a:gd name="T21" fmla="*/ 0 w 4579"/>
              <a:gd name="T22" fmla="*/ 0 h 4338"/>
              <a:gd name="T23" fmla="*/ 4579 w 4579"/>
              <a:gd name="T24" fmla="*/ 4338 h 43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79" h="4338">
                <a:moveTo>
                  <a:pt x="1471" y="0"/>
                </a:moveTo>
                <a:lnTo>
                  <a:pt x="1" y="1020"/>
                </a:lnTo>
                <a:lnTo>
                  <a:pt x="0" y="2805"/>
                </a:lnTo>
                <a:lnTo>
                  <a:pt x="2221" y="4338"/>
                </a:lnTo>
                <a:lnTo>
                  <a:pt x="4579" y="4332"/>
                </a:lnTo>
                <a:lnTo>
                  <a:pt x="4573" y="0"/>
                </a:lnTo>
                <a:lnTo>
                  <a:pt x="1471" y="0"/>
                </a:lnTo>
                <a:close/>
              </a:path>
            </a:pathLst>
          </a:custGeom>
          <a:solidFill>
            <a:schemeClr val="bg1"/>
          </a:solidFill>
          <a:ln w="9525">
            <a:noFill/>
            <a:round/>
            <a:headEnd/>
            <a:tailEnd/>
          </a:ln>
        </p:spPr>
        <p:txBody>
          <a:bodyPr/>
          <a:lstStyle/>
          <a:p>
            <a:endParaRPr lang="zh-CN" altLang="en-US"/>
          </a:p>
        </p:txBody>
      </p:sp>
      <p:sp>
        <p:nvSpPr>
          <p:cNvPr id="4" name="TextBox 3"/>
          <p:cNvSpPr txBox="1"/>
          <p:nvPr/>
        </p:nvSpPr>
        <p:spPr>
          <a:xfrm>
            <a:off x="2571736" y="2857496"/>
            <a:ext cx="6500858" cy="2308324"/>
          </a:xfrm>
          <a:prstGeom prst="rect">
            <a:avLst/>
          </a:prstGeom>
          <a:noFill/>
        </p:spPr>
        <p:txBody>
          <a:bodyPr wrap="square">
            <a:spAutoFit/>
          </a:bodyPr>
          <a:lstStyle/>
          <a:p>
            <a:pPr algn="just" fontAlgn="auto">
              <a:spcBef>
                <a:spcPts val="0"/>
              </a:spcBef>
              <a:spcAft>
                <a:spcPts val="0"/>
              </a:spcAft>
              <a:defRPr/>
            </a:pP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pitchFamily="49" charset="-122"/>
                <a:ea typeface="黑体" pitchFamily="49" charset="-122"/>
              </a:rPr>
              <a:t>　　</a:t>
            </a:r>
            <a:r>
              <a:rPr lang="zh-CN" altLang="zh-CN"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rPr>
              <a:t>以介绍时事为主线，贴近小学生的认知特点，以图文并茂的形式，通俗易懂的文笔，向广大小学生介绍国家改革开放的成就和国内外热点，集时政性、知识性、趣味性为一身，为小学生了解时事、开阔眼界、增长知识提供了专门的动态教材。</a:t>
            </a:r>
            <a:endParaRPr lang="zh-CN" altLang="en-US" sz="2400" b="1" spc="50" dirty="0">
              <a:ln w="13500">
                <a:solidFill>
                  <a:schemeClr val="accent1">
                    <a:shade val="2500"/>
                    <a:alpha val="6500"/>
                  </a:schemeClr>
                </a:solidFill>
                <a:prstDash val="solid"/>
              </a:ln>
              <a:effectLst>
                <a:innerShdw blurRad="50900" dist="38500" dir="13500000">
                  <a:srgbClr val="000000">
                    <a:alpha val="60000"/>
                  </a:srgbClr>
                </a:innerShdw>
              </a:effectLst>
              <a:latin typeface="黑体" pitchFamily="49" charset="-122"/>
              <a:ea typeface="黑体" pitchFamily="49" charset="-122"/>
            </a:endParaRPr>
          </a:p>
        </p:txBody>
      </p:sp>
      <p:pic>
        <p:nvPicPr>
          <p:cNvPr id="24" name="图片 23" descr="小学.gif"/>
          <p:cNvPicPr>
            <a:picLocks noChangeAspect="1"/>
          </p:cNvPicPr>
          <p:nvPr/>
        </p:nvPicPr>
        <p:blipFill>
          <a:blip r:embed="rId3"/>
          <a:stretch>
            <a:fillRect/>
          </a:stretch>
        </p:blipFill>
        <p:spPr>
          <a:xfrm>
            <a:off x="1732810" y="714356"/>
            <a:ext cx="7554098" cy="5040000"/>
          </a:xfrm>
          <a:prstGeom prst="rect">
            <a:avLst/>
          </a:prstGeom>
        </p:spPr>
      </p:pic>
      <p:sp>
        <p:nvSpPr>
          <p:cNvPr id="25" name="Text Box 8"/>
          <p:cNvSpPr txBox="1">
            <a:spLocks noChangeArrowheads="1"/>
          </p:cNvSpPr>
          <p:nvPr/>
        </p:nvSpPr>
        <p:spPr bwMode="gray">
          <a:xfrm>
            <a:off x="-36512" y="4437112"/>
            <a:ext cx="2087563" cy="261610"/>
          </a:xfrm>
          <a:prstGeom prst="rect">
            <a:avLst/>
          </a:prstGeom>
          <a:noFill/>
          <a:ln w="9525">
            <a:noFill/>
            <a:miter lim="800000"/>
            <a:headEnd/>
            <a:tailEnd/>
          </a:ln>
        </p:spPr>
        <p:txBody>
          <a:bodyPr>
            <a:spAutoFit/>
          </a:bodyPr>
          <a:lstStyle/>
          <a:p>
            <a:r>
              <a:rPr lang="en-US" altLang="zh-CN" sz="1100" b="1" dirty="0" smtClean="0">
                <a:solidFill>
                  <a:srgbClr val="A6A6A6"/>
                </a:solidFill>
                <a:latin typeface="Arial" pitchFamily="34" charset="0"/>
                <a:ea typeface="黑体" pitchFamily="2" charset="-122"/>
                <a:cs typeface="Arial" pitchFamily="34" charset="0"/>
              </a:rPr>
              <a:t>www.xingshizhengce.com</a:t>
            </a:r>
            <a:endParaRPr lang="zh-CN" altLang="en-US" sz="1100" b="1" dirty="0">
              <a:solidFill>
                <a:srgbClr val="A6A6A6"/>
              </a:solidFill>
              <a:latin typeface="Arial" pitchFamily="34" charset="0"/>
              <a:ea typeface="黑体" pitchFamily="2" charset="-122"/>
            </a:endParaRPr>
          </a:p>
        </p:txBody>
      </p:sp>
    </p:spTree>
    <p:extLst>
      <p:ext uri="{BB962C8B-B14F-4D97-AF65-F5344CB8AC3E}">
        <p14:creationId xmlns:p14="http://schemas.microsoft.com/office/powerpoint/2010/main" val="3293186931"/>
      </p:ext>
    </p:extLst>
  </p:cSld>
  <p:clrMapOvr>
    <a:masterClrMapping/>
  </p:clrMapOvr>
  <p:transition spd="slow">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2"/>
          <p:cNvSpPr>
            <a:spLocks noChangeShapeType="1"/>
          </p:cNvSpPr>
          <p:nvPr/>
        </p:nvSpPr>
        <p:spPr bwMode="gray">
          <a:xfrm>
            <a:off x="1811338" y="1455738"/>
            <a:ext cx="0" cy="3128962"/>
          </a:xfrm>
          <a:prstGeom prst="line">
            <a:avLst/>
          </a:prstGeom>
          <a:noFill/>
          <a:ln w="9525">
            <a:solidFill>
              <a:schemeClr val="bg2"/>
            </a:solidFill>
            <a:round/>
            <a:headEnd/>
            <a:tailEnd/>
          </a:ln>
        </p:spPr>
        <p:txBody>
          <a:bodyPr/>
          <a:lstStyle/>
          <a:p>
            <a:endParaRPr lang="zh-CN" altLang="en-US"/>
          </a:p>
        </p:txBody>
      </p:sp>
      <p:grpSp>
        <p:nvGrpSpPr>
          <p:cNvPr id="2" name="Group 3"/>
          <p:cNvGrpSpPr>
            <a:grpSpLocks/>
          </p:cNvGrpSpPr>
          <p:nvPr/>
        </p:nvGrpSpPr>
        <p:grpSpPr bwMode="auto">
          <a:xfrm>
            <a:off x="271463" y="-4763"/>
            <a:ext cx="1552575" cy="1585913"/>
            <a:chOff x="171" y="-3"/>
            <a:chExt cx="978" cy="999"/>
          </a:xfrm>
        </p:grpSpPr>
        <p:sp>
          <p:nvSpPr>
            <p:cNvPr id="6" name="Freeform 4"/>
            <p:cNvSpPr>
              <a:spLocks/>
            </p:cNvSpPr>
            <p:nvPr/>
          </p:nvSpPr>
          <p:spPr bwMode="gray">
            <a:xfrm>
              <a:off x="653" y="-3"/>
              <a:ext cx="496" cy="999"/>
            </a:xfrm>
            <a:custGeom>
              <a:avLst/>
              <a:gdLst>
                <a:gd name="T0" fmla="*/ 84 w 496"/>
                <a:gd name="T1" fmla="*/ 0 h 999"/>
                <a:gd name="T2" fmla="*/ 496 w 496"/>
                <a:gd name="T3" fmla="*/ 854 h 999"/>
                <a:gd name="T4" fmla="*/ 496 w 496"/>
                <a:gd name="T5" fmla="*/ 999 h 999"/>
                <a:gd name="T6" fmla="*/ 0 w 496"/>
                <a:gd name="T7" fmla="*/ 188 h 999"/>
                <a:gd name="T8" fmla="*/ 84 w 496"/>
                <a:gd name="T9" fmla="*/ 0 h 999"/>
                <a:gd name="T10" fmla="*/ 0 60000 65536"/>
                <a:gd name="T11" fmla="*/ 0 60000 65536"/>
                <a:gd name="T12" fmla="*/ 0 60000 65536"/>
                <a:gd name="T13" fmla="*/ 0 60000 65536"/>
                <a:gd name="T14" fmla="*/ 0 60000 65536"/>
                <a:gd name="T15" fmla="*/ 0 w 496"/>
                <a:gd name="T16" fmla="*/ 0 h 999"/>
                <a:gd name="T17" fmla="*/ 496 w 496"/>
                <a:gd name="T18" fmla="*/ 999 h 999"/>
              </a:gdLst>
              <a:ahLst/>
              <a:cxnLst>
                <a:cxn ang="T10">
                  <a:pos x="T0" y="T1"/>
                </a:cxn>
                <a:cxn ang="T11">
                  <a:pos x="T2" y="T3"/>
                </a:cxn>
                <a:cxn ang="T12">
                  <a:pos x="T4" y="T5"/>
                </a:cxn>
                <a:cxn ang="T13">
                  <a:pos x="T6" y="T7"/>
                </a:cxn>
                <a:cxn ang="T14">
                  <a:pos x="T8" y="T9"/>
                </a:cxn>
              </a:cxnLst>
              <a:rect l="T15" t="T16" r="T17" b="T18"/>
              <a:pathLst>
                <a:path w="496" h="999">
                  <a:moveTo>
                    <a:pt x="84" y="0"/>
                  </a:moveTo>
                  <a:lnTo>
                    <a:pt x="496" y="854"/>
                  </a:lnTo>
                  <a:lnTo>
                    <a:pt x="496" y="999"/>
                  </a:lnTo>
                  <a:lnTo>
                    <a:pt x="0" y="188"/>
                  </a:lnTo>
                  <a:lnTo>
                    <a:pt x="84" y="0"/>
                  </a:lnTo>
                  <a:close/>
                </a:path>
              </a:pathLst>
            </a:custGeom>
            <a:solidFill>
              <a:schemeClr val="bg2"/>
            </a:solidFill>
            <a:ln w="9525">
              <a:noFill/>
              <a:round/>
              <a:headEnd/>
              <a:tailEnd/>
            </a:ln>
          </p:spPr>
          <p:txBody>
            <a:bodyPr/>
            <a:lstStyle/>
            <a:p>
              <a:endParaRPr lang="zh-CN" altLang="en-US"/>
            </a:p>
          </p:txBody>
        </p:sp>
        <p:sp>
          <p:nvSpPr>
            <p:cNvPr id="7" name="Freeform 5"/>
            <p:cNvSpPr>
              <a:spLocks/>
            </p:cNvSpPr>
            <p:nvPr/>
          </p:nvSpPr>
          <p:spPr bwMode="gray">
            <a:xfrm>
              <a:off x="171" y="0"/>
              <a:ext cx="564" cy="187"/>
            </a:xfrm>
            <a:custGeom>
              <a:avLst/>
              <a:gdLst>
                <a:gd name="T0" fmla="*/ 564 w 564"/>
                <a:gd name="T1" fmla="*/ 0 h 187"/>
                <a:gd name="T2" fmla="*/ 482 w 564"/>
                <a:gd name="T3" fmla="*/ 187 h 187"/>
                <a:gd name="T4" fmla="*/ 0 w 564"/>
                <a:gd name="T5" fmla="*/ 0 h 187"/>
                <a:gd name="T6" fmla="*/ 564 w 564"/>
                <a:gd name="T7" fmla="*/ 0 h 187"/>
                <a:gd name="T8" fmla="*/ 0 60000 65536"/>
                <a:gd name="T9" fmla="*/ 0 60000 65536"/>
                <a:gd name="T10" fmla="*/ 0 60000 65536"/>
                <a:gd name="T11" fmla="*/ 0 60000 65536"/>
                <a:gd name="T12" fmla="*/ 0 w 564"/>
                <a:gd name="T13" fmla="*/ 0 h 187"/>
                <a:gd name="T14" fmla="*/ 564 w 564"/>
                <a:gd name="T15" fmla="*/ 187 h 187"/>
              </a:gdLst>
              <a:ahLst/>
              <a:cxnLst>
                <a:cxn ang="T8">
                  <a:pos x="T0" y="T1"/>
                </a:cxn>
                <a:cxn ang="T9">
                  <a:pos x="T2" y="T3"/>
                </a:cxn>
                <a:cxn ang="T10">
                  <a:pos x="T4" y="T5"/>
                </a:cxn>
                <a:cxn ang="T11">
                  <a:pos x="T6" y="T7"/>
                </a:cxn>
              </a:cxnLst>
              <a:rect l="T12" t="T13" r="T14" b="T15"/>
              <a:pathLst>
                <a:path w="564" h="187">
                  <a:moveTo>
                    <a:pt x="564" y="0"/>
                  </a:moveTo>
                  <a:lnTo>
                    <a:pt x="482" y="187"/>
                  </a:lnTo>
                  <a:lnTo>
                    <a:pt x="0" y="0"/>
                  </a:lnTo>
                  <a:lnTo>
                    <a:pt x="564" y="0"/>
                  </a:lnTo>
                  <a:close/>
                </a:path>
              </a:pathLst>
            </a:custGeom>
            <a:solidFill>
              <a:schemeClr val="bg2"/>
            </a:solidFill>
            <a:ln w="9525">
              <a:noFill/>
              <a:round/>
              <a:headEnd/>
              <a:tailEnd/>
            </a:ln>
          </p:spPr>
          <p:txBody>
            <a:bodyPr/>
            <a:lstStyle/>
            <a:p>
              <a:endParaRPr lang="zh-CN" altLang="en-US"/>
            </a:p>
          </p:txBody>
        </p:sp>
      </p:grpSp>
      <p:sp>
        <p:nvSpPr>
          <p:cNvPr id="8" name="Freeform 7"/>
          <p:cNvSpPr>
            <a:spLocks/>
          </p:cNvSpPr>
          <p:nvPr/>
        </p:nvSpPr>
        <p:spPr bwMode="gray">
          <a:xfrm>
            <a:off x="1871663" y="-9525"/>
            <a:ext cx="1895475" cy="1519238"/>
          </a:xfrm>
          <a:custGeom>
            <a:avLst/>
            <a:gdLst>
              <a:gd name="T0" fmla="*/ 2147483647 w 1194"/>
              <a:gd name="T1" fmla="*/ 0 h 957"/>
              <a:gd name="T2" fmla="*/ 0 w 1194"/>
              <a:gd name="T3" fmla="*/ 2147483647 h 957"/>
              <a:gd name="T4" fmla="*/ 0 w 1194"/>
              <a:gd name="T5" fmla="*/ 2147483647 h 957"/>
              <a:gd name="T6" fmla="*/ 2147483647 w 1194"/>
              <a:gd name="T7" fmla="*/ 0 h 957"/>
              <a:gd name="T8" fmla="*/ 2147483647 w 1194"/>
              <a:gd name="T9" fmla="*/ 0 h 957"/>
              <a:gd name="T10" fmla="*/ 0 60000 65536"/>
              <a:gd name="T11" fmla="*/ 0 60000 65536"/>
              <a:gd name="T12" fmla="*/ 0 60000 65536"/>
              <a:gd name="T13" fmla="*/ 0 60000 65536"/>
              <a:gd name="T14" fmla="*/ 0 60000 65536"/>
              <a:gd name="T15" fmla="*/ 0 w 1194"/>
              <a:gd name="T16" fmla="*/ 0 h 957"/>
              <a:gd name="T17" fmla="*/ 1194 w 1194"/>
              <a:gd name="T18" fmla="*/ 957 h 957"/>
            </a:gdLst>
            <a:ahLst/>
            <a:cxnLst>
              <a:cxn ang="T10">
                <a:pos x="T0" y="T1"/>
              </a:cxn>
              <a:cxn ang="T11">
                <a:pos x="T2" y="T3"/>
              </a:cxn>
              <a:cxn ang="T12">
                <a:pos x="T4" y="T5"/>
              </a:cxn>
              <a:cxn ang="T13">
                <a:pos x="T6" y="T7"/>
              </a:cxn>
              <a:cxn ang="T14">
                <a:pos x="T8" y="T9"/>
              </a:cxn>
            </a:cxnLst>
            <a:rect l="T15" t="T16" r="T17" b="T18"/>
            <a:pathLst>
              <a:path w="1194" h="957">
                <a:moveTo>
                  <a:pt x="843" y="0"/>
                </a:moveTo>
                <a:lnTo>
                  <a:pt x="0" y="885"/>
                </a:lnTo>
                <a:lnTo>
                  <a:pt x="0" y="957"/>
                </a:lnTo>
                <a:lnTo>
                  <a:pt x="1194" y="0"/>
                </a:lnTo>
                <a:lnTo>
                  <a:pt x="843" y="0"/>
                </a:lnTo>
                <a:close/>
              </a:path>
            </a:pathLst>
          </a:custGeom>
          <a:solidFill>
            <a:schemeClr val="bg2"/>
          </a:solidFill>
          <a:ln w="9525">
            <a:noFill/>
            <a:round/>
            <a:headEnd/>
            <a:tailEnd/>
          </a:ln>
        </p:spPr>
        <p:txBody>
          <a:bodyPr/>
          <a:lstStyle/>
          <a:p>
            <a:endParaRPr lang="zh-CN" altLang="en-US"/>
          </a:p>
        </p:txBody>
      </p:sp>
      <p:sp>
        <p:nvSpPr>
          <p:cNvPr id="9" name="Freeform 8"/>
          <p:cNvSpPr>
            <a:spLocks/>
          </p:cNvSpPr>
          <p:nvPr/>
        </p:nvSpPr>
        <p:spPr bwMode="gray">
          <a:xfrm>
            <a:off x="1871663" y="-14288"/>
            <a:ext cx="2138362" cy="1581151"/>
          </a:xfrm>
          <a:custGeom>
            <a:avLst/>
            <a:gdLst>
              <a:gd name="T0" fmla="*/ 2147483647 w 1347"/>
              <a:gd name="T1" fmla="*/ 0 h 996"/>
              <a:gd name="T2" fmla="*/ 0 w 1347"/>
              <a:gd name="T3" fmla="*/ 2147483647 h 996"/>
              <a:gd name="T4" fmla="*/ 0 w 1347"/>
              <a:gd name="T5" fmla="*/ 2147483647 h 996"/>
              <a:gd name="T6" fmla="*/ 2147483647 w 1347"/>
              <a:gd name="T7" fmla="*/ 0 h 996"/>
              <a:gd name="T8" fmla="*/ 2147483647 w 1347"/>
              <a:gd name="T9" fmla="*/ 0 h 996"/>
              <a:gd name="T10" fmla="*/ 0 60000 65536"/>
              <a:gd name="T11" fmla="*/ 0 60000 65536"/>
              <a:gd name="T12" fmla="*/ 0 60000 65536"/>
              <a:gd name="T13" fmla="*/ 0 60000 65536"/>
              <a:gd name="T14" fmla="*/ 0 60000 65536"/>
              <a:gd name="T15" fmla="*/ 0 w 1347"/>
              <a:gd name="T16" fmla="*/ 0 h 996"/>
              <a:gd name="T17" fmla="*/ 1347 w 1347"/>
              <a:gd name="T18" fmla="*/ 996 h 996"/>
            </a:gdLst>
            <a:ahLst/>
            <a:cxnLst>
              <a:cxn ang="T10">
                <a:pos x="T0" y="T1"/>
              </a:cxn>
              <a:cxn ang="T11">
                <a:pos x="T2" y="T3"/>
              </a:cxn>
              <a:cxn ang="T12">
                <a:pos x="T4" y="T5"/>
              </a:cxn>
              <a:cxn ang="T13">
                <a:pos x="T6" y="T7"/>
              </a:cxn>
              <a:cxn ang="T14">
                <a:pos x="T8" y="T9"/>
              </a:cxn>
            </a:cxnLst>
            <a:rect l="T15" t="T16" r="T17" b="T18"/>
            <a:pathLst>
              <a:path w="1347" h="996">
                <a:moveTo>
                  <a:pt x="1347" y="0"/>
                </a:moveTo>
                <a:lnTo>
                  <a:pt x="0" y="996"/>
                </a:lnTo>
                <a:lnTo>
                  <a:pt x="0" y="957"/>
                </a:lnTo>
                <a:lnTo>
                  <a:pt x="1191" y="0"/>
                </a:lnTo>
                <a:lnTo>
                  <a:pt x="1347" y="0"/>
                </a:lnTo>
                <a:close/>
              </a:path>
            </a:pathLst>
          </a:custGeom>
          <a:solidFill>
            <a:schemeClr val="accent1"/>
          </a:solidFill>
          <a:ln w="9525">
            <a:noFill/>
            <a:round/>
            <a:headEnd/>
            <a:tailEnd/>
          </a:ln>
        </p:spPr>
        <p:txBody>
          <a:bodyPr/>
          <a:lstStyle/>
          <a:p>
            <a:endParaRPr lang="zh-CN" altLang="en-US"/>
          </a:p>
        </p:txBody>
      </p:sp>
      <p:sp>
        <p:nvSpPr>
          <p:cNvPr id="10" name="Freeform 9"/>
          <p:cNvSpPr>
            <a:spLocks/>
          </p:cNvSpPr>
          <p:nvPr/>
        </p:nvSpPr>
        <p:spPr bwMode="gray">
          <a:xfrm>
            <a:off x="1871663" y="-14288"/>
            <a:ext cx="2338387" cy="1627188"/>
          </a:xfrm>
          <a:custGeom>
            <a:avLst/>
            <a:gdLst>
              <a:gd name="T0" fmla="*/ 2147483647 w 1473"/>
              <a:gd name="T1" fmla="*/ 2147483647 h 1025"/>
              <a:gd name="T2" fmla="*/ 2147483647 w 1473"/>
              <a:gd name="T3" fmla="*/ 2147483647 h 1025"/>
              <a:gd name="T4" fmla="*/ 0 w 1473"/>
              <a:gd name="T5" fmla="*/ 2147483647 h 1025"/>
              <a:gd name="T6" fmla="*/ 2147483647 w 1473"/>
              <a:gd name="T7" fmla="*/ 0 h 1025"/>
              <a:gd name="T8" fmla="*/ 2147483647 w 1473"/>
              <a:gd name="T9" fmla="*/ 2147483647 h 1025"/>
              <a:gd name="T10" fmla="*/ 0 60000 65536"/>
              <a:gd name="T11" fmla="*/ 0 60000 65536"/>
              <a:gd name="T12" fmla="*/ 0 60000 65536"/>
              <a:gd name="T13" fmla="*/ 0 60000 65536"/>
              <a:gd name="T14" fmla="*/ 0 60000 65536"/>
              <a:gd name="T15" fmla="*/ 0 w 1473"/>
              <a:gd name="T16" fmla="*/ 0 h 1025"/>
              <a:gd name="T17" fmla="*/ 1473 w 1473"/>
              <a:gd name="T18" fmla="*/ 1025 h 1025"/>
            </a:gdLst>
            <a:ahLst/>
            <a:cxnLst>
              <a:cxn ang="T10">
                <a:pos x="T0" y="T1"/>
              </a:cxn>
              <a:cxn ang="T11">
                <a:pos x="T2" y="T3"/>
              </a:cxn>
              <a:cxn ang="T12">
                <a:pos x="T4" y="T5"/>
              </a:cxn>
              <a:cxn ang="T13">
                <a:pos x="T6" y="T7"/>
              </a:cxn>
              <a:cxn ang="T14">
                <a:pos x="T8" y="T9"/>
              </a:cxn>
            </a:cxnLst>
            <a:rect l="T15" t="T16" r="T17" b="T18"/>
            <a:pathLst>
              <a:path w="1473" h="1025">
                <a:moveTo>
                  <a:pt x="1473" y="6"/>
                </a:moveTo>
                <a:lnTo>
                  <a:pt x="2" y="1025"/>
                </a:lnTo>
                <a:lnTo>
                  <a:pt x="0" y="995"/>
                </a:lnTo>
                <a:lnTo>
                  <a:pt x="1344" y="0"/>
                </a:lnTo>
                <a:lnTo>
                  <a:pt x="1473" y="6"/>
                </a:lnTo>
                <a:close/>
              </a:path>
            </a:pathLst>
          </a:custGeom>
          <a:solidFill>
            <a:schemeClr val="tx2"/>
          </a:solidFill>
          <a:ln w="9525">
            <a:noFill/>
            <a:round/>
            <a:headEnd/>
            <a:tailEnd/>
          </a:ln>
        </p:spPr>
        <p:txBody>
          <a:bodyPr/>
          <a:lstStyle/>
          <a:p>
            <a:endParaRPr lang="zh-CN" altLang="en-US"/>
          </a:p>
        </p:txBody>
      </p:sp>
      <p:sp>
        <p:nvSpPr>
          <p:cNvPr id="11" name="Freeform 10"/>
          <p:cNvSpPr>
            <a:spLocks/>
          </p:cNvSpPr>
          <p:nvPr/>
        </p:nvSpPr>
        <p:spPr bwMode="gray">
          <a:xfrm>
            <a:off x="1874838" y="4437063"/>
            <a:ext cx="3525837" cy="2435225"/>
          </a:xfrm>
          <a:custGeom>
            <a:avLst/>
            <a:gdLst>
              <a:gd name="T0" fmla="*/ 2147483647 w 2221"/>
              <a:gd name="T1" fmla="*/ 2147483647 h 1534"/>
              <a:gd name="T2" fmla="*/ 0 w 2221"/>
              <a:gd name="T3" fmla="*/ 0 h 1534"/>
              <a:gd name="T4" fmla="*/ 2147483647 w 2221"/>
              <a:gd name="T5" fmla="*/ 2147483647 h 1534"/>
              <a:gd name="T6" fmla="*/ 2147483647 w 2221"/>
              <a:gd name="T7" fmla="*/ 2147483647 h 1534"/>
              <a:gd name="T8" fmla="*/ 2147483647 w 2221"/>
              <a:gd name="T9" fmla="*/ 2147483647 h 1534"/>
              <a:gd name="T10" fmla="*/ 0 60000 65536"/>
              <a:gd name="T11" fmla="*/ 0 60000 65536"/>
              <a:gd name="T12" fmla="*/ 0 60000 65536"/>
              <a:gd name="T13" fmla="*/ 0 60000 65536"/>
              <a:gd name="T14" fmla="*/ 0 60000 65536"/>
              <a:gd name="T15" fmla="*/ 0 w 2221"/>
              <a:gd name="T16" fmla="*/ 0 h 1534"/>
              <a:gd name="T17" fmla="*/ 2221 w 2221"/>
              <a:gd name="T18" fmla="*/ 1534 h 1534"/>
            </a:gdLst>
            <a:ahLst/>
            <a:cxnLst>
              <a:cxn ang="T10">
                <a:pos x="T0" y="T1"/>
              </a:cxn>
              <a:cxn ang="T11">
                <a:pos x="T2" y="T3"/>
              </a:cxn>
              <a:cxn ang="T12">
                <a:pos x="T4" y="T5"/>
              </a:cxn>
              <a:cxn ang="T13">
                <a:pos x="T6" y="T7"/>
              </a:cxn>
              <a:cxn ang="T14">
                <a:pos x="T8" y="T9"/>
              </a:cxn>
            </a:cxnLst>
            <a:rect l="T15" t="T16" r="T17" b="T18"/>
            <a:pathLst>
              <a:path w="2221" h="1534">
                <a:moveTo>
                  <a:pt x="2221" y="1533"/>
                </a:moveTo>
                <a:lnTo>
                  <a:pt x="0" y="0"/>
                </a:lnTo>
                <a:lnTo>
                  <a:pt x="1" y="25"/>
                </a:lnTo>
                <a:lnTo>
                  <a:pt x="2059" y="1534"/>
                </a:lnTo>
                <a:lnTo>
                  <a:pt x="2221" y="1533"/>
                </a:lnTo>
                <a:close/>
              </a:path>
            </a:pathLst>
          </a:custGeom>
          <a:solidFill>
            <a:schemeClr val="tx2"/>
          </a:solidFill>
          <a:ln w="9525">
            <a:noFill/>
            <a:round/>
            <a:headEnd/>
            <a:tailEnd/>
          </a:ln>
        </p:spPr>
        <p:txBody>
          <a:bodyPr/>
          <a:lstStyle/>
          <a:p>
            <a:endParaRPr lang="zh-CN" altLang="en-US"/>
          </a:p>
        </p:txBody>
      </p:sp>
      <p:sp>
        <p:nvSpPr>
          <p:cNvPr id="12" name="Freeform 11"/>
          <p:cNvSpPr>
            <a:spLocks/>
          </p:cNvSpPr>
          <p:nvPr/>
        </p:nvSpPr>
        <p:spPr bwMode="gray">
          <a:xfrm>
            <a:off x="1876425" y="4475163"/>
            <a:ext cx="3265488" cy="2392362"/>
          </a:xfrm>
          <a:custGeom>
            <a:avLst/>
            <a:gdLst>
              <a:gd name="T0" fmla="*/ 2147483647 w 2057"/>
              <a:gd name="T1" fmla="*/ 2147483647 h 1507"/>
              <a:gd name="T2" fmla="*/ 0 w 2057"/>
              <a:gd name="T3" fmla="*/ 0 h 1507"/>
              <a:gd name="T4" fmla="*/ 0 w 2057"/>
              <a:gd name="T5" fmla="*/ 2147483647 h 1507"/>
              <a:gd name="T6" fmla="*/ 2147483647 w 2057"/>
              <a:gd name="T7" fmla="*/ 2147483647 h 1507"/>
              <a:gd name="T8" fmla="*/ 2147483647 w 2057"/>
              <a:gd name="T9" fmla="*/ 2147483647 h 1507"/>
              <a:gd name="T10" fmla="*/ 0 60000 65536"/>
              <a:gd name="T11" fmla="*/ 0 60000 65536"/>
              <a:gd name="T12" fmla="*/ 0 60000 65536"/>
              <a:gd name="T13" fmla="*/ 0 60000 65536"/>
              <a:gd name="T14" fmla="*/ 0 60000 65536"/>
              <a:gd name="T15" fmla="*/ 0 w 2057"/>
              <a:gd name="T16" fmla="*/ 0 h 1507"/>
              <a:gd name="T17" fmla="*/ 2057 w 2057"/>
              <a:gd name="T18" fmla="*/ 1507 h 1507"/>
            </a:gdLst>
            <a:ahLst/>
            <a:cxnLst>
              <a:cxn ang="T10">
                <a:pos x="T0" y="T1"/>
              </a:cxn>
              <a:cxn ang="T11">
                <a:pos x="T2" y="T3"/>
              </a:cxn>
              <a:cxn ang="T12">
                <a:pos x="T4" y="T5"/>
              </a:cxn>
              <a:cxn ang="T13">
                <a:pos x="T6" y="T7"/>
              </a:cxn>
              <a:cxn ang="T14">
                <a:pos x="T8" y="T9"/>
              </a:cxn>
            </a:cxnLst>
            <a:rect l="T15" t="T16" r="T17" b="T18"/>
            <a:pathLst>
              <a:path w="2057" h="1507">
                <a:moveTo>
                  <a:pt x="2057" y="1507"/>
                </a:moveTo>
                <a:lnTo>
                  <a:pt x="0" y="0"/>
                </a:lnTo>
                <a:lnTo>
                  <a:pt x="0" y="30"/>
                </a:lnTo>
                <a:lnTo>
                  <a:pt x="1857" y="1507"/>
                </a:lnTo>
                <a:lnTo>
                  <a:pt x="2057" y="1507"/>
                </a:lnTo>
                <a:close/>
              </a:path>
            </a:pathLst>
          </a:custGeom>
          <a:solidFill>
            <a:schemeClr val="accent1"/>
          </a:solidFill>
          <a:ln w="9525">
            <a:noFill/>
            <a:round/>
            <a:headEnd/>
            <a:tailEnd/>
          </a:ln>
        </p:spPr>
        <p:txBody>
          <a:bodyPr/>
          <a:lstStyle/>
          <a:p>
            <a:endParaRPr lang="zh-CN" altLang="en-US"/>
          </a:p>
        </p:txBody>
      </p:sp>
      <p:sp>
        <p:nvSpPr>
          <p:cNvPr id="13" name="Freeform 12"/>
          <p:cNvSpPr>
            <a:spLocks/>
          </p:cNvSpPr>
          <p:nvPr/>
        </p:nvSpPr>
        <p:spPr bwMode="gray">
          <a:xfrm>
            <a:off x="1871663" y="4518025"/>
            <a:ext cx="2946400" cy="2344738"/>
          </a:xfrm>
          <a:custGeom>
            <a:avLst/>
            <a:gdLst>
              <a:gd name="T0" fmla="*/ 2147483647 w 1856"/>
              <a:gd name="T1" fmla="*/ 2147483647 h 1477"/>
              <a:gd name="T2" fmla="*/ 0 w 1856"/>
              <a:gd name="T3" fmla="*/ 2147483647 h 1477"/>
              <a:gd name="T4" fmla="*/ 0 w 1856"/>
              <a:gd name="T5" fmla="*/ 0 h 1477"/>
              <a:gd name="T6" fmla="*/ 2147483647 w 1856"/>
              <a:gd name="T7" fmla="*/ 2147483647 h 1477"/>
              <a:gd name="T8" fmla="*/ 2147483647 w 1856"/>
              <a:gd name="T9" fmla="*/ 2147483647 h 1477"/>
              <a:gd name="T10" fmla="*/ 2147483647 w 1856"/>
              <a:gd name="T11" fmla="*/ 2147483647 h 1477"/>
              <a:gd name="T12" fmla="*/ 0 60000 65536"/>
              <a:gd name="T13" fmla="*/ 0 60000 65536"/>
              <a:gd name="T14" fmla="*/ 0 60000 65536"/>
              <a:gd name="T15" fmla="*/ 0 60000 65536"/>
              <a:gd name="T16" fmla="*/ 0 60000 65536"/>
              <a:gd name="T17" fmla="*/ 0 60000 65536"/>
              <a:gd name="T18" fmla="*/ 0 w 1856"/>
              <a:gd name="T19" fmla="*/ 0 h 1477"/>
              <a:gd name="T20" fmla="*/ 1856 w 1856"/>
              <a:gd name="T21" fmla="*/ 1477 h 1477"/>
            </a:gdLst>
            <a:ahLst/>
            <a:cxnLst>
              <a:cxn ang="T12">
                <a:pos x="T0" y="T1"/>
              </a:cxn>
              <a:cxn ang="T13">
                <a:pos x="T2" y="T3"/>
              </a:cxn>
              <a:cxn ang="T14">
                <a:pos x="T4" y="T5"/>
              </a:cxn>
              <a:cxn ang="T15">
                <a:pos x="T6" y="T7"/>
              </a:cxn>
              <a:cxn ang="T16">
                <a:pos x="T8" y="T9"/>
              </a:cxn>
              <a:cxn ang="T17">
                <a:pos x="T10" y="T11"/>
              </a:cxn>
            </a:cxnLst>
            <a:rect l="T18" t="T19" r="T20" b="T21"/>
            <a:pathLst>
              <a:path w="1856" h="1477">
                <a:moveTo>
                  <a:pt x="1344" y="1474"/>
                </a:moveTo>
                <a:lnTo>
                  <a:pt x="0" y="97"/>
                </a:lnTo>
                <a:lnTo>
                  <a:pt x="0" y="0"/>
                </a:lnTo>
                <a:lnTo>
                  <a:pt x="1856" y="1474"/>
                </a:lnTo>
                <a:lnTo>
                  <a:pt x="1848" y="1477"/>
                </a:lnTo>
                <a:lnTo>
                  <a:pt x="1344" y="1474"/>
                </a:lnTo>
                <a:close/>
              </a:path>
            </a:pathLst>
          </a:custGeom>
          <a:solidFill>
            <a:schemeClr val="hlink"/>
          </a:solidFill>
          <a:ln w="9525">
            <a:noFill/>
            <a:round/>
            <a:headEnd/>
            <a:tailEnd/>
          </a:ln>
        </p:spPr>
        <p:txBody>
          <a:bodyPr/>
          <a:lstStyle/>
          <a:p>
            <a:endParaRPr lang="zh-CN" altLang="en-US"/>
          </a:p>
        </p:txBody>
      </p:sp>
      <p:sp>
        <p:nvSpPr>
          <p:cNvPr id="14" name="Line 17"/>
          <p:cNvSpPr>
            <a:spLocks noChangeShapeType="1"/>
          </p:cNvSpPr>
          <p:nvPr/>
        </p:nvSpPr>
        <p:spPr bwMode="gray">
          <a:xfrm>
            <a:off x="1876425" y="1552575"/>
            <a:ext cx="0" cy="2957513"/>
          </a:xfrm>
          <a:prstGeom prst="line">
            <a:avLst/>
          </a:prstGeom>
          <a:noFill/>
          <a:ln w="9525">
            <a:solidFill>
              <a:schemeClr val="accent1"/>
            </a:solidFill>
            <a:round/>
            <a:headEnd/>
            <a:tailEnd/>
          </a:ln>
        </p:spPr>
        <p:txBody>
          <a:bodyPr/>
          <a:lstStyle/>
          <a:p>
            <a:endParaRPr lang="zh-CN" altLang="en-US"/>
          </a:p>
        </p:txBody>
      </p:sp>
      <p:sp>
        <p:nvSpPr>
          <p:cNvPr id="15" name="Rectangle 40"/>
          <p:cNvSpPr txBox="1">
            <a:spLocks noChangeArrowheads="1"/>
          </p:cNvSpPr>
          <p:nvPr/>
        </p:nvSpPr>
        <p:spPr bwMode="white">
          <a:xfrm>
            <a:off x="1763713" y="2060575"/>
            <a:ext cx="4968875" cy="1366838"/>
          </a:xfrm>
          <a:prstGeom prst="rect">
            <a:avLst/>
          </a:prstGeom>
          <a:noFill/>
          <a:ln w="9525">
            <a:noFill/>
            <a:miter lim="800000"/>
            <a:headEnd/>
            <a:tailEnd/>
          </a:ln>
        </p:spPr>
        <p:txBody>
          <a:bodyPr anchor="ctr"/>
          <a:lstStyle/>
          <a:p>
            <a:pPr>
              <a:lnSpc>
                <a:spcPct val="70000"/>
              </a:lnSpc>
            </a:pPr>
            <a:r>
              <a:rPr kumimoji="1" lang="en-US" altLang="zh-CN" sz="4000" b="1">
                <a:solidFill>
                  <a:schemeClr val="bg1"/>
                </a:solidFill>
                <a:latin typeface="微软雅黑" pitchFamily="34" charset="-122"/>
                <a:ea typeface="微软雅黑" pitchFamily="34" charset="-122"/>
              </a:rPr>
              <a:t>《</a:t>
            </a:r>
            <a:r>
              <a:rPr kumimoji="1" lang="zh-CN" altLang="en-US" sz="4000" b="1">
                <a:solidFill>
                  <a:schemeClr val="bg1"/>
                </a:solidFill>
                <a:latin typeface="微软雅黑" pitchFamily="34" charset="-122"/>
                <a:ea typeface="微软雅黑" pitchFamily="34" charset="-122"/>
              </a:rPr>
              <a:t>时事报告</a:t>
            </a:r>
            <a:r>
              <a:rPr kumimoji="1" lang="en-US" altLang="zh-CN" sz="4000" b="1">
                <a:solidFill>
                  <a:schemeClr val="bg1"/>
                </a:solidFill>
                <a:latin typeface="微软雅黑" pitchFamily="34" charset="-122"/>
                <a:ea typeface="微软雅黑" pitchFamily="34" charset="-122"/>
              </a:rPr>
              <a:t>》</a:t>
            </a:r>
            <a:r>
              <a:rPr kumimoji="1" lang="zh-CN" altLang="en-US" sz="4000" b="1">
                <a:solidFill>
                  <a:schemeClr val="bg1"/>
                </a:solidFill>
                <a:latin typeface="微软雅黑" pitchFamily="34" charset="-122"/>
                <a:ea typeface="微软雅黑" pitchFamily="34" charset="-122"/>
              </a:rPr>
              <a:t>杂志社</a:t>
            </a:r>
            <a:endParaRPr kumimoji="1" lang="ko-KR" altLang="en-US" sz="4000" b="1">
              <a:solidFill>
                <a:schemeClr val="bg1"/>
              </a:solidFill>
              <a:latin typeface="微软雅黑" pitchFamily="34" charset="-122"/>
              <a:ea typeface="冬青黑体简体中文 W6" charset="-122"/>
            </a:endParaRPr>
          </a:p>
        </p:txBody>
      </p:sp>
      <p:sp>
        <p:nvSpPr>
          <p:cNvPr id="16" name="Rectangle 41"/>
          <p:cNvSpPr txBox="1">
            <a:spLocks noChangeArrowheads="1"/>
          </p:cNvSpPr>
          <p:nvPr/>
        </p:nvSpPr>
        <p:spPr bwMode="white">
          <a:xfrm>
            <a:off x="2051050" y="2997200"/>
            <a:ext cx="5473700" cy="431800"/>
          </a:xfrm>
          <a:prstGeom prst="rect">
            <a:avLst/>
          </a:prstGeom>
          <a:noFill/>
          <a:ln w="9525">
            <a:noFill/>
            <a:miter lim="800000"/>
            <a:headEnd/>
            <a:tailEnd/>
          </a:ln>
        </p:spPr>
        <p:txBody>
          <a:bodyPr/>
          <a:lstStyle/>
          <a:p>
            <a:pPr latinLnBrk="1">
              <a:spcBef>
                <a:spcPct val="20000"/>
              </a:spcBef>
            </a:pPr>
            <a:r>
              <a:rPr kumimoji="1" lang="zh-CN" altLang="en-US" sz="2800" b="1">
                <a:solidFill>
                  <a:schemeClr val="bg1"/>
                </a:solidFill>
                <a:latin typeface="华文楷体" pitchFamily="2" charset="-122"/>
                <a:ea typeface="华文楷体" pitchFamily="2" charset="-122"/>
              </a:rPr>
              <a:t>形势与政策课专用</a:t>
            </a:r>
            <a:endParaRPr kumimoji="1" lang="ko-KR" altLang="en-US" sz="2800" b="1">
              <a:solidFill>
                <a:schemeClr val="bg1"/>
              </a:solidFill>
              <a:latin typeface="华文楷体" pitchFamily="2" charset="-122"/>
              <a:ea typeface="楷体-简" charset="-122"/>
            </a:endParaRPr>
          </a:p>
        </p:txBody>
      </p:sp>
      <p:sp>
        <p:nvSpPr>
          <p:cNvPr id="17" name="Rectangle 6"/>
          <p:cNvSpPr>
            <a:spLocks noChangeArrowheads="1"/>
          </p:cNvSpPr>
          <p:nvPr/>
        </p:nvSpPr>
        <p:spPr bwMode="gray">
          <a:xfrm>
            <a:off x="65088" y="4457700"/>
            <a:ext cx="1762125" cy="215900"/>
          </a:xfrm>
          <a:prstGeom prst="rect">
            <a:avLst/>
          </a:prstGeom>
          <a:solidFill>
            <a:schemeClr val="bg2"/>
          </a:solidFill>
          <a:ln w="9525">
            <a:noFill/>
            <a:miter lim="800000"/>
            <a:headEnd/>
            <a:tailEnd/>
          </a:ln>
        </p:spPr>
        <p:txBody>
          <a:bodyPr wrap="none" anchor="ctr"/>
          <a:lstStyle/>
          <a:p>
            <a:endParaRPr lang="zh-CN" altLang="en-US"/>
          </a:p>
        </p:txBody>
      </p:sp>
      <p:sp>
        <p:nvSpPr>
          <p:cNvPr id="18" name="Text Box 8"/>
          <p:cNvSpPr txBox="1">
            <a:spLocks noChangeArrowheads="1"/>
          </p:cNvSpPr>
          <p:nvPr/>
        </p:nvSpPr>
        <p:spPr bwMode="gray">
          <a:xfrm>
            <a:off x="107950" y="4384675"/>
            <a:ext cx="2087563" cy="300038"/>
          </a:xfrm>
          <a:prstGeom prst="rect">
            <a:avLst/>
          </a:prstGeom>
          <a:noFill/>
          <a:ln w="9525">
            <a:noFill/>
            <a:miter lim="800000"/>
            <a:headEnd/>
            <a:tailEnd/>
          </a:ln>
        </p:spPr>
        <p:txBody>
          <a:bodyPr>
            <a:spAutoFit/>
          </a:bodyPr>
          <a:lstStyle/>
          <a:p>
            <a:r>
              <a:rPr lang="en-US" altLang="zh-CN" sz="1300" b="1">
                <a:solidFill>
                  <a:srgbClr val="A6A6A6"/>
                </a:solidFill>
                <a:latin typeface="Arial" pitchFamily="34" charset="0"/>
                <a:ea typeface="黑体" pitchFamily="2" charset="-122"/>
                <a:cs typeface="Arial" pitchFamily="34" charset="0"/>
              </a:rPr>
              <a:t>www.ssbgzzs.com</a:t>
            </a:r>
            <a:endParaRPr lang="zh-CN" altLang="en-US" sz="1300" b="1">
              <a:solidFill>
                <a:srgbClr val="A6A6A6"/>
              </a:solidFill>
              <a:latin typeface="Arial" pitchFamily="34" charset="0"/>
              <a:ea typeface="黑体" pitchFamily="2" charset="-122"/>
            </a:endParaRPr>
          </a:p>
        </p:txBody>
      </p:sp>
      <p:pic>
        <p:nvPicPr>
          <p:cNvPr id="19" name="图片 2" descr="章.tif"/>
          <p:cNvPicPr>
            <a:picLocks noChangeAspect="1"/>
          </p:cNvPicPr>
          <p:nvPr/>
        </p:nvPicPr>
        <p:blipFill>
          <a:blip r:embed="rId2" cstate="print"/>
          <a:srcRect/>
          <a:stretch>
            <a:fillRect/>
          </a:stretch>
        </p:blipFill>
        <p:spPr bwMode="auto">
          <a:xfrm>
            <a:off x="561955" y="2416176"/>
            <a:ext cx="1152525" cy="1155700"/>
          </a:xfrm>
          <a:prstGeom prst="rect">
            <a:avLst/>
          </a:prstGeom>
          <a:noFill/>
          <a:ln w="9525">
            <a:noFill/>
            <a:miter lim="800000"/>
            <a:headEnd/>
            <a:tailEnd/>
          </a:ln>
        </p:spPr>
      </p:pic>
      <p:sp>
        <p:nvSpPr>
          <p:cNvPr id="20" name="Freeform 20"/>
          <p:cNvSpPr>
            <a:spLocks/>
          </p:cNvSpPr>
          <p:nvPr/>
        </p:nvSpPr>
        <p:spPr bwMode="gray">
          <a:xfrm>
            <a:off x="1811370" y="-9525"/>
            <a:ext cx="7332662" cy="6946900"/>
          </a:xfrm>
          <a:custGeom>
            <a:avLst/>
            <a:gdLst>
              <a:gd name="T0" fmla="*/ 2147483647 w 4579"/>
              <a:gd name="T1" fmla="*/ 0 h 4338"/>
              <a:gd name="T2" fmla="*/ 2147483647 w 4579"/>
              <a:gd name="T3" fmla="*/ 2147483647 h 4338"/>
              <a:gd name="T4" fmla="*/ 0 w 4579"/>
              <a:gd name="T5" fmla="*/ 2147483647 h 4338"/>
              <a:gd name="T6" fmla="*/ 2147483647 w 4579"/>
              <a:gd name="T7" fmla="*/ 2147483647 h 4338"/>
              <a:gd name="T8" fmla="*/ 2147483647 w 4579"/>
              <a:gd name="T9" fmla="*/ 2147483647 h 4338"/>
              <a:gd name="T10" fmla="*/ 2147483647 w 4579"/>
              <a:gd name="T11" fmla="*/ 0 h 4338"/>
              <a:gd name="T12" fmla="*/ 2147483647 w 4579"/>
              <a:gd name="T13" fmla="*/ 0 h 4338"/>
              <a:gd name="T14" fmla="*/ 0 60000 65536"/>
              <a:gd name="T15" fmla="*/ 0 60000 65536"/>
              <a:gd name="T16" fmla="*/ 0 60000 65536"/>
              <a:gd name="T17" fmla="*/ 0 60000 65536"/>
              <a:gd name="T18" fmla="*/ 0 60000 65536"/>
              <a:gd name="T19" fmla="*/ 0 60000 65536"/>
              <a:gd name="T20" fmla="*/ 0 60000 65536"/>
              <a:gd name="T21" fmla="*/ 0 w 4579"/>
              <a:gd name="T22" fmla="*/ 0 h 4338"/>
              <a:gd name="T23" fmla="*/ 4579 w 4579"/>
              <a:gd name="T24" fmla="*/ 4338 h 43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79" h="4338">
                <a:moveTo>
                  <a:pt x="1471" y="0"/>
                </a:moveTo>
                <a:lnTo>
                  <a:pt x="1" y="1020"/>
                </a:lnTo>
                <a:lnTo>
                  <a:pt x="0" y="2805"/>
                </a:lnTo>
                <a:lnTo>
                  <a:pt x="2221" y="4338"/>
                </a:lnTo>
                <a:lnTo>
                  <a:pt x="4579" y="4332"/>
                </a:lnTo>
                <a:lnTo>
                  <a:pt x="4573" y="0"/>
                </a:lnTo>
                <a:lnTo>
                  <a:pt x="1471" y="0"/>
                </a:lnTo>
                <a:close/>
              </a:path>
            </a:pathLst>
          </a:custGeom>
          <a:solidFill>
            <a:schemeClr val="bg1"/>
          </a:solidFill>
          <a:ln w="9525">
            <a:noFill/>
            <a:round/>
            <a:headEnd/>
            <a:tailEnd/>
          </a:ln>
        </p:spPr>
        <p:txBody>
          <a:bodyPr/>
          <a:lstStyle/>
          <a:p>
            <a:endParaRPr lang="zh-CN" altLang="en-US"/>
          </a:p>
        </p:txBody>
      </p:sp>
      <p:pic>
        <p:nvPicPr>
          <p:cNvPr id="4" name="Picture 8" descr="谢谢.png"/>
          <p:cNvPicPr>
            <a:picLocks noChangeAspect="1"/>
          </p:cNvPicPr>
          <p:nvPr/>
        </p:nvPicPr>
        <p:blipFill>
          <a:blip r:embed="rId3"/>
          <a:srcRect/>
          <a:stretch>
            <a:fillRect/>
          </a:stretch>
        </p:blipFill>
        <p:spPr bwMode="auto">
          <a:xfrm>
            <a:off x="4000496" y="2214554"/>
            <a:ext cx="1219200" cy="2400300"/>
          </a:xfrm>
          <a:prstGeom prst="rect">
            <a:avLst/>
          </a:prstGeom>
          <a:noFill/>
          <a:ln w="9525">
            <a:noFill/>
            <a:miter lim="800000"/>
            <a:headEnd/>
            <a:tailEnd/>
          </a:ln>
        </p:spPr>
      </p:pic>
    </p:spTree>
    <p:extLst>
      <p:ext uri="{BB962C8B-B14F-4D97-AF65-F5344CB8AC3E}">
        <p14:creationId xmlns:p14="http://schemas.microsoft.com/office/powerpoint/2010/main" val="22683428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 6"/>
          <p:cNvGrpSpPr/>
          <p:nvPr/>
        </p:nvGrpSpPr>
        <p:grpSpPr>
          <a:xfrm>
            <a:off x="307276" y="2833191"/>
            <a:ext cx="3803469" cy="3279850"/>
            <a:chOff x="323528" y="1700808"/>
            <a:chExt cx="3803469" cy="327985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50623"/>
            <a:stretch/>
          </p:blipFill>
          <p:spPr>
            <a:xfrm>
              <a:off x="323528" y="1700808"/>
              <a:ext cx="1817098" cy="2376264"/>
            </a:xfrm>
            <a:prstGeom prst="rect">
              <a:avLst/>
            </a:prstGeom>
            <a:ln>
              <a:solidFill>
                <a:schemeClr val="tx1"/>
              </a:solidFill>
            </a:ln>
          </p:spPr>
        </p:pic>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51434"/>
            <a:stretch/>
          </p:blipFill>
          <p:spPr>
            <a:xfrm>
              <a:off x="2339752" y="2204864"/>
              <a:ext cx="1787245" cy="2376264"/>
            </a:xfrm>
            <a:prstGeom prst="rect">
              <a:avLst/>
            </a:prstGeom>
            <a:ln>
              <a:solidFill>
                <a:schemeClr val="tx1"/>
              </a:solidFill>
            </a:ln>
          </p:spPr>
        </p:pic>
        <p:sp>
          <p:nvSpPr>
            <p:cNvPr id="5" name="文本框 4"/>
            <p:cNvSpPr txBox="1"/>
            <p:nvPr/>
          </p:nvSpPr>
          <p:spPr>
            <a:xfrm>
              <a:off x="696625" y="4168825"/>
              <a:ext cx="723275" cy="307777"/>
            </a:xfrm>
            <a:prstGeom prst="rect">
              <a:avLst/>
            </a:prstGeom>
            <a:noFill/>
          </p:spPr>
          <p:txBody>
            <a:bodyPr wrap="none" rtlCol="0">
              <a:spAutoFit/>
            </a:bodyPr>
            <a:lstStyle/>
            <a:p>
              <a:r>
                <a:rPr kumimoji="1" lang="zh-CN" altLang="en-US" sz="1400" b="1" dirty="0" smtClean="0">
                  <a:solidFill>
                    <a:srgbClr val="ED7D31"/>
                  </a:solidFill>
                  <a:latin typeface="Microsoft YaHei" charset="-122"/>
                  <a:ea typeface="Microsoft YaHei" charset="-122"/>
                  <a:cs typeface="Microsoft YaHei" charset="-122"/>
                </a:rPr>
                <a:t>梁颂恒</a:t>
              </a:r>
              <a:endParaRPr kumimoji="1" lang="zh-CN" altLang="en-US" sz="1400" b="1" dirty="0">
                <a:solidFill>
                  <a:srgbClr val="ED7D31"/>
                </a:solidFill>
                <a:latin typeface="Microsoft YaHei" charset="-122"/>
                <a:ea typeface="Microsoft YaHei" charset="-122"/>
                <a:cs typeface="Microsoft YaHei" charset="-122"/>
              </a:endParaRPr>
            </a:p>
          </p:txBody>
        </p:sp>
        <p:sp>
          <p:nvSpPr>
            <p:cNvPr id="6" name="文本框 5"/>
            <p:cNvSpPr txBox="1"/>
            <p:nvPr/>
          </p:nvSpPr>
          <p:spPr>
            <a:xfrm>
              <a:off x="2856865" y="4672881"/>
              <a:ext cx="723275" cy="307777"/>
            </a:xfrm>
            <a:prstGeom prst="rect">
              <a:avLst/>
            </a:prstGeom>
            <a:noFill/>
          </p:spPr>
          <p:txBody>
            <a:bodyPr wrap="none" rtlCol="0">
              <a:spAutoFit/>
            </a:bodyPr>
            <a:lstStyle/>
            <a:p>
              <a:r>
                <a:rPr kumimoji="1" lang="zh-CN" altLang="en-US" sz="1400" b="1" dirty="0" smtClean="0">
                  <a:solidFill>
                    <a:srgbClr val="ED7D31"/>
                  </a:solidFill>
                  <a:latin typeface="Microsoft YaHei" charset="-122"/>
                  <a:ea typeface="Microsoft YaHei" charset="-122"/>
                  <a:cs typeface="Microsoft YaHei" charset="-122"/>
                </a:rPr>
                <a:t>游惠祯</a:t>
              </a:r>
              <a:endParaRPr kumimoji="1" lang="zh-CN" altLang="en-US" sz="1400" b="1" dirty="0">
                <a:solidFill>
                  <a:srgbClr val="ED7D31"/>
                </a:solidFill>
                <a:latin typeface="Microsoft YaHei" charset="-122"/>
                <a:ea typeface="Microsoft YaHei" charset="-122"/>
                <a:cs typeface="Microsoft YaHei" charset="-122"/>
              </a:endParaRPr>
            </a:p>
          </p:txBody>
        </p:sp>
      </p:grpSp>
      <p:sp>
        <p:nvSpPr>
          <p:cNvPr id="8" name="文本框 7"/>
          <p:cNvSpPr txBox="1"/>
          <p:nvPr/>
        </p:nvSpPr>
        <p:spPr>
          <a:xfrm>
            <a:off x="307276" y="1658183"/>
            <a:ext cx="3904685" cy="1089529"/>
          </a:xfrm>
          <a:prstGeom prst="rect">
            <a:avLst/>
          </a:prstGeom>
          <a:noFill/>
        </p:spPr>
        <p:txBody>
          <a:bodyPr wrap="square" rtlCol="0">
            <a:spAutoFit/>
          </a:bodyPr>
          <a:lstStyle/>
          <a:p>
            <a:pPr>
              <a:lnSpc>
                <a:spcPct val="120000"/>
              </a:lnSpc>
            </a:pPr>
            <a:r>
              <a:rPr kumimoji="1" lang="en-US" altLang="zh-CN" dirty="0" smtClean="0">
                <a:latin typeface="Microsoft YaHei" charset="-122"/>
                <a:ea typeface="Microsoft YaHei" charset="-122"/>
                <a:cs typeface="Microsoft YaHei" charset="-122"/>
              </a:rPr>
              <a:t>2016</a:t>
            </a:r>
            <a:r>
              <a:rPr kumimoji="1" lang="zh-CN" altLang="en-US" dirty="0" smtClean="0">
                <a:latin typeface="Microsoft YaHei" charset="-122"/>
                <a:ea typeface="Microsoft YaHei" charset="-122"/>
                <a:cs typeface="Microsoft YaHei" charset="-122"/>
              </a:rPr>
              <a:t>年</a:t>
            </a:r>
            <a:r>
              <a:rPr kumimoji="1" lang="en-US" altLang="zh-CN" dirty="0" smtClean="0">
                <a:latin typeface="Microsoft YaHei" charset="-122"/>
                <a:ea typeface="Microsoft YaHei" charset="-122"/>
                <a:cs typeface="Microsoft YaHei" charset="-122"/>
              </a:rPr>
              <a:t>10</a:t>
            </a:r>
            <a:r>
              <a:rPr kumimoji="1" lang="zh-CN" altLang="en-US" dirty="0" smtClean="0">
                <a:latin typeface="Microsoft YaHei" charset="-122"/>
                <a:ea typeface="Microsoft YaHei" charset="-122"/>
                <a:cs typeface="Microsoft YaHei" charset="-122"/>
              </a:rPr>
              <a:t>月</a:t>
            </a:r>
            <a:r>
              <a:rPr kumimoji="1" lang="en-US" altLang="zh-CN" dirty="0" smtClean="0">
                <a:latin typeface="Microsoft YaHei" charset="-122"/>
                <a:ea typeface="Microsoft YaHei" charset="-122"/>
                <a:cs typeface="Microsoft YaHei" charset="-122"/>
              </a:rPr>
              <a:t>12</a:t>
            </a:r>
            <a:r>
              <a:rPr kumimoji="1" lang="zh-CN" altLang="en-US" dirty="0" smtClean="0">
                <a:latin typeface="Microsoft YaHei" charset="-122"/>
                <a:ea typeface="Microsoft YaHei" charset="-122"/>
                <a:cs typeface="Microsoft YaHei" charset="-122"/>
              </a:rPr>
              <a:t>日，两名新党员立法议员在</a:t>
            </a:r>
            <a:r>
              <a:rPr lang="zh-CN" altLang="zh-CN" dirty="0" smtClean="0">
                <a:latin typeface="Microsoft YaHei" charset="-122"/>
                <a:ea typeface="Microsoft YaHei" charset="-122"/>
                <a:cs typeface="Microsoft YaHei" charset="-122"/>
              </a:rPr>
              <a:t>宣誓</a:t>
            </a:r>
            <a:r>
              <a:rPr lang="zh-CN" altLang="zh-CN" dirty="0">
                <a:latin typeface="Microsoft YaHei" charset="-122"/>
                <a:ea typeface="Microsoft YaHei" charset="-122"/>
                <a:cs typeface="Microsoft YaHei" charset="-122"/>
              </a:rPr>
              <a:t>仪式上</a:t>
            </a:r>
            <a:r>
              <a:rPr lang="zh-CN" altLang="zh-CN" dirty="0">
                <a:solidFill>
                  <a:srgbClr val="ED7D31"/>
                </a:solidFill>
                <a:latin typeface="Microsoft YaHei" charset="-122"/>
                <a:ea typeface="Microsoft YaHei" charset="-122"/>
                <a:cs typeface="Microsoft YaHei" charset="-122"/>
              </a:rPr>
              <a:t>违规宣誓</a:t>
            </a:r>
            <a:r>
              <a:rPr lang="zh-CN" altLang="zh-CN" dirty="0">
                <a:latin typeface="Microsoft YaHei" charset="-122"/>
                <a:ea typeface="Microsoft YaHei" charset="-122"/>
                <a:cs typeface="Microsoft YaHei" charset="-122"/>
              </a:rPr>
              <a:t>、</a:t>
            </a:r>
            <a:r>
              <a:rPr lang="zh-CN" altLang="zh-CN" dirty="0">
                <a:solidFill>
                  <a:srgbClr val="ED7D31"/>
                </a:solidFill>
                <a:latin typeface="Microsoft YaHei" charset="-122"/>
                <a:ea typeface="Microsoft YaHei" charset="-122"/>
                <a:cs typeface="Microsoft YaHei" charset="-122"/>
              </a:rPr>
              <a:t>蓄意宣扬“港独”主张</a:t>
            </a:r>
            <a:r>
              <a:rPr lang="zh-CN" altLang="zh-CN" dirty="0">
                <a:latin typeface="Microsoft YaHei" charset="-122"/>
                <a:ea typeface="Microsoft YaHei" charset="-122"/>
                <a:cs typeface="Microsoft YaHei" charset="-122"/>
              </a:rPr>
              <a:t>并</a:t>
            </a:r>
            <a:r>
              <a:rPr lang="zh-CN" altLang="zh-CN" dirty="0">
                <a:solidFill>
                  <a:srgbClr val="ED7D31"/>
                </a:solidFill>
                <a:latin typeface="Microsoft YaHei" charset="-122"/>
                <a:ea typeface="Microsoft YaHei" charset="-122"/>
                <a:cs typeface="Microsoft YaHei" charset="-122"/>
              </a:rPr>
              <a:t>侮辱国家和民族</a:t>
            </a:r>
            <a:r>
              <a:rPr lang="zh-CN" altLang="zh-CN" dirty="0">
                <a:latin typeface="Microsoft YaHei" charset="-122"/>
                <a:ea typeface="Microsoft YaHei" charset="-122"/>
                <a:cs typeface="Microsoft YaHei" charset="-122"/>
              </a:rPr>
              <a:t> </a:t>
            </a:r>
            <a:endParaRPr kumimoji="1" lang="zh-CN" altLang="en-US" dirty="0">
              <a:latin typeface="Microsoft YaHei" charset="-122"/>
              <a:ea typeface="Microsoft YaHei" charset="-122"/>
              <a:cs typeface="Microsoft YaHei" charset="-122"/>
            </a:endParaRPr>
          </a:p>
        </p:txBody>
      </p:sp>
      <p:grpSp>
        <p:nvGrpSpPr>
          <p:cNvPr id="14" name="组 13"/>
          <p:cNvGrpSpPr/>
          <p:nvPr/>
        </p:nvGrpSpPr>
        <p:grpSpPr>
          <a:xfrm>
            <a:off x="6983698" y="1736599"/>
            <a:ext cx="1836774" cy="972321"/>
            <a:chOff x="6261659" y="2824957"/>
            <a:chExt cx="1836774" cy="972321"/>
          </a:xfrm>
        </p:grpSpPr>
        <p:sp>
          <p:nvSpPr>
            <p:cNvPr id="11" name="타원 72"/>
            <p:cNvSpPr/>
            <p:nvPr/>
          </p:nvSpPr>
          <p:spPr>
            <a:xfrm>
              <a:off x="6261659" y="2824957"/>
              <a:ext cx="1836774" cy="972321"/>
            </a:xfrm>
            <a:prstGeom prst="rect">
              <a:avLst/>
            </a:prstGeom>
            <a:solidFill>
              <a:srgbClr val="313C4B"/>
            </a:solidFill>
            <a:ln w="28575">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latin typeface="Calibri" panose="020F0502020204030204" pitchFamily="34" charset="0"/>
              </a:endParaRPr>
            </a:p>
          </p:txBody>
        </p:sp>
        <p:sp>
          <p:nvSpPr>
            <p:cNvPr id="13" name="Rectangle 3"/>
            <p:cNvSpPr txBox="1">
              <a:spLocks noChangeArrowheads="1"/>
            </p:cNvSpPr>
            <p:nvPr/>
          </p:nvSpPr>
          <p:spPr bwMode="auto">
            <a:xfrm>
              <a:off x="6419883" y="2987951"/>
              <a:ext cx="1678550" cy="646331"/>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latinLnBrk="0">
                <a:defRPr/>
              </a:pPr>
              <a:r>
                <a:rPr lang="zh-CN" altLang="en-US" sz="1800" dirty="0" smtClean="0">
                  <a:solidFill>
                    <a:schemeClr val="bg1"/>
                  </a:solidFill>
                  <a:latin typeface="Microsoft YaHei" charset="-122"/>
                  <a:ea typeface="Microsoft YaHei" charset="-122"/>
                  <a:cs typeface="Microsoft YaHei" charset="-122"/>
                </a:rPr>
                <a:t>裁决二人</a:t>
              </a:r>
              <a:endParaRPr lang="en-US" altLang="zh-CN" sz="1800" dirty="0" smtClean="0">
                <a:solidFill>
                  <a:schemeClr val="bg1"/>
                </a:solidFill>
                <a:latin typeface="Microsoft YaHei" charset="-122"/>
                <a:ea typeface="Microsoft YaHei" charset="-122"/>
                <a:cs typeface="Microsoft YaHei" charset="-122"/>
              </a:endParaRPr>
            </a:p>
            <a:p>
              <a:pPr marL="0" indent="0" latinLnBrk="0">
                <a:defRPr/>
              </a:pPr>
              <a:r>
                <a:rPr lang="zh-CN" altLang="en-US" dirty="0" smtClean="0">
                  <a:solidFill>
                    <a:srgbClr val="ED7D31"/>
                  </a:solidFill>
                  <a:latin typeface="Microsoft YaHei" charset="-122"/>
                  <a:ea typeface="Microsoft YaHei" charset="-122"/>
                  <a:cs typeface="Microsoft YaHei" charset="-122"/>
                </a:rPr>
                <a:t>丧失议员资格</a:t>
              </a:r>
              <a:endParaRPr lang="en-US" dirty="0">
                <a:solidFill>
                  <a:srgbClr val="ED7D31"/>
                </a:solidFill>
                <a:latin typeface="Microsoft YaHei" charset="-122"/>
                <a:ea typeface="Microsoft YaHei" charset="-122"/>
                <a:cs typeface="Microsoft YaHei" charset="-122"/>
              </a:endParaRPr>
            </a:p>
          </p:txBody>
        </p:sp>
      </p:gr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r="17166" b="20154"/>
          <a:stretch/>
        </p:blipFill>
        <p:spPr>
          <a:xfrm>
            <a:off x="4645341" y="1736599"/>
            <a:ext cx="2338357" cy="972321"/>
          </a:xfrm>
          <a:prstGeom prst="rect">
            <a:avLst/>
          </a:prstGeom>
          <a:effectLst>
            <a:outerShdw blurRad="50800" dist="76200" dir="2700000" algn="tl" rotWithShape="0">
              <a:prstClr val="black">
                <a:alpha val="40000"/>
              </a:prstClr>
            </a:outerShdw>
          </a:effectLst>
        </p:spPr>
      </p:pic>
      <p:sp>
        <p:nvSpPr>
          <p:cNvPr id="16" name="矩形 15"/>
          <p:cNvSpPr/>
          <p:nvPr/>
        </p:nvSpPr>
        <p:spPr>
          <a:xfrm>
            <a:off x="4645341" y="2708920"/>
            <a:ext cx="4175131" cy="504058"/>
          </a:xfrm>
          <a:prstGeom prst="rect">
            <a:avLst/>
          </a:prstGeom>
          <a:solidFill>
            <a:srgbClr val="ED7D3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mtClean="0">
                <a:latin typeface="Microsoft YaHei" charset="-122"/>
                <a:ea typeface="Microsoft YaHei" charset="-122"/>
                <a:cs typeface="Microsoft YaHei" charset="-122"/>
              </a:rPr>
              <a:t>香港立法会秘书处</a:t>
            </a:r>
            <a:endParaRPr kumimoji="1" lang="zh-CN" altLang="en-US">
              <a:latin typeface="Microsoft YaHei" charset="-122"/>
              <a:ea typeface="Microsoft YaHei" charset="-122"/>
              <a:cs typeface="Microsoft YaHei" charset="-122"/>
            </a:endParaRPr>
          </a:p>
        </p:txBody>
      </p:sp>
      <p:grpSp>
        <p:nvGrpSpPr>
          <p:cNvPr id="21" name="组 20"/>
          <p:cNvGrpSpPr/>
          <p:nvPr/>
        </p:nvGrpSpPr>
        <p:grpSpPr>
          <a:xfrm>
            <a:off x="7884367" y="3203103"/>
            <a:ext cx="941897" cy="2530153"/>
            <a:chOff x="7884367" y="3203103"/>
            <a:chExt cx="941897" cy="2530153"/>
          </a:xfrm>
        </p:grpSpPr>
        <p:sp>
          <p:nvSpPr>
            <p:cNvPr id="17" name="矩形 16"/>
            <p:cNvSpPr/>
            <p:nvPr/>
          </p:nvSpPr>
          <p:spPr>
            <a:xfrm>
              <a:off x="7884367" y="3861048"/>
              <a:ext cx="941897" cy="1872208"/>
            </a:xfrm>
            <a:prstGeom prst="rect">
              <a:avLst/>
            </a:prstGeom>
            <a:solidFill>
              <a:srgbClr val="ED7D3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zh-CN" altLang="en-US" dirty="0" smtClean="0">
                  <a:latin typeface="Microsoft YaHei" charset="-122"/>
                  <a:ea typeface="Microsoft YaHei" charset="-122"/>
                  <a:cs typeface="Microsoft YaHei" charset="-122"/>
                </a:rPr>
                <a:t>启动刊宪程序</a:t>
              </a:r>
              <a:endParaRPr kumimoji="1" lang="zh-CN" altLang="en-US" dirty="0">
                <a:latin typeface="Microsoft YaHei" charset="-122"/>
                <a:ea typeface="Microsoft YaHei" charset="-122"/>
                <a:cs typeface="Microsoft YaHei" charset="-122"/>
              </a:endParaRPr>
            </a:p>
          </p:txBody>
        </p:sp>
        <p:sp>
          <p:nvSpPr>
            <p:cNvPr id="18" name="下箭头 17"/>
            <p:cNvSpPr/>
            <p:nvPr/>
          </p:nvSpPr>
          <p:spPr>
            <a:xfrm>
              <a:off x="8175296" y="3203103"/>
              <a:ext cx="360040" cy="729953"/>
            </a:xfrm>
            <a:prstGeom prst="downArrow">
              <a:avLst/>
            </a:prstGeom>
            <a:gradFill flip="none" rotWithShape="1">
              <a:gsLst>
                <a:gs pos="0">
                  <a:srgbClr val="ED7D31"/>
                </a:gs>
                <a:gs pos="50000">
                  <a:srgbClr val="FD5A27"/>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9" name="五边形 18"/>
          <p:cNvSpPr/>
          <p:nvPr/>
        </p:nvSpPr>
        <p:spPr>
          <a:xfrm flipH="1">
            <a:off x="4603206" y="3861048"/>
            <a:ext cx="2988024" cy="828126"/>
          </a:xfrm>
          <a:prstGeom prst="homePlate">
            <a:avLst/>
          </a:prstGeom>
          <a:solidFill>
            <a:srgbClr val="313C4B"/>
          </a:solidFill>
          <a:ln w="28575">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icrosoft YaHei" charset="-122"/>
                <a:ea typeface="Microsoft YaHei" charset="-122"/>
                <a:cs typeface="Microsoft YaHei" charset="-122"/>
              </a:rPr>
              <a:t>宣告两名议员</a:t>
            </a:r>
            <a:r>
              <a:rPr lang="zh-CN" altLang="en-US" b="1" dirty="0">
                <a:solidFill>
                  <a:srgbClr val="ED7D31"/>
                </a:solidFill>
                <a:latin typeface="Microsoft YaHei" charset="-122"/>
                <a:ea typeface="Microsoft YaHei" charset="-122"/>
                <a:cs typeface="Microsoft YaHei" charset="-122"/>
              </a:rPr>
              <a:t>议席空缺</a:t>
            </a:r>
          </a:p>
        </p:txBody>
      </p:sp>
      <p:sp>
        <p:nvSpPr>
          <p:cNvPr id="20" name="五边形 19"/>
          <p:cNvSpPr/>
          <p:nvPr/>
        </p:nvSpPr>
        <p:spPr>
          <a:xfrm flipH="1">
            <a:off x="4603206" y="4905130"/>
            <a:ext cx="2988024" cy="828126"/>
          </a:xfrm>
          <a:prstGeom prst="homePlate">
            <a:avLst/>
          </a:prstGeom>
          <a:solidFill>
            <a:srgbClr val="313C4B"/>
          </a:solidFill>
          <a:ln w="28575">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Microsoft YaHei" charset="-122"/>
                <a:ea typeface="Microsoft YaHei" charset="-122"/>
                <a:cs typeface="Microsoft YaHei" charset="-122"/>
              </a:rPr>
              <a:t>要求该二人</a:t>
            </a:r>
            <a:r>
              <a:rPr lang="zh-CN" altLang="en-US" b="1" dirty="0" smtClean="0">
                <a:solidFill>
                  <a:srgbClr val="ED7D31"/>
                </a:solidFill>
                <a:latin typeface="Microsoft YaHei" charset="-122"/>
                <a:ea typeface="Microsoft YaHei" charset="-122"/>
                <a:cs typeface="Microsoft YaHei" charset="-122"/>
              </a:rPr>
              <a:t>返还薪金</a:t>
            </a:r>
            <a:endParaRPr lang="zh-CN" altLang="en-US" b="1" dirty="0">
              <a:solidFill>
                <a:srgbClr val="ED7D3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8100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par>
                          <p:cTn id="8" fill="hold">
                            <p:stCondLst>
                              <p:cond delay="500"/>
                            </p:stCondLst>
                            <p:childTnLst>
                              <p:par>
                                <p:cTn id="9" presetID="42" presetClass="entr" presetSubtype="0" fill="hold" nodeType="after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2500"/>
                            </p:stCondLst>
                            <p:childTnLst>
                              <p:par>
                                <p:cTn id="15" presetID="53" presetClass="entr" presetSubtype="16" fill="hold" nodeType="afterEffect">
                                  <p:stCondLst>
                                    <p:cond delay="200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5000"/>
                            </p:stCondLst>
                            <p:childTnLst>
                              <p:par>
                                <p:cTn id="21" presetID="12" presetClass="entr" presetSubtype="8" fill="hold" nodeType="after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ppt_x</p:attrName>
                                        </p:attrNameLst>
                                      </p:cBhvr>
                                      <p:tavLst>
                                        <p:tav tm="0">
                                          <p:val>
                                            <p:strVal val="#ppt_x-#ppt_w*1.125000"/>
                                          </p:val>
                                        </p:tav>
                                        <p:tav tm="100000">
                                          <p:val>
                                            <p:strVal val="#ppt_x"/>
                                          </p:val>
                                        </p:tav>
                                      </p:tavLst>
                                    </p:anim>
                                    <p:animEffect transition="in" filter="wipe(right)">
                                      <p:cBhvr>
                                        <p:cTn id="24" dur="500"/>
                                        <p:tgtEl>
                                          <p:spTgt spid="14"/>
                                        </p:tgtEl>
                                      </p:cBhvr>
                                    </p:animEffect>
                                  </p:childTnLst>
                                </p:cTn>
                              </p:par>
                            </p:childTnLst>
                          </p:cTn>
                        </p:par>
                        <p:par>
                          <p:cTn id="25" fill="hold">
                            <p:stCondLst>
                              <p:cond delay="6500"/>
                            </p:stCondLst>
                            <p:childTnLst>
                              <p:par>
                                <p:cTn id="26" presetID="53" presetClass="entr" presetSubtype="16" fill="hold" grpId="0" nodeType="afterEffect">
                                  <p:stCondLst>
                                    <p:cond delay="200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par>
                          <p:cTn id="31" fill="hold">
                            <p:stCondLst>
                              <p:cond delay="9000"/>
                            </p:stCondLst>
                            <p:childTnLst>
                              <p:par>
                                <p:cTn id="32" presetID="47" presetClass="entr" presetSubtype="0" fill="hold" nodeType="afterEffect">
                                  <p:stCondLst>
                                    <p:cond delay="20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childTnLst>
                          </p:cTn>
                        </p:par>
                        <p:par>
                          <p:cTn id="37" fill="hold">
                            <p:stCondLst>
                              <p:cond delay="12000"/>
                            </p:stCondLst>
                            <p:childTnLst>
                              <p:par>
                                <p:cTn id="38" presetID="12" presetClass="entr" presetSubtype="2" fill="hold" grpId="0" nodeType="afterEffect">
                                  <p:stCondLst>
                                    <p:cond delay="200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p:tgtEl>
                                          <p:spTgt spid="19"/>
                                        </p:tgtEl>
                                        <p:attrNameLst>
                                          <p:attrName>ppt_x</p:attrName>
                                        </p:attrNameLst>
                                      </p:cBhvr>
                                      <p:tavLst>
                                        <p:tav tm="0">
                                          <p:val>
                                            <p:strVal val="#ppt_x+#ppt_w*1.125000"/>
                                          </p:val>
                                        </p:tav>
                                        <p:tav tm="100000">
                                          <p:val>
                                            <p:strVal val="#ppt_x"/>
                                          </p:val>
                                        </p:tav>
                                      </p:tavLst>
                                    </p:anim>
                                    <p:animEffect transition="in" filter="wipe(left)">
                                      <p:cBhvr>
                                        <p:cTn id="41" dur="500"/>
                                        <p:tgtEl>
                                          <p:spTgt spid="19"/>
                                        </p:tgtEl>
                                      </p:cBhvr>
                                    </p:animEffect>
                                  </p:childTnLst>
                                </p:cTn>
                              </p:par>
                            </p:childTnLst>
                          </p:cTn>
                        </p:par>
                        <p:par>
                          <p:cTn id="42" fill="hold">
                            <p:stCondLst>
                              <p:cond delay="14500"/>
                            </p:stCondLst>
                            <p:childTnLst>
                              <p:par>
                                <p:cTn id="43" presetID="12" presetClass="entr" presetSubtype="2" fill="hold" grpId="0" nodeType="afterEffect">
                                  <p:stCondLst>
                                    <p:cond delay="200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p:tgtEl>
                                          <p:spTgt spid="20"/>
                                        </p:tgtEl>
                                        <p:attrNameLst>
                                          <p:attrName>ppt_x</p:attrName>
                                        </p:attrNameLst>
                                      </p:cBhvr>
                                      <p:tavLst>
                                        <p:tav tm="0">
                                          <p:val>
                                            <p:strVal val="#ppt_x+#ppt_w*1.125000"/>
                                          </p:val>
                                        </p:tav>
                                        <p:tav tm="100000">
                                          <p:val>
                                            <p:strVal val="#ppt_x"/>
                                          </p:val>
                                        </p:tav>
                                      </p:tavLst>
                                    </p:anim>
                                    <p:animEffect transition="in" filter="wipe(left)">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animBg="1"/>
      <p:bldP spid="19"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4572000" y="2305359"/>
            <a:ext cx="3887788" cy="1682768"/>
          </a:xfrm>
        </p:spPr>
        <p:txBody>
          <a:bodyPr/>
          <a:lstStyle/>
          <a:p>
            <a:r>
              <a:rPr lang="zh-CN" altLang="en-US" spc="300" dirty="0">
                <a:latin typeface="微软雅黑" panose="020B0503020204020204" pitchFamily="34" charset="-122"/>
                <a:ea typeface="微软雅黑" panose="020B0503020204020204" pitchFamily="34" charset="-122"/>
              </a:rPr>
              <a:t>一</a:t>
            </a:r>
            <a:r>
              <a:rPr lang="zh-CN" altLang="en-US" spc="300" dirty="0" smtClean="0">
                <a:latin typeface="微软雅黑" panose="020B0503020204020204" pitchFamily="34" charset="-122"/>
                <a:ea typeface="微软雅黑" panose="020B0503020204020204" pitchFamily="34" charset="-122"/>
              </a:rPr>
              <a:t>、全国人大常委会</a:t>
            </a:r>
            <a:r>
              <a:rPr lang="zh-CN" altLang="en-US" spc="300" dirty="0">
                <a:latin typeface="微软雅黑" panose="020B0503020204020204" pitchFamily="34" charset="-122"/>
                <a:ea typeface="微软雅黑" panose="020B0503020204020204" pitchFamily="34" charset="-122"/>
              </a:rPr>
              <a:t>五次释法的</a:t>
            </a:r>
            <a:r>
              <a:rPr lang="zh-CN" altLang="en-US" spc="300" dirty="0" smtClean="0">
                <a:latin typeface="微软雅黑" panose="020B0503020204020204" pitchFamily="34" charset="-122"/>
                <a:ea typeface="微软雅黑" panose="020B0503020204020204" pitchFamily="34" charset="-122"/>
              </a:rPr>
              <a:t>实践</a:t>
            </a:r>
            <a:endParaRPr lang="zh-CN" altLang="en-US" spc="3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642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solidFill>
                  <a:srgbClr val="FD5A27"/>
                </a:solidFill>
              </a:rPr>
              <a:t>1. </a:t>
            </a:r>
            <a:r>
              <a:rPr lang="zh-CN" altLang="en-US" dirty="0" smtClean="0"/>
              <a:t>什么</a:t>
            </a:r>
            <a:r>
              <a:rPr lang="zh-CN" altLang="en-US" dirty="0"/>
              <a:t>是“人大释法”</a:t>
            </a:r>
            <a:endParaRPr lang="en-US" altLang="zh-CN" dirty="0" smtClean="0"/>
          </a:p>
          <a:p>
            <a:r>
              <a:rPr lang="en-US" altLang="zh-CN" dirty="0" smtClean="0">
                <a:solidFill>
                  <a:srgbClr val="FD5A27"/>
                </a:solidFill>
              </a:rPr>
              <a:t>2. </a:t>
            </a:r>
            <a:r>
              <a:rPr lang="zh-CN" altLang="en-US" dirty="0" smtClean="0"/>
              <a:t>全国人大常委会五次释法</a:t>
            </a:r>
            <a:endParaRPr lang="en-US" altLang="zh-CN" dirty="0" smtClean="0"/>
          </a:p>
          <a:p>
            <a:endParaRPr lang="zh-CN" altLang="en-US" dirty="0"/>
          </a:p>
        </p:txBody>
      </p:sp>
    </p:spTree>
    <p:extLst>
      <p:ext uri="{BB962C8B-B14F-4D97-AF65-F5344CB8AC3E}">
        <p14:creationId xmlns:p14="http://schemas.microsoft.com/office/powerpoint/2010/main" val="9495033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smtClean="0"/>
              <a:t>1</a:t>
            </a:r>
            <a:r>
              <a:rPr lang="zh-CN" altLang="en-US" dirty="0" smtClean="0"/>
              <a:t>   什么</a:t>
            </a:r>
            <a:r>
              <a:rPr lang="zh-CN" altLang="en-US" dirty="0"/>
              <a:t>是“人大释法”？</a:t>
            </a:r>
          </a:p>
        </p:txBody>
      </p:sp>
      <p:grpSp>
        <p:nvGrpSpPr>
          <p:cNvPr id="26" name="组 25"/>
          <p:cNvGrpSpPr/>
          <p:nvPr/>
        </p:nvGrpSpPr>
        <p:grpSpPr>
          <a:xfrm>
            <a:off x="908253" y="2202699"/>
            <a:ext cx="2646307" cy="2697490"/>
            <a:chOff x="3152727" y="1873969"/>
            <a:chExt cx="2740417" cy="2793422"/>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42" t="960" r="42" b="960"/>
            <a:stretch/>
          </p:blipFill>
          <p:spPr>
            <a:xfrm>
              <a:off x="3152727" y="1873969"/>
              <a:ext cx="2740417" cy="2654759"/>
            </a:xfrm>
            <a:prstGeom prst="ellipse">
              <a:avLst/>
            </a:prstGeom>
            <a:ln>
              <a:noFill/>
            </a:ln>
            <a:effectLst>
              <a:outerShdw blurRad="50800" dist="50800" dir="5400000" sx="1000" sy="1000" algn="ctr" rotWithShape="0">
                <a:srgbClr val="000000">
                  <a:alpha val="43137"/>
                </a:srgbClr>
              </a:outerShdw>
              <a:softEdge rad="112500"/>
            </a:effectLst>
          </p:spPr>
        </p:pic>
        <p:sp>
          <p:nvSpPr>
            <p:cNvPr id="13" name="speed"/>
            <p:cNvSpPr txBox="1">
              <a:spLocks noChangeArrowheads="1"/>
            </p:cNvSpPr>
            <p:nvPr/>
          </p:nvSpPr>
          <p:spPr bwMode="auto">
            <a:xfrm>
              <a:off x="3615678" y="3515003"/>
              <a:ext cx="1814513" cy="1152388"/>
            </a:xfrm>
            <a:prstGeom prst="rect">
              <a:avLst/>
            </a:prstGeom>
            <a:noFill/>
            <a:scene3d>
              <a:camera prst="orthographicFront">
                <a:rot lat="0" lon="0" rev="0"/>
              </a:camera>
              <a:lightRig rig="threePt" dir="t"/>
            </a:scene3d>
            <a:sp3d prstMaterial="matte">
              <a:bevelT w="1270" h="1270"/>
            </a:sp3d>
          </p:spPr>
          <p:txBody>
            <a:bodyPr spcFirstLastPara="1" wrap="square" lIns="0" tIns="0" rIns="0" bIns="0" numCol="1" anchor="t" anchorCtr="0">
              <a:prstTxWarp prst="textArchDown">
                <a:avLst/>
              </a:prstTxWarp>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latinLnBrk="0">
                <a:lnSpc>
                  <a:spcPct val="90000"/>
                </a:lnSpc>
                <a:buClr>
                  <a:prstClr val="white"/>
                </a:buClr>
                <a:defRPr/>
              </a:pPr>
              <a:r>
                <a:rPr lang="zh-CN" altLang="en-US" sz="1600" b="1" spc="300" dirty="0" smtClean="0">
                  <a:solidFill>
                    <a:srgbClr val="2E2F39"/>
                  </a:solidFill>
                  <a:latin typeface="Microsoft YaHei" charset="-122"/>
                  <a:ea typeface="Microsoft YaHei" charset="-122"/>
                  <a:cs typeface="Microsoft YaHei" charset="-122"/>
                </a:rPr>
                <a:t>全国人大常委会</a:t>
              </a:r>
              <a:endParaRPr lang="en-US" altLang="ko-KR" sz="1600" b="1" spc="300" dirty="0">
                <a:solidFill>
                  <a:srgbClr val="2E2F39"/>
                </a:solidFill>
                <a:latin typeface="Microsoft YaHei" charset="-122"/>
                <a:ea typeface="Microsoft YaHei" charset="-122"/>
                <a:cs typeface="Microsoft YaHei" charset="-122"/>
              </a:endParaRPr>
            </a:p>
          </p:txBody>
        </p:sp>
      </p:grpSp>
      <p:grpSp>
        <p:nvGrpSpPr>
          <p:cNvPr id="25" name="组 24"/>
          <p:cNvGrpSpPr/>
          <p:nvPr/>
        </p:nvGrpSpPr>
        <p:grpSpPr>
          <a:xfrm>
            <a:off x="729789" y="2142752"/>
            <a:ext cx="3592413" cy="2870102"/>
            <a:chOff x="3085914" y="1772816"/>
            <a:chExt cx="3720170" cy="2972172"/>
          </a:xfrm>
        </p:grpSpPr>
        <p:sp>
          <p:nvSpPr>
            <p:cNvPr id="9" name="타원 73"/>
            <p:cNvSpPr/>
            <p:nvPr/>
          </p:nvSpPr>
          <p:spPr>
            <a:xfrm>
              <a:off x="5406774" y="2559247"/>
              <a:ext cx="1399310" cy="1399310"/>
            </a:xfrm>
            <a:prstGeom prst="ellipse">
              <a:avLst/>
            </a:prstGeom>
            <a:solidFill>
              <a:srgbClr val="2D3A4B"/>
            </a:solidFill>
            <a:ln w="19050">
              <a:solidFill>
                <a:srgbClr val="FD5A27"/>
              </a:solidFill>
            </a:ln>
            <a:effectLst>
              <a:outerShdw blurRad="177800" dist="165100" dir="5400000" sx="98000" sy="98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원호 75"/>
            <p:cNvSpPr/>
            <p:nvPr/>
          </p:nvSpPr>
          <p:spPr>
            <a:xfrm>
              <a:off x="3085914" y="1772816"/>
              <a:ext cx="2972172" cy="2972172"/>
            </a:xfrm>
            <a:prstGeom prst="arc">
              <a:avLst>
                <a:gd name="adj1" fmla="val 1657893"/>
                <a:gd name="adj2" fmla="val 9194934"/>
              </a:avLst>
            </a:prstGeom>
            <a:noFill/>
            <a:ln>
              <a:solidFill>
                <a:srgbClr val="2F2F38"/>
              </a:solidFill>
              <a:prstDash val="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ln>
                  <a:solidFill>
                    <a:srgbClr val="2D3A4B"/>
                  </a:solidFill>
                </a:ln>
              </a:endParaRPr>
            </a:p>
          </p:txBody>
        </p:sp>
        <p:sp>
          <p:nvSpPr>
            <p:cNvPr id="16" name="Freeform 87"/>
            <p:cNvSpPr>
              <a:spLocks noEditPoints="1"/>
            </p:cNvSpPr>
            <p:nvPr/>
          </p:nvSpPr>
          <p:spPr bwMode="auto">
            <a:xfrm>
              <a:off x="5930701" y="2666536"/>
              <a:ext cx="351455" cy="407873"/>
            </a:xfrm>
            <a:custGeom>
              <a:avLst/>
              <a:gdLst>
                <a:gd name="T0" fmla="*/ 332 w 551"/>
                <a:gd name="T1" fmla="*/ 133 h 639"/>
                <a:gd name="T2" fmla="*/ 313 w 551"/>
                <a:gd name="T3" fmla="*/ 140 h 639"/>
                <a:gd name="T4" fmla="*/ 272 w 551"/>
                <a:gd name="T5" fmla="*/ 178 h 639"/>
                <a:gd name="T6" fmla="*/ 292 w 551"/>
                <a:gd name="T7" fmla="*/ 226 h 639"/>
                <a:gd name="T8" fmla="*/ 300 w 551"/>
                <a:gd name="T9" fmla="*/ 229 h 639"/>
                <a:gd name="T10" fmla="*/ 313 w 551"/>
                <a:gd name="T11" fmla="*/ 294 h 639"/>
                <a:gd name="T12" fmla="*/ 292 w 551"/>
                <a:gd name="T13" fmla="*/ 276 h 639"/>
                <a:gd name="T14" fmla="*/ 272 w 551"/>
                <a:gd name="T15" fmla="*/ 267 h 639"/>
                <a:gd name="T16" fmla="*/ 310 w 551"/>
                <a:gd name="T17" fmla="*/ 313 h 639"/>
                <a:gd name="T18" fmla="*/ 313 w 551"/>
                <a:gd name="T19" fmla="*/ 321 h 639"/>
                <a:gd name="T20" fmla="*/ 332 w 551"/>
                <a:gd name="T21" fmla="*/ 313 h 639"/>
                <a:gd name="T22" fmla="*/ 369 w 551"/>
                <a:gd name="T23" fmla="*/ 257 h 639"/>
                <a:gd name="T24" fmla="*/ 343 w 551"/>
                <a:gd name="T25" fmla="*/ 225 h 639"/>
                <a:gd name="T26" fmla="*/ 332 w 551"/>
                <a:gd name="T27" fmla="*/ 221 h 639"/>
                <a:gd name="T28" fmla="*/ 349 w 551"/>
                <a:gd name="T29" fmla="*/ 178 h 639"/>
                <a:gd name="T30" fmla="*/ 369 w 551"/>
                <a:gd name="T31" fmla="*/ 186 h 639"/>
                <a:gd name="T32" fmla="*/ 332 w 551"/>
                <a:gd name="T33" fmla="*/ 140 h 639"/>
                <a:gd name="T34" fmla="*/ 307 w 551"/>
                <a:gd name="T35" fmla="*/ 211 h 639"/>
                <a:gd name="T36" fmla="*/ 302 w 551"/>
                <a:gd name="T37" fmla="*/ 209 h 639"/>
                <a:gd name="T38" fmla="*/ 292 w 551"/>
                <a:gd name="T39" fmla="*/ 178 h 639"/>
                <a:gd name="T40" fmla="*/ 313 w 551"/>
                <a:gd name="T41" fmla="*/ 160 h 639"/>
                <a:gd name="T42" fmla="*/ 339 w 551"/>
                <a:gd name="T43" fmla="*/ 244 h 639"/>
                <a:gd name="T44" fmla="*/ 349 w 551"/>
                <a:gd name="T45" fmla="*/ 276 h 639"/>
                <a:gd name="T46" fmla="*/ 332 w 551"/>
                <a:gd name="T47" fmla="*/ 241 h 639"/>
                <a:gd name="T48" fmla="*/ 315 w 551"/>
                <a:gd name="T49" fmla="*/ 0 h 639"/>
                <a:gd name="T50" fmla="*/ 80 w 551"/>
                <a:gd name="T51" fmla="*/ 243 h 639"/>
                <a:gd name="T52" fmla="*/ 59 w 551"/>
                <a:gd name="T53" fmla="*/ 382 h 639"/>
                <a:gd name="T54" fmla="*/ 130 w 551"/>
                <a:gd name="T55" fmla="*/ 532 h 639"/>
                <a:gd name="T56" fmla="*/ 216 w 551"/>
                <a:gd name="T57" fmla="*/ 639 h 639"/>
                <a:gd name="T58" fmla="*/ 236 w 551"/>
                <a:gd name="T59" fmla="*/ 513 h 639"/>
                <a:gd name="T60" fmla="*/ 79 w 551"/>
                <a:gd name="T61" fmla="*/ 461 h 639"/>
                <a:gd name="T62" fmla="*/ 33 w 551"/>
                <a:gd name="T63" fmla="*/ 362 h 639"/>
                <a:gd name="T64" fmla="*/ 99 w 551"/>
                <a:gd name="T65" fmla="*/ 245 h 639"/>
                <a:gd name="T66" fmla="*/ 315 w 551"/>
                <a:gd name="T67" fmla="*/ 19 h 639"/>
                <a:gd name="T68" fmla="*/ 468 w 551"/>
                <a:gd name="T69" fmla="*/ 388 h 639"/>
                <a:gd name="T70" fmla="*/ 465 w 551"/>
                <a:gd name="T71" fmla="*/ 639 h 639"/>
                <a:gd name="T72" fmla="*/ 485 w 551"/>
                <a:gd name="T73" fmla="*/ 399 h 639"/>
                <a:gd name="T74" fmla="*/ 315 w 551"/>
                <a:gd name="T75" fmla="*/ 0 h 639"/>
                <a:gd name="T76" fmla="*/ 143 w 551"/>
                <a:gd name="T77" fmla="*/ 231 h 639"/>
                <a:gd name="T78" fmla="*/ 500 w 551"/>
                <a:gd name="T79" fmla="*/ 231 h 639"/>
                <a:gd name="T80" fmla="*/ 321 w 551"/>
                <a:gd name="T81" fmla="*/ 390 h 639"/>
                <a:gd name="T82" fmla="*/ 321 w 551"/>
                <a:gd name="T83" fmla="*/ 72 h 639"/>
                <a:gd name="T84" fmla="*/ 321 w 551"/>
                <a:gd name="T85" fmla="*/ 390 h 639"/>
                <a:gd name="T86" fmla="*/ 183 w 551"/>
                <a:gd name="T87" fmla="*/ 231 h 639"/>
                <a:gd name="T88" fmla="*/ 460 w 551"/>
                <a:gd name="T89" fmla="*/ 231 h 639"/>
                <a:gd name="T90" fmla="*/ 321 w 551"/>
                <a:gd name="T91" fmla="*/ 350 h 639"/>
                <a:gd name="T92" fmla="*/ 321 w 551"/>
                <a:gd name="T93" fmla="*/ 112 h 639"/>
                <a:gd name="T94" fmla="*/ 321 w 551"/>
                <a:gd name="T95" fmla="*/ 35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1" h="639">
                  <a:moveTo>
                    <a:pt x="332" y="140"/>
                  </a:moveTo>
                  <a:cubicBezTo>
                    <a:pt x="332" y="133"/>
                    <a:pt x="332" y="133"/>
                    <a:pt x="332" y="133"/>
                  </a:cubicBezTo>
                  <a:cubicBezTo>
                    <a:pt x="313" y="133"/>
                    <a:pt x="313" y="133"/>
                    <a:pt x="313" y="133"/>
                  </a:cubicBezTo>
                  <a:cubicBezTo>
                    <a:pt x="313" y="140"/>
                    <a:pt x="313" y="140"/>
                    <a:pt x="313" y="140"/>
                  </a:cubicBezTo>
                  <a:cubicBezTo>
                    <a:pt x="310" y="140"/>
                    <a:pt x="310" y="140"/>
                    <a:pt x="310" y="140"/>
                  </a:cubicBezTo>
                  <a:cubicBezTo>
                    <a:pt x="289" y="140"/>
                    <a:pt x="272" y="157"/>
                    <a:pt x="272" y="178"/>
                  </a:cubicBezTo>
                  <a:cubicBezTo>
                    <a:pt x="272" y="196"/>
                    <a:pt x="272" y="196"/>
                    <a:pt x="272" y="196"/>
                  </a:cubicBezTo>
                  <a:cubicBezTo>
                    <a:pt x="272" y="208"/>
                    <a:pt x="279" y="218"/>
                    <a:pt x="292" y="226"/>
                  </a:cubicBezTo>
                  <a:cubicBezTo>
                    <a:pt x="300" y="229"/>
                    <a:pt x="300" y="229"/>
                    <a:pt x="300" y="229"/>
                  </a:cubicBezTo>
                  <a:cubicBezTo>
                    <a:pt x="300" y="229"/>
                    <a:pt x="300" y="229"/>
                    <a:pt x="300" y="229"/>
                  </a:cubicBezTo>
                  <a:cubicBezTo>
                    <a:pt x="313" y="234"/>
                    <a:pt x="313" y="234"/>
                    <a:pt x="313" y="234"/>
                  </a:cubicBezTo>
                  <a:cubicBezTo>
                    <a:pt x="313" y="294"/>
                    <a:pt x="313" y="294"/>
                    <a:pt x="313" y="294"/>
                  </a:cubicBezTo>
                  <a:cubicBezTo>
                    <a:pt x="310" y="294"/>
                    <a:pt x="310" y="294"/>
                    <a:pt x="310" y="294"/>
                  </a:cubicBezTo>
                  <a:cubicBezTo>
                    <a:pt x="300" y="294"/>
                    <a:pt x="292" y="286"/>
                    <a:pt x="292" y="276"/>
                  </a:cubicBezTo>
                  <a:cubicBezTo>
                    <a:pt x="292" y="267"/>
                    <a:pt x="292" y="267"/>
                    <a:pt x="292" y="267"/>
                  </a:cubicBezTo>
                  <a:cubicBezTo>
                    <a:pt x="272" y="267"/>
                    <a:pt x="272" y="267"/>
                    <a:pt x="272" y="267"/>
                  </a:cubicBezTo>
                  <a:cubicBezTo>
                    <a:pt x="272" y="276"/>
                    <a:pt x="272" y="276"/>
                    <a:pt x="272" y="276"/>
                  </a:cubicBezTo>
                  <a:cubicBezTo>
                    <a:pt x="272" y="296"/>
                    <a:pt x="289" y="313"/>
                    <a:pt x="310" y="313"/>
                  </a:cubicBezTo>
                  <a:cubicBezTo>
                    <a:pt x="313" y="313"/>
                    <a:pt x="313" y="313"/>
                    <a:pt x="313" y="313"/>
                  </a:cubicBezTo>
                  <a:cubicBezTo>
                    <a:pt x="313" y="321"/>
                    <a:pt x="313" y="321"/>
                    <a:pt x="313" y="321"/>
                  </a:cubicBezTo>
                  <a:cubicBezTo>
                    <a:pt x="332" y="321"/>
                    <a:pt x="332" y="321"/>
                    <a:pt x="332" y="321"/>
                  </a:cubicBezTo>
                  <a:cubicBezTo>
                    <a:pt x="332" y="313"/>
                    <a:pt x="332" y="313"/>
                    <a:pt x="332" y="313"/>
                  </a:cubicBezTo>
                  <a:cubicBezTo>
                    <a:pt x="352" y="313"/>
                    <a:pt x="369" y="296"/>
                    <a:pt x="369" y="276"/>
                  </a:cubicBezTo>
                  <a:cubicBezTo>
                    <a:pt x="369" y="257"/>
                    <a:pt x="369" y="257"/>
                    <a:pt x="369" y="257"/>
                  </a:cubicBezTo>
                  <a:cubicBezTo>
                    <a:pt x="369" y="246"/>
                    <a:pt x="362" y="236"/>
                    <a:pt x="348" y="227"/>
                  </a:cubicBezTo>
                  <a:cubicBezTo>
                    <a:pt x="343" y="225"/>
                    <a:pt x="343" y="225"/>
                    <a:pt x="343" y="225"/>
                  </a:cubicBezTo>
                  <a:cubicBezTo>
                    <a:pt x="343" y="225"/>
                    <a:pt x="343" y="225"/>
                    <a:pt x="343" y="225"/>
                  </a:cubicBezTo>
                  <a:cubicBezTo>
                    <a:pt x="332" y="221"/>
                    <a:pt x="332" y="221"/>
                    <a:pt x="332" y="221"/>
                  </a:cubicBezTo>
                  <a:cubicBezTo>
                    <a:pt x="332" y="160"/>
                    <a:pt x="332" y="160"/>
                    <a:pt x="332" y="160"/>
                  </a:cubicBezTo>
                  <a:cubicBezTo>
                    <a:pt x="342" y="160"/>
                    <a:pt x="349" y="168"/>
                    <a:pt x="349" y="178"/>
                  </a:cubicBezTo>
                  <a:cubicBezTo>
                    <a:pt x="349" y="186"/>
                    <a:pt x="349" y="186"/>
                    <a:pt x="349" y="186"/>
                  </a:cubicBezTo>
                  <a:cubicBezTo>
                    <a:pt x="369" y="186"/>
                    <a:pt x="369" y="186"/>
                    <a:pt x="369" y="186"/>
                  </a:cubicBezTo>
                  <a:cubicBezTo>
                    <a:pt x="369" y="178"/>
                    <a:pt x="369" y="178"/>
                    <a:pt x="369" y="178"/>
                  </a:cubicBezTo>
                  <a:cubicBezTo>
                    <a:pt x="369" y="157"/>
                    <a:pt x="352" y="141"/>
                    <a:pt x="332" y="140"/>
                  </a:cubicBezTo>
                  <a:close/>
                  <a:moveTo>
                    <a:pt x="313" y="213"/>
                  </a:moveTo>
                  <a:cubicBezTo>
                    <a:pt x="307" y="211"/>
                    <a:pt x="307" y="211"/>
                    <a:pt x="307" y="211"/>
                  </a:cubicBezTo>
                  <a:cubicBezTo>
                    <a:pt x="307" y="211"/>
                    <a:pt x="307" y="211"/>
                    <a:pt x="307" y="211"/>
                  </a:cubicBezTo>
                  <a:cubicBezTo>
                    <a:pt x="302" y="209"/>
                    <a:pt x="302" y="209"/>
                    <a:pt x="302" y="209"/>
                  </a:cubicBezTo>
                  <a:cubicBezTo>
                    <a:pt x="298" y="206"/>
                    <a:pt x="292" y="202"/>
                    <a:pt x="292" y="196"/>
                  </a:cubicBezTo>
                  <a:cubicBezTo>
                    <a:pt x="292" y="178"/>
                    <a:pt x="292" y="178"/>
                    <a:pt x="292" y="178"/>
                  </a:cubicBezTo>
                  <a:cubicBezTo>
                    <a:pt x="292" y="168"/>
                    <a:pt x="300" y="160"/>
                    <a:pt x="310" y="160"/>
                  </a:cubicBezTo>
                  <a:cubicBezTo>
                    <a:pt x="313" y="160"/>
                    <a:pt x="313" y="160"/>
                    <a:pt x="313" y="160"/>
                  </a:cubicBezTo>
                  <a:lnTo>
                    <a:pt x="313" y="213"/>
                  </a:lnTo>
                  <a:close/>
                  <a:moveTo>
                    <a:pt x="339" y="244"/>
                  </a:moveTo>
                  <a:cubicBezTo>
                    <a:pt x="345" y="248"/>
                    <a:pt x="349" y="253"/>
                    <a:pt x="349" y="257"/>
                  </a:cubicBezTo>
                  <a:cubicBezTo>
                    <a:pt x="349" y="276"/>
                    <a:pt x="349" y="276"/>
                    <a:pt x="349" y="276"/>
                  </a:cubicBezTo>
                  <a:cubicBezTo>
                    <a:pt x="349" y="286"/>
                    <a:pt x="342" y="294"/>
                    <a:pt x="332" y="294"/>
                  </a:cubicBezTo>
                  <a:cubicBezTo>
                    <a:pt x="332" y="241"/>
                    <a:pt x="332" y="241"/>
                    <a:pt x="332" y="241"/>
                  </a:cubicBezTo>
                  <a:lnTo>
                    <a:pt x="339" y="244"/>
                  </a:lnTo>
                  <a:close/>
                  <a:moveTo>
                    <a:pt x="315" y="0"/>
                  </a:moveTo>
                  <a:cubicBezTo>
                    <a:pt x="185" y="0"/>
                    <a:pt x="79" y="106"/>
                    <a:pt x="79" y="236"/>
                  </a:cubicBezTo>
                  <a:cubicBezTo>
                    <a:pt x="79" y="238"/>
                    <a:pt x="79" y="241"/>
                    <a:pt x="80" y="243"/>
                  </a:cubicBezTo>
                  <a:cubicBezTo>
                    <a:pt x="0" y="382"/>
                    <a:pt x="0" y="382"/>
                    <a:pt x="0" y="382"/>
                  </a:cubicBezTo>
                  <a:cubicBezTo>
                    <a:pt x="59" y="382"/>
                    <a:pt x="59" y="382"/>
                    <a:pt x="59" y="382"/>
                  </a:cubicBezTo>
                  <a:cubicBezTo>
                    <a:pt x="59" y="461"/>
                    <a:pt x="59" y="461"/>
                    <a:pt x="59" y="461"/>
                  </a:cubicBezTo>
                  <a:cubicBezTo>
                    <a:pt x="59" y="500"/>
                    <a:pt x="91" y="532"/>
                    <a:pt x="130" y="532"/>
                  </a:cubicBezTo>
                  <a:cubicBezTo>
                    <a:pt x="216" y="532"/>
                    <a:pt x="216" y="532"/>
                    <a:pt x="216" y="532"/>
                  </a:cubicBezTo>
                  <a:cubicBezTo>
                    <a:pt x="216" y="639"/>
                    <a:pt x="216" y="639"/>
                    <a:pt x="216" y="639"/>
                  </a:cubicBezTo>
                  <a:cubicBezTo>
                    <a:pt x="236" y="639"/>
                    <a:pt x="236" y="639"/>
                    <a:pt x="236" y="639"/>
                  </a:cubicBezTo>
                  <a:cubicBezTo>
                    <a:pt x="236" y="513"/>
                    <a:pt x="236" y="513"/>
                    <a:pt x="236" y="513"/>
                  </a:cubicBezTo>
                  <a:cubicBezTo>
                    <a:pt x="130" y="513"/>
                    <a:pt x="130" y="513"/>
                    <a:pt x="130" y="513"/>
                  </a:cubicBezTo>
                  <a:cubicBezTo>
                    <a:pt x="101" y="513"/>
                    <a:pt x="79" y="490"/>
                    <a:pt x="79" y="461"/>
                  </a:cubicBezTo>
                  <a:cubicBezTo>
                    <a:pt x="79" y="362"/>
                    <a:pt x="79" y="362"/>
                    <a:pt x="79" y="362"/>
                  </a:cubicBezTo>
                  <a:cubicBezTo>
                    <a:pt x="33" y="362"/>
                    <a:pt x="33" y="362"/>
                    <a:pt x="33" y="362"/>
                  </a:cubicBezTo>
                  <a:cubicBezTo>
                    <a:pt x="99" y="248"/>
                    <a:pt x="99" y="248"/>
                    <a:pt x="99" y="248"/>
                  </a:cubicBezTo>
                  <a:cubicBezTo>
                    <a:pt x="99" y="245"/>
                    <a:pt x="99" y="245"/>
                    <a:pt x="99" y="245"/>
                  </a:cubicBezTo>
                  <a:cubicBezTo>
                    <a:pt x="99" y="242"/>
                    <a:pt x="99" y="239"/>
                    <a:pt x="99" y="236"/>
                  </a:cubicBezTo>
                  <a:cubicBezTo>
                    <a:pt x="99" y="116"/>
                    <a:pt x="196" y="19"/>
                    <a:pt x="315" y="19"/>
                  </a:cubicBezTo>
                  <a:cubicBezTo>
                    <a:pt x="434" y="19"/>
                    <a:pt x="531" y="116"/>
                    <a:pt x="531" y="236"/>
                  </a:cubicBezTo>
                  <a:cubicBezTo>
                    <a:pt x="531" y="293"/>
                    <a:pt x="509" y="347"/>
                    <a:pt x="468" y="388"/>
                  </a:cubicBezTo>
                  <a:cubicBezTo>
                    <a:pt x="465" y="391"/>
                    <a:pt x="465" y="391"/>
                    <a:pt x="465" y="391"/>
                  </a:cubicBezTo>
                  <a:cubicBezTo>
                    <a:pt x="465" y="639"/>
                    <a:pt x="465" y="639"/>
                    <a:pt x="465" y="639"/>
                  </a:cubicBezTo>
                  <a:cubicBezTo>
                    <a:pt x="485" y="639"/>
                    <a:pt x="485" y="639"/>
                    <a:pt x="485" y="639"/>
                  </a:cubicBezTo>
                  <a:cubicBezTo>
                    <a:pt x="485" y="399"/>
                    <a:pt x="485" y="399"/>
                    <a:pt x="485" y="399"/>
                  </a:cubicBezTo>
                  <a:cubicBezTo>
                    <a:pt x="527" y="355"/>
                    <a:pt x="551" y="297"/>
                    <a:pt x="551" y="236"/>
                  </a:cubicBezTo>
                  <a:cubicBezTo>
                    <a:pt x="551" y="106"/>
                    <a:pt x="445" y="0"/>
                    <a:pt x="315" y="0"/>
                  </a:cubicBezTo>
                  <a:close/>
                  <a:moveTo>
                    <a:pt x="321" y="53"/>
                  </a:moveTo>
                  <a:cubicBezTo>
                    <a:pt x="223" y="53"/>
                    <a:pt x="143" y="133"/>
                    <a:pt x="143" y="231"/>
                  </a:cubicBezTo>
                  <a:cubicBezTo>
                    <a:pt x="143" y="329"/>
                    <a:pt x="223" y="410"/>
                    <a:pt x="321" y="410"/>
                  </a:cubicBezTo>
                  <a:cubicBezTo>
                    <a:pt x="420" y="410"/>
                    <a:pt x="500" y="329"/>
                    <a:pt x="500" y="231"/>
                  </a:cubicBezTo>
                  <a:cubicBezTo>
                    <a:pt x="500" y="133"/>
                    <a:pt x="420" y="53"/>
                    <a:pt x="321" y="53"/>
                  </a:cubicBezTo>
                  <a:close/>
                  <a:moveTo>
                    <a:pt x="321" y="390"/>
                  </a:moveTo>
                  <a:cubicBezTo>
                    <a:pt x="234" y="390"/>
                    <a:pt x="162" y="319"/>
                    <a:pt x="162" y="231"/>
                  </a:cubicBezTo>
                  <a:cubicBezTo>
                    <a:pt x="162" y="143"/>
                    <a:pt x="234" y="72"/>
                    <a:pt x="321" y="72"/>
                  </a:cubicBezTo>
                  <a:cubicBezTo>
                    <a:pt x="409" y="72"/>
                    <a:pt x="480" y="143"/>
                    <a:pt x="480" y="231"/>
                  </a:cubicBezTo>
                  <a:cubicBezTo>
                    <a:pt x="480" y="319"/>
                    <a:pt x="409" y="390"/>
                    <a:pt x="321" y="390"/>
                  </a:cubicBezTo>
                  <a:close/>
                  <a:moveTo>
                    <a:pt x="321" y="93"/>
                  </a:moveTo>
                  <a:cubicBezTo>
                    <a:pt x="245" y="93"/>
                    <a:pt x="183" y="155"/>
                    <a:pt x="183" y="231"/>
                  </a:cubicBezTo>
                  <a:cubicBezTo>
                    <a:pt x="183" y="307"/>
                    <a:pt x="245" y="370"/>
                    <a:pt x="321" y="370"/>
                  </a:cubicBezTo>
                  <a:cubicBezTo>
                    <a:pt x="398" y="370"/>
                    <a:pt x="460" y="307"/>
                    <a:pt x="460" y="231"/>
                  </a:cubicBezTo>
                  <a:cubicBezTo>
                    <a:pt x="460" y="155"/>
                    <a:pt x="398" y="93"/>
                    <a:pt x="321" y="93"/>
                  </a:cubicBezTo>
                  <a:close/>
                  <a:moveTo>
                    <a:pt x="321" y="350"/>
                  </a:moveTo>
                  <a:cubicBezTo>
                    <a:pt x="256" y="350"/>
                    <a:pt x="202" y="297"/>
                    <a:pt x="202" y="231"/>
                  </a:cubicBezTo>
                  <a:cubicBezTo>
                    <a:pt x="202" y="165"/>
                    <a:pt x="256" y="112"/>
                    <a:pt x="321" y="112"/>
                  </a:cubicBezTo>
                  <a:cubicBezTo>
                    <a:pt x="387" y="112"/>
                    <a:pt x="440" y="165"/>
                    <a:pt x="440" y="231"/>
                  </a:cubicBezTo>
                  <a:cubicBezTo>
                    <a:pt x="440" y="297"/>
                    <a:pt x="387" y="350"/>
                    <a:pt x="321" y="3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 name="speed"/>
            <p:cNvSpPr txBox="1">
              <a:spLocks noChangeArrowheads="1"/>
            </p:cNvSpPr>
            <p:nvPr/>
          </p:nvSpPr>
          <p:spPr bwMode="auto">
            <a:xfrm>
              <a:off x="5499613" y="3203950"/>
              <a:ext cx="1213631" cy="350594"/>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latinLnBrk="0">
                <a:buClr>
                  <a:prstClr val="white"/>
                </a:buClr>
                <a:defRPr/>
              </a:pPr>
              <a:r>
                <a:rPr lang="zh-CN" altLang="en-US" sz="1100" b="1" dirty="0" smtClean="0">
                  <a:solidFill>
                    <a:schemeClr val="bg1"/>
                  </a:solidFill>
                  <a:latin typeface="Microsoft YaHei" charset="-122"/>
                  <a:ea typeface="Microsoft YaHei" charset="-122"/>
                  <a:cs typeface="Microsoft YaHei" charset="-122"/>
                </a:rPr>
                <a:t>宪法与法律的最终解释机关</a:t>
              </a:r>
              <a:endParaRPr lang="en-US" altLang="ko-KR" sz="1100" b="1" dirty="0">
                <a:solidFill>
                  <a:schemeClr val="bg1"/>
                </a:solidFill>
                <a:latin typeface="Microsoft YaHei" charset="-122"/>
                <a:ea typeface="Microsoft YaHei" charset="-122"/>
                <a:cs typeface="Microsoft YaHei" charset="-122"/>
              </a:endParaRPr>
            </a:p>
          </p:txBody>
        </p:sp>
      </p:grpSp>
      <p:grpSp>
        <p:nvGrpSpPr>
          <p:cNvPr id="24" name="组 23"/>
          <p:cNvGrpSpPr/>
          <p:nvPr/>
        </p:nvGrpSpPr>
        <p:grpSpPr>
          <a:xfrm>
            <a:off x="74046" y="2105152"/>
            <a:ext cx="3592413" cy="2870102"/>
            <a:chOff x="2337916" y="1772816"/>
            <a:chExt cx="3720170" cy="2972172"/>
          </a:xfrm>
        </p:grpSpPr>
        <p:sp>
          <p:nvSpPr>
            <p:cNvPr id="7" name="원호 74"/>
            <p:cNvSpPr/>
            <p:nvPr/>
          </p:nvSpPr>
          <p:spPr>
            <a:xfrm>
              <a:off x="3085914" y="1772816"/>
              <a:ext cx="2972172" cy="2972172"/>
            </a:xfrm>
            <a:prstGeom prst="arc">
              <a:avLst>
                <a:gd name="adj1" fmla="val 12272767"/>
                <a:gd name="adj2" fmla="val 20003823"/>
              </a:avLst>
            </a:prstGeom>
            <a:noFill/>
            <a:ln>
              <a:solidFill>
                <a:srgbClr val="FD5A27"/>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8" name="타원 72"/>
            <p:cNvSpPr/>
            <p:nvPr/>
          </p:nvSpPr>
          <p:spPr>
            <a:xfrm>
              <a:off x="2337916" y="2559247"/>
              <a:ext cx="1399310" cy="1399310"/>
            </a:xfrm>
            <a:prstGeom prst="ellipse">
              <a:avLst/>
            </a:prstGeom>
            <a:solidFill>
              <a:srgbClr val="FD5A27"/>
            </a:solidFill>
            <a:ln w="19050">
              <a:solidFill>
                <a:srgbClr val="2D3A4B"/>
              </a:solidFill>
            </a:ln>
            <a:effectLst>
              <a:outerShdw blurRad="177800" dist="165100" dir="5400000" sx="98000" sy="98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7" name="speed"/>
            <p:cNvSpPr txBox="1">
              <a:spLocks noChangeArrowheads="1"/>
            </p:cNvSpPr>
            <p:nvPr/>
          </p:nvSpPr>
          <p:spPr bwMode="auto">
            <a:xfrm>
              <a:off x="2430755" y="3201213"/>
              <a:ext cx="1213631" cy="27699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latinLnBrk="0">
                <a:buClr>
                  <a:prstClr val="white"/>
                </a:buClr>
                <a:defRPr/>
              </a:pPr>
              <a:r>
                <a:rPr lang="zh-CN" altLang="en-US" b="1" dirty="0" smtClean="0">
                  <a:solidFill>
                    <a:schemeClr val="bg1"/>
                  </a:solidFill>
                  <a:latin typeface="Microsoft YaHei" charset="-122"/>
                  <a:ea typeface="Microsoft YaHei" charset="-122"/>
                  <a:cs typeface="Microsoft YaHei" charset="-122"/>
                </a:rPr>
                <a:t>立法机关</a:t>
              </a:r>
              <a:endParaRPr lang="en-US" altLang="ko-KR" b="1" dirty="0">
                <a:solidFill>
                  <a:schemeClr val="bg1"/>
                </a:solidFill>
                <a:latin typeface="Microsoft YaHei" charset="-122"/>
                <a:ea typeface="Microsoft YaHei" charset="-122"/>
                <a:cs typeface="Microsoft YaHei" charset="-122"/>
              </a:endParaRPr>
            </a:p>
          </p:txBody>
        </p:sp>
        <p:sp>
          <p:nvSpPr>
            <p:cNvPr id="23" name="Freeform 83"/>
            <p:cNvSpPr>
              <a:spLocks noEditPoints="1"/>
            </p:cNvSpPr>
            <p:nvPr/>
          </p:nvSpPr>
          <p:spPr bwMode="auto">
            <a:xfrm>
              <a:off x="2878438" y="2671165"/>
              <a:ext cx="360633" cy="418130"/>
            </a:xfrm>
            <a:custGeom>
              <a:avLst/>
              <a:gdLst>
                <a:gd name="T0" fmla="*/ 269 w 565"/>
                <a:gd name="T1" fmla="*/ 265 h 655"/>
                <a:gd name="T2" fmla="*/ 310 w 565"/>
                <a:gd name="T3" fmla="*/ 287 h 655"/>
                <a:gd name="T4" fmla="*/ 162 w 565"/>
                <a:gd name="T5" fmla="*/ 401 h 655"/>
                <a:gd name="T6" fmla="*/ 132 w 565"/>
                <a:gd name="T7" fmla="*/ 390 h 655"/>
                <a:gd name="T8" fmla="*/ 132 w 565"/>
                <a:gd name="T9" fmla="*/ 390 h 655"/>
                <a:gd name="T10" fmla="*/ 365 w 565"/>
                <a:gd name="T11" fmla="*/ 35 h 655"/>
                <a:gd name="T12" fmla="*/ 303 w 565"/>
                <a:gd name="T13" fmla="*/ 80 h 655"/>
                <a:gd name="T14" fmla="*/ 165 w 565"/>
                <a:gd name="T15" fmla="*/ 80 h 655"/>
                <a:gd name="T16" fmla="*/ 241 w 565"/>
                <a:gd name="T17" fmla="*/ 655 h 655"/>
                <a:gd name="T18" fmla="*/ 473 w 565"/>
                <a:gd name="T19" fmla="*/ 349 h 655"/>
                <a:gd name="T20" fmla="*/ 199 w 565"/>
                <a:gd name="T21" fmla="*/ 196 h 655"/>
                <a:gd name="T22" fmla="*/ 199 w 565"/>
                <a:gd name="T23" fmla="*/ 60 h 655"/>
                <a:gd name="T24" fmla="*/ 298 w 565"/>
                <a:gd name="T25" fmla="*/ 20 h 655"/>
                <a:gd name="T26" fmla="*/ 291 w 565"/>
                <a:gd name="T27" fmla="*/ 198 h 655"/>
                <a:gd name="T28" fmla="*/ 47 w 565"/>
                <a:gd name="T29" fmla="*/ 455 h 655"/>
                <a:gd name="T30" fmla="*/ 321 w 565"/>
                <a:gd name="T31" fmla="*/ 620 h 655"/>
                <a:gd name="T32" fmla="*/ 72 w 565"/>
                <a:gd name="T33" fmla="*/ 475 h 655"/>
                <a:gd name="T34" fmla="*/ 409 w 565"/>
                <a:gd name="T35" fmla="*/ 628 h 655"/>
                <a:gd name="T36" fmla="*/ 409 w 565"/>
                <a:gd name="T37" fmla="*/ 628 h 655"/>
                <a:gd name="T38" fmla="*/ 530 w 565"/>
                <a:gd name="T39" fmla="*/ 491 h 655"/>
                <a:gd name="T40" fmla="*/ 409 w 565"/>
                <a:gd name="T41" fmla="*/ 389 h 655"/>
                <a:gd name="T42" fmla="*/ 419 w 565"/>
                <a:gd name="T43" fmla="*/ 400 h 655"/>
                <a:gd name="T44" fmla="*/ 365 w 565"/>
                <a:gd name="T45" fmla="*/ 445 h 655"/>
                <a:gd name="T46" fmla="*/ 389 w 565"/>
                <a:gd name="T47" fmla="*/ 490 h 655"/>
                <a:gd name="T48" fmla="*/ 384 w 565"/>
                <a:gd name="T49" fmla="*/ 530 h 655"/>
                <a:gd name="T50" fmla="*/ 398 w 565"/>
                <a:gd name="T51" fmla="*/ 564 h 655"/>
                <a:gd name="T52" fmla="*/ 419 w 565"/>
                <a:gd name="T53" fmla="*/ 563 h 655"/>
                <a:gd name="T54" fmla="*/ 428 w 565"/>
                <a:gd name="T55" fmla="*/ 485 h 655"/>
                <a:gd name="T56" fmla="*/ 432 w 565"/>
                <a:gd name="T57" fmla="*/ 445 h 655"/>
                <a:gd name="T58" fmla="*/ 419 w 565"/>
                <a:gd name="T59" fmla="*/ 411 h 655"/>
                <a:gd name="T60" fmla="*/ 419 w 565"/>
                <a:gd name="T61" fmla="*/ 502 h 655"/>
                <a:gd name="T62" fmla="*/ 384 w 565"/>
                <a:gd name="T63" fmla="*/ 461 h 655"/>
                <a:gd name="T64" fmla="*/ 400 w 565"/>
                <a:gd name="T65" fmla="*/ 474 h 655"/>
                <a:gd name="T66" fmla="*/ 381 w 565"/>
                <a:gd name="T67" fmla="*/ 203 h 655"/>
                <a:gd name="T68" fmla="*/ 415 w 565"/>
                <a:gd name="T69" fmla="*/ 161 h 655"/>
                <a:gd name="T70" fmla="*/ 394 w 565"/>
                <a:gd name="T71" fmla="*/ 140 h 655"/>
                <a:gd name="T72" fmla="*/ 415 w 565"/>
                <a:gd name="T73" fmla="*/ 121 h 655"/>
                <a:gd name="T74" fmla="*/ 381 w 565"/>
                <a:gd name="T75" fmla="*/ 86 h 655"/>
                <a:gd name="T76" fmla="*/ 358 w 565"/>
                <a:gd name="T77" fmla="*/ 126 h 655"/>
                <a:gd name="T78" fmla="*/ 381 w 565"/>
                <a:gd name="T79" fmla="*/ 149 h 655"/>
                <a:gd name="T80" fmla="*/ 371 w 565"/>
                <a:gd name="T81" fmla="*/ 167 h 655"/>
                <a:gd name="T82" fmla="*/ 394 w 565"/>
                <a:gd name="T83" fmla="*/ 153 h 655"/>
                <a:gd name="T84" fmla="*/ 394 w 565"/>
                <a:gd name="T85" fmla="*/ 181 h 655"/>
                <a:gd name="T86" fmla="*/ 371 w 565"/>
                <a:gd name="T87" fmla="*/ 115 h 655"/>
                <a:gd name="T88" fmla="*/ 376 w 565"/>
                <a:gd name="T89" fmla="*/ 133 h 655"/>
                <a:gd name="T90" fmla="*/ 250 w 565"/>
                <a:gd name="T91" fmla="*/ 406 h 655"/>
                <a:gd name="T92" fmla="*/ 255 w 565"/>
                <a:gd name="T93" fmla="*/ 342 h 655"/>
                <a:gd name="T94" fmla="*/ 255 w 565"/>
                <a:gd name="T95" fmla="*/ 314 h 655"/>
                <a:gd name="T96" fmla="*/ 250 w 565"/>
                <a:gd name="T97" fmla="*/ 287 h 655"/>
                <a:gd name="T98" fmla="*/ 204 w 565"/>
                <a:gd name="T99" fmla="*/ 314 h 655"/>
                <a:gd name="T100" fmla="*/ 224 w 565"/>
                <a:gd name="T101" fmla="*/ 351 h 655"/>
                <a:gd name="T102" fmla="*/ 224 w 565"/>
                <a:gd name="T103" fmla="*/ 373 h 655"/>
                <a:gd name="T104" fmla="*/ 255 w 565"/>
                <a:gd name="T105" fmla="*/ 379 h 655"/>
                <a:gd name="T106" fmla="*/ 255 w 565"/>
                <a:gd name="T107" fmla="*/ 379 h 655"/>
                <a:gd name="T108" fmla="*/ 229 w 565"/>
                <a:gd name="T109" fmla="*/ 332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5" h="655">
                  <a:moveTo>
                    <a:pt x="310" y="306"/>
                  </a:moveTo>
                  <a:cubicBezTo>
                    <a:pt x="333" y="306"/>
                    <a:pt x="351" y="288"/>
                    <a:pt x="351" y="265"/>
                  </a:cubicBezTo>
                  <a:cubicBezTo>
                    <a:pt x="351" y="242"/>
                    <a:pt x="333" y="224"/>
                    <a:pt x="310" y="224"/>
                  </a:cubicBezTo>
                  <a:cubicBezTo>
                    <a:pt x="287" y="224"/>
                    <a:pt x="269" y="242"/>
                    <a:pt x="269" y="265"/>
                  </a:cubicBezTo>
                  <a:cubicBezTo>
                    <a:pt x="269" y="288"/>
                    <a:pt x="287" y="306"/>
                    <a:pt x="310" y="306"/>
                  </a:cubicBezTo>
                  <a:close/>
                  <a:moveTo>
                    <a:pt x="310" y="243"/>
                  </a:moveTo>
                  <a:cubicBezTo>
                    <a:pt x="322" y="243"/>
                    <a:pt x="331" y="253"/>
                    <a:pt x="331" y="265"/>
                  </a:cubicBezTo>
                  <a:cubicBezTo>
                    <a:pt x="331" y="277"/>
                    <a:pt x="322" y="287"/>
                    <a:pt x="310" y="287"/>
                  </a:cubicBezTo>
                  <a:cubicBezTo>
                    <a:pt x="298" y="287"/>
                    <a:pt x="288" y="277"/>
                    <a:pt x="288" y="265"/>
                  </a:cubicBezTo>
                  <a:cubicBezTo>
                    <a:pt x="288" y="253"/>
                    <a:pt x="298" y="243"/>
                    <a:pt x="310" y="243"/>
                  </a:cubicBezTo>
                  <a:close/>
                  <a:moveTo>
                    <a:pt x="132" y="431"/>
                  </a:moveTo>
                  <a:cubicBezTo>
                    <a:pt x="148" y="431"/>
                    <a:pt x="162" y="417"/>
                    <a:pt x="162" y="401"/>
                  </a:cubicBezTo>
                  <a:cubicBezTo>
                    <a:pt x="162" y="384"/>
                    <a:pt x="148" y="371"/>
                    <a:pt x="132" y="371"/>
                  </a:cubicBezTo>
                  <a:cubicBezTo>
                    <a:pt x="115" y="371"/>
                    <a:pt x="102" y="384"/>
                    <a:pt x="102" y="401"/>
                  </a:cubicBezTo>
                  <a:cubicBezTo>
                    <a:pt x="102" y="417"/>
                    <a:pt x="115" y="431"/>
                    <a:pt x="132" y="431"/>
                  </a:cubicBezTo>
                  <a:close/>
                  <a:moveTo>
                    <a:pt x="132" y="390"/>
                  </a:moveTo>
                  <a:cubicBezTo>
                    <a:pt x="138" y="390"/>
                    <a:pt x="142" y="395"/>
                    <a:pt x="142" y="401"/>
                  </a:cubicBezTo>
                  <a:cubicBezTo>
                    <a:pt x="142" y="407"/>
                    <a:pt x="138" y="411"/>
                    <a:pt x="132" y="411"/>
                  </a:cubicBezTo>
                  <a:cubicBezTo>
                    <a:pt x="126" y="411"/>
                    <a:pt x="121" y="407"/>
                    <a:pt x="121" y="401"/>
                  </a:cubicBezTo>
                  <a:cubicBezTo>
                    <a:pt x="121" y="395"/>
                    <a:pt x="126" y="390"/>
                    <a:pt x="132" y="390"/>
                  </a:cubicBezTo>
                  <a:close/>
                  <a:moveTo>
                    <a:pt x="378" y="48"/>
                  </a:moveTo>
                  <a:cubicBezTo>
                    <a:pt x="385" y="48"/>
                    <a:pt x="391" y="43"/>
                    <a:pt x="391" y="35"/>
                  </a:cubicBezTo>
                  <a:cubicBezTo>
                    <a:pt x="391" y="28"/>
                    <a:pt x="385" y="22"/>
                    <a:pt x="378" y="22"/>
                  </a:cubicBezTo>
                  <a:cubicBezTo>
                    <a:pt x="370" y="22"/>
                    <a:pt x="365" y="28"/>
                    <a:pt x="365" y="35"/>
                  </a:cubicBezTo>
                  <a:cubicBezTo>
                    <a:pt x="365" y="43"/>
                    <a:pt x="370" y="48"/>
                    <a:pt x="378" y="48"/>
                  </a:cubicBezTo>
                  <a:close/>
                  <a:moveTo>
                    <a:pt x="473" y="349"/>
                  </a:moveTo>
                  <a:cubicBezTo>
                    <a:pt x="450" y="266"/>
                    <a:pt x="386" y="202"/>
                    <a:pt x="303" y="181"/>
                  </a:cubicBezTo>
                  <a:cubicBezTo>
                    <a:pt x="303" y="80"/>
                    <a:pt x="303" y="80"/>
                    <a:pt x="303" y="80"/>
                  </a:cubicBezTo>
                  <a:cubicBezTo>
                    <a:pt x="318" y="80"/>
                    <a:pt x="318" y="80"/>
                    <a:pt x="318" y="80"/>
                  </a:cubicBezTo>
                  <a:cubicBezTo>
                    <a:pt x="318" y="0"/>
                    <a:pt x="318" y="0"/>
                    <a:pt x="318" y="0"/>
                  </a:cubicBezTo>
                  <a:cubicBezTo>
                    <a:pt x="165" y="0"/>
                    <a:pt x="165" y="0"/>
                    <a:pt x="165" y="0"/>
                  </a:cubicBezTo>
                  <a:cubicBezTo>
                    <a:pt x="165" y="80"/>
                    <a:pt x="165" y="80"/>
                    <a:pt x="165" y="80"/>
                  </a:cubicBezTo>
                  <a:cubicBezTo>
                    <a:pt x="180" y="80"/>
                    <a:pt x="180" y="80"/>
                    <a:pt x="180" y="80"/>
                  </a:cubicBezTo>
                  <a:cubicBezTo>
                    <a:pt x="180" y="181"/>
                    <a:pt x="180" y="181"/>
                    <a:pt x="180" y="181"/>
                  </a:cubicBezTo>
                  <a:cubicBezTo>
                    <a:pt x="74" y="208"/>
                    <a:pt x="0" y="303"/>
                    <a:pt x="0" y="414"/>
                  </a:cubicBezTo>
                  <a:cubicBezTo>
                    <a:pt x="0" y="547"/>
                    <a:pt x="108" y="655"/>
                    <a:pt x="241" y="655"/>
                  </a:cubicBezTo>
                  <a:cubicBezTo>
                    <a:pt x="277" y="655"/>
                    <a:pt x="311" y="647"/>
                    <a:pt x="343" y="633"/>
                  </a:cubicBezTo>
                  <a:cubicBezTo>
                    <a:pt x="363" y="642"/>
                    <a:pt x="385" y="647"/>
                    <a:pt x="409" y="647"/>
                  </a:cubicBezTo>
                  <a:cubicBezTo>
                    <a:pt x="495" y="647"/>
                    <a:pt x="565" y="577"/>
                    <a:pt x="565" y="491"/>
                  </a:cubicBezTo>
                  <a:cubicBezTo>
                    <a:pt x="565" y="428"/>
                    <a:pt x="527" y="373"/>
                    <a:pt x="473" y="349"/>
                  </a:cubicBezTo>
                  <a:close/>
                  <a:moveTo>
                    <a:pt x="241" y="635"/>
                  </a:moveTo>
                  <a:cubicBezTo>
                    <a:pt x="119" y="635"/>
                    <a:pt x="20" y="536"/>
                    <a:pt x="20" y="414"/>
                  </a:cubicBezTo>
                  <a:cubicBezTo>
                    <a:pt x="20" y="310"/>
                    <a:pt x="91" y="221"/>
                    <a:pt x="192" y="198"/>
                  </a:cubicBezTo>
                  <a:cubicBezTo>
                    <a:pt x="199" y="196"/>
                    <a:pt x="199" y="196"/>
                    <a:pt x="199" y="196"/>
                  </a:cubicBezTo>
                  <a:cubicBezTo>
                    <a:pt x="199" y="80"/>
                    <a:pt x="199" y="80"/>
                    <a:pt x="199" y="80"/>
                  </a:cubicBezTo>
                  <a:cubicBezTo>
                    <a:pt x="268" y="80"/>
                    <a:pt x="268" y="80"/>
                    <a:pt x="268" y="80"/>
                  </a:cubicBezTo>
                  <a:cubicBezTo>
                    <a:pt x="268" y="60"/>
                    <a:pt x="268" y="60"/>
                    <a:pt x="268" y="60"/>
                  </a:cubicBezTo>
                  <a:cubicBezTo>
                    <a:pt x="199" y="60"/>
                    <a:pt x="199" y="60"/>
                    <a:pt x="199" y="60"/>
                  </a:cubicBezTo>
                  <a:cubicBezTo>
                    <a:pt x="190" y="60"/>
                    <a:pt x="190" y="60"/>
                    <a:pt x="190" y="60"/>
                  </a:cubicBezTo>
                  <a:cubicBezTo>
                    <a:pt x="184" y="60"/>
                    <a:pt x="184" y="60"/>
                    <a:pt x="184" y="60"/>
                  </a:cubicBezTo>
                  <a:cubicBezTo>
                    <a:pt x="184" y="20"/>
                    <a:pt x="184" y="20"/>
                    <a:pt x="184" y="20"/>
                  </a:cubicBezTo>
                  <a:cubicBezTo>
                    <a:pt x="298" y="20"/>
                    <a:pt x="298" y="20"/>
                    <a:pt x="298" y="20"/>
                  </a:cubicBezTo>
                  <a:cubicBezTo>
                    <a:pt x="298" y="60"/>
                    <a:pt x="298" y="60"/>
                    <a:pt x="298" y="60"/>
                  </a:cubicBezTo>
                  <a:cubicBezTo>
                    <a:pt x="283" y="60"/>
                    <a:pt x="283" y="60"/>
                    <a:pt x="283" y="60"/>
                  </a:cubicBezTo>
                  <a:cubicBezTo>
                    <a:pt x="283" y="196"/>
                    <a:pt x="283" y="196"/>
                    <a:pt x="283" y="196"/>
                  </a:cubicBezTo>
                  <a:cubicBezTo>
                    <a:pt x="291" y="198"/>
                    <a:pt x="291" y="198"/>
                    <a:pt x="291" y="198"/>
                  </a:cubicBezTo>
                  <a:cubicBezTo>
                    <a:pt x="366" y="215"/>
                    <a:pt x="425" y="269"/>
                    <a:pt x="451" y="340"/>
                  </a:cubicBezTo>
                  <a:cubicBezTo>
                    <a:pt x="437" y="337"/>
                    <a:pt x="423" y="335"/>
                    <a:pt x="409" y="335"/>
                  </a:cubicBezTo>
                  <a:cubicBezTo>
                    <a:pt x="335" y="335"/>
                    <a:pt x="273" y="386"/>
                    <a:pt x="257" y="455"/>
                  </a:cubicBezTo>
                  <a:cubicBezTo>
                    <a:pt x="47" y="455"/>
                    <a:pt x="47" y="455"/>
                    <a:pt x="47" y="455"/>
                  </a:cubicBezTo>
                  <a:cubicBezTo>
                    <a:pt x="50" y="467"/>
                    <a:pt x="50" y="467"/>
                    <a:pt x="50" y="467"/>
                  </a:cubicBezTo>
                  <a:cubicBezTo>
                    <a:pt x="72" y="555"/>
                    <a:pt x="151" y="616"/>
                    <a:pt x="241" y="616"/>
                  </a:cubicBezTo>
                  <a:cubicBezTo>
                    <a:pt x="262" y="616"/>
                    <a:pt x="283" y="612"/>
                    <a:pt x="303" y="606"/>
                  </a:cubicBezTo>
                  <a:cubicBezTo>
                    <a:pt x="309" y="611"/>
                    <a:pt x="315" y="616"/>
                    <a:pt x="321" y="620"/>
                  </a:cubicBezTo>
                  <a:cubicBezTo>
                    <a:pt x="296" y="630"/>
                    <a:pt x="269" y="635"/>
                    <a:pt x="241" y="635"/>
                  </a:cubicBezTo>
                  <a:close/>
                  <a:moveTo>
                    <a:pt x="288" y="590"/>
                  </a:moveTo>
                  <a:cubicBezTo>
                    <a:pt x="273" y="594"/>
                    <a:pt x="257" y="596"/>
                    <a:pt x="241" y="596"/>
                  </a:cubicBezTo>
                  <a:cubicBezTo>
                    <a:pt x="164" y="596"/>
                    <a:pt x="96" y="547"/>
                    <a:pt x="72" y="475"/>
                  </a:cubicBezTo>
                  <a:cubicBezTo>
                    <a:pt x="253" y="475"/>
                    <a:pt x="253" y="475"/>
                    <a:pt x="253" y="475"/>
                  </a:cubicBezTo>
                  <a:cubicBezTo>
                    <a:pt x="253" y="480"/>
                    <a:pt x="252" y="485"/>
                    <a:pt x="252" y="491"/>
                  </a:cubicBezTo>
                  <a:cubicBezTo>
                    <a:pt x="252" y="529"/>
                    <a:pt x="266" y="563"/>
                    <a:pt x="288" y="590"/>
                  </a:cubicBezTo>
                  <a:close/>
                  <a:moveTo>
                    <a:pt x="409" y="628"/>
                  </a:moveTo>
                  <a:cubicBezTo>
                    <a:pt x="333" y="628"/>
                    <a:pt x="272" y="566"/>
                    <a:pt x="272" y="491"/>
                  </a:cubicBezTo>
                  <a:cubicBezTo>
                    <a:pt x="272" y="415"/>
                    <a:pt x="333" y="354"/>
                    <a:pt x="409" y="354"/>
                  </a:cubicBezTo>
                  <a:cubicBezTo>
                    <a:pt x="484" y="354"/>
                    <a:pt x="546" y="415"/>
                    <a:pt x="546" y="491"/>
                  </a:cubicBezTo>
                  <a:cubicBezTo>
                    <a:pt x="546" y="566"/>
                    <a:pt x="484" y="628"/>
                    <a:pt x="409" y="628"/>
                  </a:cubicBezTo>
                  <a:close/>
                  <a:moveTo>
                    <a:pt x="409" y="369"/>
                  </a:moveTo>
                  <a:cubicBezTo>
                    <a:pt x="342" y="369"/>
                    <a:pt x="287" y="424"/>
                    <a:pt x="287" y="491"/>
                  </a:cubicBezTo>
                  <a:cubicBezTo>
                    <a:pt x="287" y="558"/>
                    <a:pt x="342" y="613"/>
                    <a:pt x="409" y="613"/>
                  </a:cubicBezTo>
                  <a:cubicBezTo>
                    <a:pt x="476" y="613"/>
                    <a:pt x="530" y="558"/>
                    <a:pt x="530" y="491"/>
                  </a:cubicBezTo>
                  <a:cubicBezTo>
                    <a:pt x="530" y="424"/>
                    <a:pt x="476" y="369"/>
                    <a:pt x="409" y="369"/>
                  </a:cubicBezTo>
                  <a:close/>
                  <a:moveTo>
                    <a:pt x="409" y="593"/>
                  </a:moveTo>
                  <a:cubicBezTo>
                    <a:pt x="352" y="593"/>
                    <a:pt x="306" y="547"/>
                    <a:pt x="306" y="491"/>
                  </a:cubicBezTo>
                  <a:cubicBezTo>
                    <a:pt x="306" y="435"/>
                    <a:pt x="352" y="389"/>
                    <a:pt x="409" y="389"/>
                  </a:cubicBezTo>
                  <a:cubicBezTo>
                    <a:pt x="465" y="389"/>
                    <a:pt x="511" y="435"/>
                    <a:pt x="511" y="491"/>
                  </a:cubicBezTo>
                  <a:cubicBezTo>
                    <a:pt x="511" y="547"/>
                    <a:pt x="465" y="593"/>
                    <a:pt x="409" y="593"/>
                  </a:cubicBezTo>
                  <a:close/>
                  <a:moveTo>
                    <a:pt x="419" y="411"/>
                  </a:moveTo>
                  <a:cubicBezTo>
                    <a:pt x="419" y="400"/>
                    <a:pt x="419" y="400"/>
                    <a:pt x="419" y="400"/>
                  </a:cubicBezTo>
                  <a:cubicBezTo>
                    <a:pt x="400" y="400"/>
                    <a:pt x="400" y="400"/>
                    <a:pt x="400" y="400"/>
                  </a:cubicBezTo>
                  <a:cubicBezTo>
                    <a:pt x="400" y="411"/>
                    <a:pt x="400" y="411"/>
                    <a:pt x="400" y="411"/>
                  </a:cubicBezTo>
                  <a:cubicBezTo>
                    <a:pt x="398" y="411"/>
                    <a:pt x="398" y="411"/>
                    <a:pt x="398" y="411"/>
                  </a:cubicBezTo>
                  <a:cubicBezTo>
                    <a:pt x="380" y="411"/>
                    <a:pt x="365" y="426"/>
                    <a:pt x="365" y="445"/>
                  </a:cubicBezTo>
                  <a:cubicBezTo>
                    <a:pt x="365" y="461"/>
                    <a:pt x="365" y="461"/>
                    <a:pt x="365" y="461"/>
                  </a:cubicBezTo>
                  <a:cubicBezTo>
                    <a:pt x="365" y="471"/>
                    <a:pt x="371" y="480"/>
                    <a:pt x="383" y="488"/>
                  </a:cubicBezTo>
                  <a:cubicBezTo>
                    <a:pt x="389" y="490"/>
                    <a:pt x="389" y="490"/>
                    <a:pt x="389" y="490"/>
                  </a:cubicBezTo>
                  <a:cubicBezTo>
                    <a:pt x="389" y="490"/>
                    <a:pt x="389" y="490"/>
                    <a:pt x="389" y="490"/>
                  </a:cubicBezTo>
                  <a:cubicBezTo>
                    <a:pt x="400" y="494"/>
                    <a:pt x="400" y="494"/>
                    <a:pt x="400" y="494"/>
                  </a:cubicBezTo>
                  <a:cubicBezTo>
                    <a:pt x="400" y="544"/>
                    <a:pt x="400" y="544"/>
                    <a:pt x="400" y="544"/>
                  </a:cubicBezTo>
                  <a:cubicBezTo>
                    <a:pt x="398" y="544"/>
                    <a:pt x="398" y="544"/>
                    <a:pt x="398" y="544"/>
                  </a:cubicBezTo>
                  <a:cubicBezTo>
                    <a:pt x="391" y="544"/>
                    <a:pt x="384" y="538"/>
                    <a:pt x="384" y="530"/>
                  </a:cubicBezTo>
                  <a:cubicBezTo>
                    <a:pt x="384" y="522"/>
                    <a:pt x="384" y="522"/>
                    <a:pt x="384" y="522"/>
                  </a:cubicBezTo>
                  <a:cubicBezTo>
                    <a:pt x="365" y="522"/>
                    <a:pt x="365" y="522"/>
                    <a:pt x="365" y="522"/>
                  </a:cubicBezTo>
                  <a:cubicBezTo>
                    <a:pt x="365" y="530"/>
                    <a:pt x="365" y="530"/>
                    <a:pt x="365" y="530"/>
                  </a:cubicBezTo>
                  <a:cubicBezTo>
                    <a:pt x="365" y="548"/>
                    <a:pt x="380" y="564"/>
                    <a:pt x="398" y="564"/>
                  </a:cubicBezTo>
                  <a:cubicBezTo>
                    <a:pt x="400" y="564"/>
                    <a:pt x="400" y="564"/>
                    <a:pt x="400" y="564"/>
                  </a:cubicBezTo>
                  <a:cubicBezTo>
                    <a:pt x="400" y="576"/>
                    <a:pt x="400" y="576"/>
                    <a:pt x="400" y="576"/>
                  </a:cubicBezTo>
                  <a:cubicBezTo>
                    <a:pt x="419" y="576"/>
                    <a:pt x="419" y="576"/>
                    <a:pt x="419" y="576"/>
                  </a:cubicBezTo>
                  <a:cubicBezTo>
                    <a:pt x="419" y="563"/>
                    <a:pt x="419" y="563"/>
                    <a:pt x="419" y="563"/>
                  </a:cubicBezTo>
                  <a:cubicBezTo>
                    <a:pt x="437" y="563"/>
                    <a:pt x="451" y="548"/>
                    <a:pt x="451" y="530"/>
                  </a:cubicBezTo>
                  <a:cubicBezTo>
                    <a:pt x="451" y="514"/>
                    <a:pt x="451" y="514"/>
                    <a:pt x="451" y="514"/>
                  </a:cubicBezTo>
                  <a:cubicBezTo>
                    <a:pt x="451" y="504"/>
                    <a:pt x="445" y="494"/>
                    <a:pt x="433" y="486"/>
                  </a:cubicBezTo>
                  <a:cubicBezTo>
                    <a:pt x="428" y="485"/>
                    <a:pt x="428" y="485"/>
                    <a:pt x="428" y="485"/>
                  </a:cubicBezTo>
                  <a:cubicBezTo>
                    <a:pt x="428" y="484"/>
                    <a:pt x="428" y="484"/>
                    <a:pt x="428" y="484"/>
                  </a:cubicBezTo>
                  <a:cubicBezTo>
                    <a:pt x="419" y="481"/>
                    <a:pt x="419" y="481"/>
                    <a:pt x="419" y="481"/>
                  </a:cubicBezTo>
                  <a:cubicBezTo>
                    <a:pt x="419" y="430"/>
                    <a:pt x="419" y="430"/>
                    <a:pt x="419" y="430"/>
                  </a:cubicBezTo>
                  <a:cubicBezTo>
                    <a:pt x="426" y="431"/>
                    <a:pt x="432" y="437"/>
                    <a:pt x="432" y="445"/>
                  </a:cubicBezTo>
                  <a:cubicBezTo>
                    <a:pt x="432" y="452"/>
                    <a:pt x="432" y="452"/>
                    <a:pt x="432" y="452"/>
                  </a:cubicBezTo>
                  <a:cubicBezTo>
                    <a:pt x="451" y="452"/>
                    <a:pt x="451" y="452"/>
                    <a:pt x="451" y="452"/>
                  </a:cubicBezTo>
                  <a:cubicBezTo>
                    <a:pt x="451" y="445"/>
                    <a:pt x="451" y="445"/>
                    <a:pt x="451" y="445"/>
                  </a:cubicBezTo>
                  <a:cubicBezTo>
                    <a:pt x="451" y="427"/>
                    <a:pt x="437" y="412"/>
                    <a:pt x="419" y="411"/>
                  </a:cubicBezTo>
                  <a:close/>
                  <a:moveTo>
                    <a:pt x="432" y="514"/>
                  </a:moveTo>
                  <a:cubicBezTo>
                    <a:pt x="432" y="530"/>
                    <a:pt x="432" y="530"/>
                    <a:pt x="432" y="530"/>
                  </a:cubicBezTo>
                  <a:cubicBezTo>
                    <a:pt x="432" y="537"/>
                    <a:pt x="426" y="543"/>
                    <a:pt x="419" y="544"/>
                  </a:cubicBezTo>
                  <a:cubicBezTo>
                    <a:pt x="419" y="502"/>
                    <a:pt x="419" y="502"/>
                    <a:pt x="419" y="502"/>
                  </a:cubicBezTo>
                  <a:cubicBezTo>
                    <a:pt x="423" y="503"/>
                    <a:pt x="423" y="503"/>
                    <a:pt x="423" y="503"/>
                  </a:cubicBezTo>
                  <a:cubicBezTo>
                    <a:pt x="429" y="507"/>
                    <a:pt x="432" y="511"/>
                    <a:pt x="432" y="514"/>
                  </a:cubicBezTo>
                  <a:close/>
                  <a:moveTo>
                    <a:pt x="392" y="471"/>
                  </a:moveTo>
                  <a:cubicBezTo>
                    <a:pt x="389" y="468"/>
                    <a:pt x="384" y="465"/>
                    <a:pt x="384" y="461"/>
                  </a:cubicBezTo>
                  <a:cubicBezTo>
                    <a:pt x="384" y="445"/>
                    <a:pt x="384" y="445"/>
                    <a:pt x="384" y="445"/>
                  </a:cubicBezTo>
                  <a:cubicBezTo>
                    <a:pt x="384" y="437"/>
                    <a:pt x="391" y="430"/>
                    <a:pt x="398" y="430"/>
                  </a:cubicBezTo>
                  <a:cubicBezTo>
                    <a:pt x="400" y="430"/>
                    <a:pt x="400" y="430"/>
                    <a:pt x="400" y="430"/>
                  </a:cubicBezTo>
                  <a:cubicBezTo>
                    <a:pt x="400" y="474"/>
                    <a:pt x="400" y="474"/>
                    <a:pt x="400" y="474"/>
                  </a:cubicBezTo>
                  <a:lnTo>
                    <a:pt x="392" y="471"/>
                  </a:lnTo>
                  <a:close/>
                  <a:moveTo>
                    <a:pt x="380" y="194"/>
                  </a:moveTo>
                  <a:cubicBezTo>
                    <a:pt x="381" y="194"/>
                    <a:pt x="381" y="194"/>
                    <a:pt x="381" y="194"/>
                  </a:cubicBezTo>
                  <a:cubicBezTo>
                    <a:pt x="381" y="203"/>
                    <a:pt x="381" y="203"/>
                    <a:pt x="381" y="203"/>
                  </a:cubicBezTo>
                  <a:cubicBezTo>
                    <a:pt x="394" y="203"/>
                    <a:pt x="394" y="203"/>
                    <a:pt x="394" y="203"/>
                  </a:cubicBezTo>
                  <a:cubicBezTo>
                    <a:pt x="394" y="194"/>
                    <a:pt x="394" y="194"/>
                    <a:pt x="394" y="194"/>
                  </a:cubicBezTo>
                  <a:cubicBezTo>
                    <a:pt x="406" y="194"/>
                    <a:pt x="415" y="184"/>
                    <a:pt x="415" y="172"/>
                  </a:cubicBezTo>
                  <a:cubicBezTo>
                    <a:pt x="415" y="161"/>
                    <a:pt x="415" y="161"/>
                    <a:pt x="415" y="161"/>
                  </a:cubicBezTo>
                  <a:cubicBezTo>
                    <a:pt x="415" y="155"/>
                    <a:pt x="411" y="148"/>
                    <a:pt x="403" y="143"/>
                  </a:cubicBezTo>
                  <a:cubicBezTo>
                    <a:pt x="400" y="142"/>
                    <a:pt x="400" y="142"/>
                    <a:pt x="400" y="142"/>
                  </a:cubicBezTo>
                  <a:cubicBezTo>
                    <a:pt x="400" y="142"/>
                    <a:pt x="400" y="142"/>
                    <a:pt x="400" y="142"/>
                  </a:cubicBezTo>
                  <a:cubicBezTo>
                    <a:pt x="394" y="140"/>
                    <a:pt x="394" y="140"/>
                    <a:pt x="394" y="140"/>
                  </a:cubicBezTo>
                  <a:cubicBezTo>
                    <a:pt x="394" y="106"/>
                    <a:pt x="394" y="106"/>
                    <a:pt x="394" y="106"/>
                  </a:cubicBezTo>
                  <a:cubicBezTo>
                    <a:pt x="398" y="107"/>
                    <a:pt x="402" y="111"/>
                    <a:pt x="402" y="115"/>
                  </a:cubicBezTo>
                  <a:cubicBezTo>
                    <a:pt x="402" y="121"/>
                    <a:pt x="402" y="121"/>
                    <a:pt x="402" y="121"/>
                  </a:cubicBezTo>
                  <a:cubicBezTo>
                    <a:pt x="415" y="121"/>
                    <a:pt x="415" y="121"/>
                    <a:pt x="415" y="121"/>
                  </a:cubicBezTo>
                  <a:cubicBezTo>
                    <a:pt x="415" y="115"/>
                    <a:pt x="415" y="115"/>
                    <a:pt x="415" y="115"/>
                  </a:cubicBezTo>
                  <a:cubicBezTo>
                    <a:pt x="415" y="104"/>
                    <a:pt x="406" y="94"/>
                    <a:pt x="394" y="93"/>
                  </a:cubicBezTo>
                  <a:cubicBezTo>
                    <a:pt x="394" y="86"/>
                    <a:pt x="394" y="86"/>
                    <a:pt x="394" y="86"/>
                  </a:cubicBezTo>
                  <a:cubicBezTo>
                    <a:pt x="381" y="86"/>
                    <a:pt x="381" y="86"/>
                    <a:pt x="381" y="86"/>
                  </a:cubicBezTo>
                  <a:cubicBezTo>
                    <a:pt x="381" y="93"/>
                    <a:pt x="381" y="93"/>
                    <a:pt x="381" y="93"/>
                  </a:cubicBezTo>
                  <a:cubicBezTo>
                    <a:pt x="380" y="93"/>
                    <a:pt x="380" y="93"/>
                    <a:pt x="380" y="93"/>
                  </a:cubicBezTo>
                  <a:cubicBezTo>
                    <a:pt x="368" y="93"/>
                    <a:pt x="358" y="103"/>
                    <a:pt x="358" y="115"/>
                  </a:cubicBezTo>
                  <a:cubicBezTo>
                    <a:pt x="358" y="126"/>
                    <a:pt x="358" y="126"/>
                    <a:pt x="358" y="126"/>
                  </a:cubicBezTo>
                  <a:cubicBezTo>
                    <a:pt x="358" y="133"/>
                    <a:pt x="362" y="139"/>
                    <a:pt x="370" y="144"/>
                  </a:cubicBezTo>
                  <a:cubicBezTo>
                    <a:pt x="374" y="146"/>
                    <a:pt x="374" y="146"/>
                    <a:pt x="374" y="146"/>
                  </a:cubicBezTo>
                  <a:cubicBezTo>
                    <a:pt x="374" y="146"/>
                    <a:pt x="374" y="146"/>
                    <a:pt x="374" y="146"/>
                  </a:cubicBezTo>
                  <a:cubicBezTo>
                    <a:pt x="381" y="149"/>
                    <a:pt x="381" y="149"/>
                    <a:pt x="381" y="149"/>
                  </a:cubicBezTo>
                  <a:cubicBezTo>
                    <a:pt x="381" y="182"/>
                    <a:pt x="381" y="182"/>
                    <a:pt x="381" y="182"/>
                  </a:cubicBezTo>
                  <a:cubicBezTo>
                    <a:pt x="380" y="182"/>
                    <a:pt x="380" y="182"/>
                    <a:pt x="380" y="182"/>
                  </a:cubicBezTo>
                  <a:cubicBezTo>
                    <a:pt x="375" y="182"/>
                    <a:pt x="371" y="177"/>
                    <a:pt x="371" y="172"/>
                  </a:cubicBezTo>
                  <a:cubicBezTo>
                    <a:pt x="371" y="167"/>
                    <a:pt x="371" y="167"/>
                    <a:pt x="371" y="167"/>
                  </a:cubicBezTo>
                  <a:cubicBezTo>
                    <a:pt x="358" y="167"/>
                    <a:pt x="358" y="167"/>
                    <a:pt x="358" y="167"/>
                  </a:cubicBezTo>
                  <a:cubicBezTo>
                    <a:pt x="358" y="172"/>
                    <a:pt x="358" y="172"/>
                    <a:pt x="358" y="172"/>
                  </a:cubicBezTo>
                  <a:cubicBezTo>
                    <a:pt x="358" y="184"/>
                    <a:pt x="368" y="194"/>
                    <a:pt x="380" y="194"/>
                  </a:cubicBezTo>
                  <a:close/>
                  <a:moveTo>
                    <a:pt x="394" y="153"/>
                  </a:moveTo>
                  <a:cubicBezTo>
                    <a:pt x="396" y="154"/>
                    <a:pt x="396" y="154"/>
                    <a:pt x="396" y="154"/>
                  </a:cubicBezTo>
                  <a:cubicBezTo>
                    <a:pt x="400" y="157"/>
                    <a:pt x="402" y="159"/>
                    <a:pt x="402" y="161"/>
                  </a:cubicBezTo>
                  <a:cubicBezTo>
                    <a:pt x="402" y="172"/>
                    <a:pt x="402" y="172"/>
                    <a:pt x="402" y="172"/>
                  </a:cubicBezTo>
                  <a:cubicBezTo>
                    <a:pt x="402" y="177"/>
                    <a:pt x="398" y="181"/>
                    <a:pt x="394" y="181"/>
                  </a:cubicBezTo>
                  <a:lnTo>
                    <a:pt x="394" y="153"/>
                  </a:lnTo>
                  <a:close/>
                  <a:moveTo>
                    <a:pt x="376" y="133"/>
                  </a:moveTo>
                  <a:cubicBezTo>
                    <a:pt x="374" y="131"/>
                    <a:pt x="371" y="129"/>
                    <a:pt x="371" y="126"/>
                  </a:cubicBezTo>
                  <a:cubicBezTo>
                    <a:pt x="371" y="115"/>
                    <a:pt x="371" y="115"/>
                    <a:pt x="371" y="115"/>
                  </a:cubicBezTo>
                  <a:cubicBezTo>
                    <a:pt x="371" y="110"/>
                    <a:pt x="375" y="106"/>
                    <a:pt x="380" y="106"/>
                  </a:cubicBezTo>
                  <a:cubicBezTo>
                    <a:pt x="381" y="106"/>
                    <a:pt x="381" y="106"/>
                    <a:pt x="381" y="106"/>
                  </a:cubicBezTo>
                  <a:cubicBezTo>
                    <a:pt x="381" y="135"/>
                    <a:pt x="381" y="135"/>
                    <a:pt x="381" y="135"/>
                  </a:cubicBezTo>
                  <a:lnTo>
                    <a:pt x="376" y="133"/>
                  </a:lnTo>
                  <a:close/>
                  <a:moveTo>
                    <a:pt x="231" y="406"/>
                  </a:moveTo>
                  <a:cubicBezTo>
                    <a:pt x="231" y="415"/>
                    <a:pt x="231" y="415"/>
                    <a:pt x="231" y="415"/>
                  </a:cubicBezTo>
                  <a:cubicBezTo>
                    <a:pt x="250" y="415"/>
                    <a:pt x="250" y="415"/>
                    <a:pt x="250" y="415"/>
                  </a:cubicBezTo>
                  <a:cubicBezTo>
                    <a:pt x="250" y="406"/>
                    <a:pt x="250" y="406"/>
                    <a:pt x="250" y="406"/>
                  </a:cubicBezTo>
                  <a:cubicBezTo>
                    <a:pt x="264" y="404"/>
                    <a:pt x="274" y="393"/>
                    <a:pt x="274" y="379"/>
                  </a:cubicBezTo>
                  <a:cubicBezTo>
                    <a:pt x="274" y="367"/>
                    <a:pt x="274" y="367"/>
                    <a:pt x="274" y="367"/>
                  </a:cubicBezTo>
                  <a:cubicBezTo>
                    <a:pt x="274" y="361"/>
                    <a:pt x="272" y="352"/>
                    <a:pt x="259" y="344"/>
                  </a:cubicBezTo>
                  <a:cubicBezTo>
                    <a:pt x="255" y="342"/>
                    <a:pt x="255" y="342"/>
                    <a:pt x="255" y="342"/>
                  </a:cubicBezTo>
                  <a:cubicBezTo>
                    <a:pt x="255" y="342"/>
                    <a:pt x="255" y="342"/>
                    <a:pt x="255" y="342"/>
                  </a:cubicBezTo>
                  <a:cubicBezTo>
                    <a:pt x="250" y="340"/>
                    <a:pt x="250" y="340"/>
                    <a:pt x="250" y="340"/>
                  </a:cubicBezTo>
                  <a:cubicBezTo>
                    <a:pt x="250" y="307"/>
                    <a:pt x="250" y="307"/>
                    <a:pt x="250" y="307"/>
                  </a:cubicBezTo>
                  <a:cubicBezTo>
                    <a:pt x="253" y="308"/>
                    <a:pt x="255" y="311"/>
                    <a:pt x="255" y="314"/>
                  </a:cubicBezTo>
                  <a:cubicBezTo>
                    <a:pt x="255" y="320"/>
                    <a:pt x="255" y="320"/>
                    <a:pt x="255" y="320"/>
                  </a:cubicBezTo>
                  <a:cubicBezTo>
                    <a:pt x="274" y="320"/>
                    <a:pt x="274" y="320"/>
                    <a:pt x="274" y="320"/>
                  </a:cubicBezTo>
                  <a:cubicBezTo>
                    <a:pt x="274" y="314"/>
                    <a:pt x="274" y="314"/>
                    <a:pt x="274" y="314"/>
                  </a:cubicBezTo>
                  <a:cubicBezTo>
                    <a:pt x="274" y="300"/>
                    <a:pt x="264" y="289"/>
                    <a:pt x="250" y="287"/>
                  </a:cubicBezTo>
                  <a:cubicBezTo>
                    <a:pt x="250" y="279"/>
                    <a:pt x="250" y="279"/>
                    <a:pt x="250" y="279"/>
                  </a:cubicBezTo>
                  <a:cubicBezTo>
                    <a:pt x="231" y="279"/>
                    <a:pt x="231" y="279"/>
                    <a:pt x="231" y="279"/>
                  </a:cubicBezTo>
                  <a:cubicBezTo>
                    <a:pt x="231" y="287"/>
                    <a:pt x="231" y="287"/>
                    <a:pt x="231" y="287"/>
                  </a:cubicBezTo>
                  <a:cubicBezTo>
                    <a:pt x="216" y="287"/>
                    <a:pt x="204" y="299"/>
                    <a:pt x="204" y="314"/>
                  </a:cubicBezTo>
                  <a:cubicBezTo>
                    <a:pt x="204" y="327"/>
                    <a:pt x="204" y="327"/>
                    <a:pt x="204" y="327"/>
                  </a:cubicBezTo>
                  <a:cubicBezTo>
                    <a:pt x="204" y="332"/>
                    <a:pt x="207" y="341"/>
                    <a:pt x="219" y="349"/>
                  </a:cubicBezTo>
                  <a:cubicBezTo>
                    <a:pt x="224" y="351"/>
                    <a:pt x="224" y="351"/>
                    <a:pt x="224" y="351"/>
                  </a:cubicBezTo>
                  <a:cubicBezTo>
                    <a:pt x="224" y="351"/>
                    <a:pt x="224" y="351"/>
                    <a:pt x="224" y="351"/>
                  </a:cubicBezTo>
                  <a:cubicBezTo>
                    <a:pt x="231" y="354"/>
                    <a:pt x="231" y="354"/>
                    <a:pt x="231" y="354"/>
                  </a:cubicBezTo>
                  <a:cubicBezTo>
                    <a:pt x="231" y="387"/>
                    <a:pt x="231" y="387"/>
                    <a:pt x="231" y="387"/>
                  </a:cubicBezTo>
                  <a:cubicBezTo>
                    <a:pt x="227" y="386"/>
                    <a:pt x="224" y="383"/>
                    <a:pt x="224" y="379"/>
                  </a:cubicBezTo>
                  <a:cubicBezTo>
                    <a:pt x="224" y="373"/>
                    <a:pt x="224" y="373"/>
                    <a:pt x="224" y="373"/>
                  </a:cubicBezTo>
                  <a:cubicBezTo>
                    <a:pt x="204" y="373"/>
                    <a:pt x="204" y="373"/>
                    <a:pt x="204" y="373"/>
                  </a:cubicBezTo>
                  <a:cubicBezTo>
                    <a:pt x="204" y="379"/>
                    <a:pt x="204" y="379"/>
                    <a:pt x="204" y="379"/>
                  </a:cubicBezTo>
                  <a:cubicBezTo>
                    <a:pt x="204" y="394"/>
                    <a:pt x="216" y="406"/>
                    <a:pt x="231" y="406"/>
                  </a:cubicBezTo>
                  <a:close/>
                  <a:moveTo>
                    <a:pt x="255" y="379"/>
                  </a:moveTo>
                  <a:cubicBezTo>
                    <a:pt x="255" y="382"/>
                    <a:pt x="253" y="385"/>
                    <a:pt x="250" y="386"/>
                  </a:cubicBezTo>
                  <a:cubicBezTo>
                    <a:pt x="250" y="361"/>
                    <a:pt x="250" y="361"/>
                    <a:pt x="250" y="361"/>
                  </a:cubicBezTo>
                  <a:cubicBezTo>
                    <a:pt x="254" y="364"/>
                    <a:pt x="255" y="366"/>
                    <a:pt x="255" y="367"/>
                  </a:cubicBezTo>
                  <a:lnTo>
                    <a:pt x="255" y="379"/>
                  </a:lnTo>
                  <a:close/>
                  <a:moveTo>
                    <a:pt x="224" y="314"/>
                  </a:moveTo>
                  <a:cubicBezTo>
                    <a:pt x="224" y="310"/>
                    <a:pt x="227" y="307"/>
                    <a:pt x="231" y="306"/>
                  </a:cubicBezTo>
                  <a:cubicBezTo>
                    <a:pt x="231" y="333"/>
                    <a:pt x="231" y="333"/>
                    <a:pt x="231" y="333"/>
                  </a:cubicBezTo>
                  <a:cubicBezTo>
                    <a:pt x="229" y="332"/>
                    <a:pt x="229" y="332"/>
                    <a:pt x="229" y="332"/>
                  </a:cubicBezTo>
                  <a:cubicBezTo>
                    <a:pt x="225" y="329"/>
                    <a:pt x="224" y="327"/>
                    <a:pt x="224" y="327"/>
                  </a:cubicBezTo>
                  <a:lnTo>
                    <a:pt x="224" y="3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6" name="文本框 5"/>
          <p:cNvSpPr txBox="1"/>
          <p:nvPr/>
        </p:nvSpPr>
        <p:spPr>
          <a:xfrm>
            <a:off x="4322201" y="1988840"/>
            <a:ext cx="4642288" cy="1338828"/>
          </a:xfrm>
          <a:prstGeom prst="rect">
            <a:avLst/>
          </a:prstGeom>
          <a:noFill/>
        </p:spPr>
        <p:txBody>
          <a:bodyPr wrap="square" rtlCol="0">
            <a:spAutoFit/>
          </a:bodyPr>
          <a:lstStyle/>
          <a:p>
            <a:pPr marL="285750" indent="-285750">
              <a:lnSpc>
                <a:spcPct val="150000"/>
              </a:lnSpc>
              <a:buClr>
                <a:srgbClr val="ED7D31"/>
              </a:buClr>
              <a:buFont typeface="Arial" panose="020B0604020202020204" pitchFamily="34" charset="0"/>
              <a:buChar char="•"/>
            </a:pPr>
            <a:r>
              <a:rPr lang="zh-CN" altLang="zh-CN" dirty="0" smtClean="0">
                <a:latin typeface="微软雅黑" panose="020B0503020204020204" pitchFamily="34" charset="-122"/>
                <a:ea typeface="微软雅黑" panose="020B0503020204020204" pitchFamily="34" charset="-122"/>
              </a:rPr>
              <a:t>是</a:t>
            </a:r>
            <a:r>
              <a:rPr lang="zh-CN" altLang="zh-CN" dirty="0">
                <a:latin typeface="微软雅黑" panose="020B0503020204020204" pitchFamily="34" charset="-122"/>
                <a:ea typeface="微软雅黑" panose="020B0503020204020204" pitchFamily="34" charset="-122"/>
              </a:rPr>
              <a:t>我国宪法规定的一项</a:t>
            </a:r>
            <a:r>
              <a:rPr lang="zh-CN" altLang="zh-CN" dirty="0">
                <a:solidFill>
                  <a:srgbClr val="ED7D31"/>
                </a:solidFill>
                <a:latin typeface="微软雅黑" panose="020B0503020204020204" pitchFamily="34" charset="-122"/>
                <a:ea typeface="微软雅黑" panose="020B0503020204020204" pitchFamily="34" charset="-122"/>
              </a:rPr>
              <a:t>基本法律</a:t>
            </a:r>
            <a:r>
              <a:rPr lang="zh-CN" altLang="zh-CN" dirty="0" smtClean="0">
                <a:solidFill>
                  <a:srgbClr val="ED7D31"/>
                </a:solidFill>
                <a:latin typeface="微软雅黑" panose="020B0503020204020204" pitchFamily="34" charset="-122"/>
                <a:ea typeface="微软雅黑" panose="020B0503020204020204" pitchFamily="34" charset="-122"/>
              </a:rPr>
              <a:t>制度</a:t>
            </a:r>
            <a:endParaRPr lang="en-US" altLang="zh-CN" dirty="0" smtClean="0">
              <a:solidFill>
                <a:srgbClr val="ED7D31"/>
              </a:solidFill>
              <a:latin typeface="微软雅黑" panose="020B0503020204020204" pitchFamily="34" charset="-122"/>
              <a:ea typeface="微软雅黑" panose="020B0503020204020204" pitchFamily="34" charset="-122"/>
            </a:endParaRPr>
          </a:p>
          <a:p>
            <a:pPr marL="285750" indent="-285750">
              <a:lnSpc>
                <a:spcPct val="150000"/>
              </a:lnSpc>
              <a:buClr>
                <a:srgbClr val="ED7D31"/>
              </a:buClr>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是指</a:t>
            </a:r>
            <a:r>
              <a:rPr lang="zh-CN" altLang="en-US" dirty="0">
                <a:latin typeface="微软雅黑" panose="020B0503020204020204" pitchFamily="34" charset="-122"/>
                <a:ea typeface="微软雅黑" panose="020B0503020204020204" pitchFamily="34" charset="-122"/>
              </a:rPr>
              <a:t>全国人大常委会对宪法和法律</a:t>
            </a:r>
            <a:r>
              <a:rPr lang="zh-CN" altLang="en-US" dirty="0">
                <a:solidFill>
                  <a:srgbClr val="ED7D31"/>
                </a:solidFill>
                <a:latin typeface="微软雅黑" panose="020B0503020204020204" pitchFamily="34" charset="-122"/>
                <a:ea typeface="微软雅黑" panose="020B0503020204020204" pitchFamily="34" charset="-122"/>
              </a:rPr>
              <a:t>包括香港基本法</a:t>
            </a:r>
            <a:r>
              <a:rPr lang="zh-CN" altLang="en-US" dirty="0">
                <a:latin typeface="微软雅黑" panose="020B0503020204020204" pitchFamily="34" charset="-122"/>
                <a:ea typeface="微软雅黑" panose="020B0503020204020204" pitchFamily="34" charset="-122"/>
              </a:rPr>
              <a:t>的</a:t>
            </a:r>
            <a:r>
              <a:rPr lang="zh-CN" altLang="en-US" dirty="0" smtClean="0">
                <a:latin typeface="微软雅黑" panose="020B0503020204020204" pitchFamily="34" charset="-122"/>
                <a:ea typeface="微软雅黑" panose="020B0503020204020204" pitchFamily="34" charset="-122"/>
              </a:rPr>
              <a:t>解释</a:t>
            </a:r>
            <a:endParaRPr lang="zh-CN" altLang="en-US" dirty="0">
              <a:latin typeface="微软雅黑" panose="020B0503020204020204" pitchFamily="34" charset="-122"/>
              <a:ea typeface="微软雅黑" panose="020B0503020204020204" pitchFamily="34" charset="-122"/>
            </a:endParaRPr>
          </a:p>
        </p:txBody>
      </p:sp>
      <p:sp>
        <p:nvSpPr>
          <p:cNvPr id="21" name="椭圆 20"/>
          <p:cNvSpPr/>
          <p:nvPr/>
        </p:nvSpPr>
        <p:spPr>
          <a:xfrm>
            <a:off x="3012076" y="4753926"/>
            <a:ext cx="1843605" cy="1843605"/>
          </a:xfrm>
          <a:prstGeom prst="ellipse">
            <a:avLst/>
          </a:prstGeom>
          <a:solidFill>
            <a:srgbClr val="EC4539"/>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4000" dirty="0">
                <a:latin typeface="Microsoft YaHei" charset="-122"/>
                <a:ea typeface="Microsoft YaHei" charset="-122"/>
                <a:cs typeface="Microsoft YaHei" charset="-122"/>
              </a:rPr>
              <a:t>一</a:t>
            </a:r>
            <a:r>
              <a:rPr kumimoji="1" lang="zh-CN" altLang="en-US" sz="4000" dirty="0" smtClean="0">
                <a:latin typeface="Microsoft YaHei" charset="-122"/>
                <a:ea typeface="Microsoft YaHei" charset="-122"/>
                <a:cs typeface="Microsoft YaHei" charset="-122"/>
              </a:rPr>
              <a:t>国</a:t>
            </a:r>
            <a:endParaRPr kumimoji="1" lang="en-US" altLang="zh-CN" sz="4000" dirty="0" smtClean="0">
              <a:latin typeface="Microsoft YaHei" charset="-122"/>
              <a:ea typeface="Microsoft YaHei" charset="-122"/>
              <a:cs typeface="Microsoft YaHei" charset="-122"/>
            </a:endParaRPr>
          </a:p>
          <a:p>
            <a:pPr algn="ctr"/>
            <a:r>
              <a:rPr kumimoji="1" lang="zh-CN" altLang="en-US" sz="4000" dirty="0" smtClean="0">
                <a:latin typeface="Microsoft YaHei" charset="-122"/>
                <a:ea typeface="Microsoft YaHei" charset="-122"/>
                <a:cs typeface="Microsoft YaHei" charset="-122"/>
              </a:rPr>
              <a:t>两制</a:t>
            </a:r>
            <a:endParaRPr kumimoji="1" lang="zh-CN" altLang="en-US" sz="4000" dirty="0">
              <a:latin typeface="Microsoft YaHei" charset="-122"/>
              <a:ea typeface="Microsoft YaHei" charset="-122"/>
              <a:cs typeface="Microsoft YaHei"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8234" y="3005780"/>
            <a:ext cx="1413827" cy="2123099"/>
          </a:xfrm>
          <a:prstGeom prst="rect">
            <a:avLst/>
          </a:prstGeom>
          <a:ln>
            <a:solidFill>
              <a:srgbClr val="ED7D31"/>
            </a:solidFill>
          </a:ln>
        </p:spPr>
      </p:pic>
      <p:grpSp>
        <p:nvGrpSpPr>
          <p:cNvPr id="38" name="组 37"/>
          <p:cNvGrpSpPr/>
          <p:nvPr/>
        </p:nvGrpSpPr>
        <p:grpSpPr>
          <a:xfrm>
            <a:off x="4855681" y="4581128"/>
            <a:ext cx="2658577" cy="1455908"/>
            <a:chOff x="4855681" y="4581128"/>
            <a:chExt cx="2658577" cy="1455908"/>
          </a:xfrm>
        </p:grpSpPr>
        <p:cxnSp>
          <p:nvCxnSpPr>
            <p:cNvPr id="5" name="直线箭头连接符 4"/>
            <p:cNvCxnSpPr>
              <a:stCxn id="21" idx="6"/>
            </p:cNvCxnSpPr>
            <p:nvPr/>
          </p:nvCxnSpPr>
          <p:spPr>
            <a:xfrm flipV="1">
              <a:off x="4855681" y="4581128"/>
              <a:ext cx="2505710" cy="1094601"/>
            </a:xfrm>
            <a:prstGeom prst="straightConnector1">
              <a:avLst/>
            </a:prstGeom>
            <a:ln w="38100">
              <a:solidFill>
                <a:srgbClr val="EC4539"/>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rot="20134275">
              <a:off x="4860760" y="5206039"/>
              <a:ext cx="2653498" cy="830997"/>
            </a:xfrm>
            <a:prstGeom prst="rect">
              <a:avLst/>
            </a:prstGeom>
            <a:noFill/>
          </p:spPr>
          <p:txBody>
            <a:bodyPr wrap="square" rtlCol="0">
              <a:spAutoFit/>
            </a:bodyPr>
            <a:lstStyle/>
            <a:p>
              <a:pPr>
                <a:lnSpc>
                  <a:spcPct val="150000"/>
                </a:lnSpc>
              </a:pPr>
              <a:r>
                <a:rPr kumimoji="1" lang="zh-CN" altLang="en-US" sz="1600" dirty="0">
                  <a:latin typeface="微软雅黑" panose="020B0503020204020204" pitchFamily="34" charset="-122"/>
                  <a:ea typeface="微软雅黑" panose="020B0503020204020204" pitchFamily="34" charset="-122"/>
                </a:rPr>
                <a:t>“一国两制”政策通过制定和实施基本法得到落实</a:t>
              </a:r>
              <a:endParaRPr kumimoji="1" lang="zh-CN" altLang="en-US" sz="1600" dirty="0" smtClean="0">
                <a:latin typeface="微软雅黑" panose="020B0503020204020204" pitchFamily="34" charset="-122"/>
                <a:ea typeface="微软雅黑" panose="020B0503020204020204" pitchFamily="34" charset="-122"/>
              </a:endParaRPr>
            </a:p>
          </p:txBody>
        </p:sp>
      </p:grpSp>
      <p:grpSp>
        <p:nvGrpSpPr>
          <p:cNvPr id="39" name="组 38"/>
          <p:cNvGrpSpPr/>
          <p:nvPr/>
        </p:nvGrpSpPr>
        <p:grpSpPr>
          <a:xfrm>
            <a:off x="4330781" y="3668862"/>
            <a:ext cx="3030610" cy="853115"/>
            <a:chOff x="4330781" y="3668862"/>
            <a:chExt cx="3030610" cy="853115"/>
          </a:xfrm>
        </p:grpSpPr>
        <p:cxnSp>
          <p:nvCxnSpPr>
            <p:cNvPr id="33" name="直线箭头连接符 32"/>
            <p:cNvCxnSpPr/>
            <p:nvPr/>
          </p:nvCxnSpPr>
          <p:spPr>
            <a:xfrm flipH="1" flipV="1">
              <a:off x="4330781" y="3668862"/>
              <a:ext cx="3030610" cy="20334"/>
            </a:xfrm>
            <a:prstGeom prst="straightConnector1">
              <a:avLst/>
            </a:prstGeom>
            <a:ln w="38100">
              <a:solidFill>
                <a:srgbClr val="EC4539"/>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690060" y="3690980"/>
              <a:ext cx="2553877" cy="830997"/>
            </a:xfrm>
            <a:prstGeom prst="rect">
              <a:avLst/>
            </a:prstGeom>
            <a:noFill/>
          </p:spPr>
          <p:txBody>
            <a:bodyPr wrap="square" rtlCol="0">
              <a:spAutoFit/>
            </a:bodyPr>
            <a:lstStyle/>
            <a:p>
              <a:pPr>
                <a:lnSpc>
                  <a:spcPct val="150000"/>
                </a:lnSpc>
              </a:pPr>
              <a:r>
                <a:rPr kumimoji="1" lang="zh-CN" altLang="en-US" sz="1600" dirty="0" smtClean="0">
                  <a:latin typeface="微软雅黑" panose="020B0503020204020204" pitchFamily="34" charset="-122"/>
                  <a:ea typeface="微软雅黑" panose="020B0503020204020204" pitchFamily="34" charset="-122"/>
                </a:rPr>
                <a:t>基本法通过</a:t>
              </a:r>
              <a:r>
                <a:rPr kumimoji="1" lang="zh-CN" altLang="en-US" sz="1600" dirty="0">
                  <a:latin typeface="微软雅黑" panose="020B0503020204020204" pitchFamily="34" charset="-122"/>
                  <a:ea typeface="微软雅黑" panose="020B0503020204020204" pitchFamily="34" charset="-122"/>
                </a:rPr>
                <a:t>全国人大常委会的解释得到落实和完善</a:t>
              </a:r>
              <a:endParaRPr kumimoji="1" lang="zh-CN" altLang="en-US" sz="1600" dirty="0" smtClean="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16115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1500"/>
                            </p:stCondLst>
                            <p:childTnLst>
                              <p:par>
                                <p:cTn id="11" presetID="22" presetClass="entr" presetSubtype="8" fill="hold" nodeType="afterEffect">
                                  <p:stCondLst>
                                    <p:cond delay="200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par>
                          <p:cTn id="14" fill="hold">
                            <p:stCondLst>
                              <p:cond delay="4000"/>
                            </p:stCondLst>
                            <p:childTnLst>
                              <p:par>
                                <p:cTn id="15" presetID="22" presetClass="entr" presetSubtype="2" fill="hold" nodeType="afterEffect">
                                  <p:stCondLst>
                                    <p:cond delay="3000"/>
                                  </p:stCondLst>
                                  <p:childTnLst>
                                    <p:set>
                                      <p:cBhvr>
                                        <p:cTn id="16" dur="1" fill="hold">
                                          <p:stCondLst>
                                            <p:cond delay="0"/>
                                          </p:stCondLst>
                                        </p:cTn>
                                        <p:tgtEl>
                                          <p:spTgt spid="25"/>
                                        </p:tgtEl>
                                        <p:attrNameLst>
                                          <p:attrName>style.visibility</p:attrName>
                                        </p:attrNameLst>
                                      </p:cBhvr>
                                      <p:to>
                                        <p:strVal val="visible"/>
                                      </p:to>
                                    </p:set>
                                    <p:animEffect transition="in" filter="wipe(right)">
                                      <p:cBhvr>
                                        <p:cTn id="17" dur="500"/>
                                        <p:tgtEl>
                                          <p:spTgt spid="25"/>
                                        </p:tgtEl>
                                      </p:cBhvr>
                                    </p:animEffect>
                                  </p:childTnLst>
                                </p:cTn>
                              </p:par>
                            </p:childTnLst>
                          </p:cTn>
                        </p:par>
                        <p:par>
                          <p:cTn id="18" fill="hold">
                            <p:stCondLst>
                              <p:cond delay="7500"/>
                            </p:stCondLst>
                            <p:childTnLst>
                              <p:par>
                                <p:cTn id="19" presetID="22" presetClass="entr" presetSubtype="8" fill="hold" grpId="0" nodeType="afterEffect">
                                  <p:stCondLst>
                                    <p:cond delay="400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wipe(left)">
                                      <p:cBhvr>
                                        <p:cTn id="21" dur="500"/>
                                        <p:tgtEl>
                                          <p:spTgt spid="6">
                                            <p:txEl>
                                              <p:pRg st="0" end="0"/>
                                            </p:txEl>
                                          </p:spTgt>
                                        </p:tgtEl>
                                      </p:cBhvr>
                                    </p:animEffect>
                                  </p:childTnLst>
                                </p:cTn>
                              </p:par>
                            </p:childTnLst>
                          </p:cTn>
                        </p:par>
                        <p:par>
                          <p:cTn id="22" fill="hold">
                            <p:stCondLst>
                              <p:cond delay="12000"/>
                            </p:stCondLst>
                            <p:childTnLst>
                              <p:par>
                                <p:cTn id="23" presetID="22" presetClass="entr" presetSubtype="8" fill="hold" grpId="0" nodeType="afterEffect">
                                  <p:stCondLst>
                                    <p:cond delay="400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wipe(left)">
                                      <p:cBhvr>
                                        <p:cTn id="25" dur="500"/>
                                        <p:tgtEl>
                                          <p:spTgt spid="6">
                                            <p:txEl>
                                              <p:pRg st="1" end="1"/>
                                            </p:txEl>
                                          </p:spTgt>
                                        </p:tgtEl>
                                      </p:cBhvr>
                                    </p:animEffect>
                                  </p:childTnLst>
                                </p:cTn>
                              </p:par>
                            </p:childTnLst>
                          </p:cTn>
                        </p:par>
                        <p:par>
                          <p:cTn id="26" fill="hold">
                            <p:stCondLst>
                              <p:cond delay="16500"/>
                            </p:stCondLst>
                            <p:childTnLst>
                              <p:par>
                                <p:cTn id="27" presetID="53" presetClass="entr" presetSubtype="16" fill="hold" grpId="0" nodeType="afterEffect">
                                  <p:stCondLst>
                                    <p:cond delay="500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childTnLst>
                          </p:cTn>
                        </p:par>
                        <p:par>
                          <p:cTn id="32" fill="hold">
                            <p:stCondLst>
                              <p:cond delay="22000"/>
                            </p:stCondLst>
                            <p:childTnLst>
                              <p:par>
                                <p:cTn id="33" presetID="22" presetClass="entr" presetSubtype="8" fill="hold" nodeType="afterEffect">
                                  <p:stCondLst>
                                    <p:cond delay="100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par>
                          <p:cTn id="36" fill="hold">
                            <p:stCondLst>
                              <p:cond delay="23500"/>
                            </p:stCondLst>
                            <p:childTnLst>
                              <p:par>
                                <p:cTn id="37" presetID="10"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24000"/>
                            </p:stCondLst>
                            <p:childTnLst>
                              <p:par>
                                <p:cTn id="41" presetID="22" presetClass="entr" presetSubtype="2" fill="hold" nodeType="afterEffect">
                                  <p:stCondLst>
                                    <p:cond delay="5000"/>
                                  </p:stCondLst>
                                  <p:childTnLst>
                                    <p:set>
                                      <p:cBhvr>
                                        <p:cTn id="42" dur="1" fill="hold">
                                          <p:stCondLst>
                                            <p:cond delay="0"/>
                                          </p:stCondLst>
                                        </p:cTn>
                                        <p:tgtEl>
                                          <p:spTgt spid="39"/>
                                        </p:tgtEl>
                                        <p:attrNameLst>
                                          <p:attrName>style.visibility</p:attrName>
                                        </p:attrNameLst>
                                      </p:cBhvr>
                                      <p:to>
                                        <p:strVal val="visible"/>
                                      </p:to>
                                    </p:set>
                                    <p:animEffect transition="in" filter="wipe(right)">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smtClean="0"/>
              <a:t>1</a:t>
            </a:r>
            <a:r>
              <a:rPr lang="zh-CN" altLang="en-US" dirty="0" smtClean="0"/>
              <a:t>   什么</a:t>
            </a:r>
            <a:r>
              <a:rPr lang="zh-CN" altLang="en-US" dirty="0"/>
              <a:t>是“人大释法”？</a:t>
            </a:r>
          </a:p>
        </p:txBody>
      </p:sp>
      <p:grpSp>
        <p:nvGrpSpPr>
          <p:cNvPr id="5" name="组合 4"/>
          <p:cNvGrpSpPr/>
          <p:nvPr/>
        </p:nvGrpSpPr>
        <p:grpSpPr>
          <a:xfrm>
            <a:off x="414627" y="2060848"/>
            <a:ext cx="5002377" cy="2232248"/>
            <a:chOff x="414627" y="1916832"/>
            <a:chExt cx="5002377" cy="2232248"/>
          </a:xfrm>
        </p:grpSpPr>
        <p:sp>
          <p:nvSpPr>
            <p:cNvPr id="3" name="矩形 2"/>
            <p:cNvSpPr/>
            <p:nvPr/>
          </p:nvSpPr>
          <p:spPr>
            <a:xfrm>
              <a:off x="414627" y="2204864"/>
              <a:ext cx="5002377" cy="1944216"/>
            </a:xfrm>
            <a:prstGeom prst="rect">
              <a:avLst/>
            </a:prstGeom>
            <a:solidFill>
              <a:srgbClr val="2D3A4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30000"/>
                </a:lnSpc>
                <a:spcBef>
                  <a:spcPts val="1200"/>
                </a:spcBef>
                <a:buClr>
                  <a:srgbClr val="ED7D31"/>
                </a:buClr>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香港特别行政区</a:t>
              </a:r>
              <a:r>
                <a:rPr lang="zh-CN" altLang="en-US" sz="1600" dirty="0" smtClean="0">
                  <a:latin typeface="微软雅黑" panose="020B0503020204020204" pitchFamily="34" charset="-122"/>
                  <a:ea typeface="微软雅黑" panose="020B0503020204020204" pitchFamily="34" charset="-122"/>
                </a:rPr>
                <a:t>法院</a:t>
              </a:r>
              <a:r>
                <a:rPr lang="zh-CN" altLang="en-US" sz="1600" dirty="0">
                  <a:latin typeface="微软雅黑" panose="020B0503020204020204" pitchFamily="34" charset="-122"/>
                  <a:ea typeface="微软雅黑" panose="020B0503020204020204" pitchFamily="34" charset="-122"/>
                </a:rPr>
                <a:t>在</a:t>
              </a:r>
              <a:r>
                <a:rPr lang="zh-CN" altLang="en-US" sz="1600" dirty="0" smtClean="0">
                  <a:latin typeface="微软雅黑" panose="020B0503020204020204" pitchFamily="34" charset="-122"/>
                  <a:ea typeface="微软雅黑" panose="020B0503020204020204" pitchFamily="34" charset="-122"/>
                </a:rPr>
                <a:t>审理</a:t>
              </a:r>
              <a:r>
                <a:rPr lang="zh-CN" altLang="en-US" sz="1600" dirty="0">
                  <a:latin typeface="微软雅黑" panose="020B0503020204020204" pitchFamily="34" charset="-122"/>
                  <a:ea typeface="微软雅黑" panose="020B0503020204020204" pitchFamily="34" charset="-122"/>
                </a:rPr>
                <a:t>案件时需要</a:t>
              </a:r>
              <a:r>
                <a:rPr lang="zh-CN" altLang="en-US" sz="1600" dirty="0" smtClean="0">
                  <a:latin typeface="微软雅黑" panose="020B0503020204020204" pitchFamily="34" charset="-122"/>
                  <a:ea typeface="微软雅黑" panose="020B0503020204020204" pitchFamily="34" charset="-122"/>
                </a:rPr>
                <a:t>对基本法</a:t>
              </a:r>
              <a:r>
                <a:rPr lang="zh-CN" altLang="en-US" sz="1600" dirty="0">
                  <a:latin typeface="微软雅黑" panose="020B0503020204020204" pitchFamily="34" charset="-122"/>
                  <a:ea typeface="微软雅黑" panose="020B0503020204020204" pitchFamily="34" charset="-122"/>
                </a:rPr>
                <a:t>关于</a:t>
              </a:r>
              <a:r>
                <a:rPr lang="zh-CN" altLang="en-US" sz="1600" dirty="0">
                  <a:solidFill>
                    <a:srgbClr val="ED7D31"/>
                  </a:solidFill>
                  <a:latin typeface="微软雅黑" panose="020B0503020204020204" pitchFamily="34" charset="-122"/>
                  <a:ea typeface="微软雅黑" panose="020B0503020204020204" pitchFamily="34" charset="-122"/>
                </a:rPr>
                <a:t>中央人民政府管理的事务或中央和香港特别行政区关系的条款</a:t>
              </a:r>
              <a:r>
                <a:rPr lang="zh-CN" altLang="en-US" sz="1600" dirty="0">
                  <a:latin typeface="微软雅黑" panose="020B0503020204020204" pitchFamily="34" charset="-122"/>
                  <a:ea typeface="微软雅黑" panose="020B0503020204020204" pitchFamily="34" charset="-122"/>
                </a:rPr>
                <a:t>进行</a:t>
              </a:r>
              <a:r>
                <a:rPr lang="zh-CN" altLang="en-US" sz="1600" dirty="0" smtClean="0">
                  <a:latin typeface="微软雅黑" panose="020B0503020204020204" pitchFamily="34" charset="-122"/>
                  <a:ea typeface="微软雅黑" panose="020B0503020204020204" pitchFamily="34" charset="-122"/>
                </a:rPr>
                <a:t>解释</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30000"/>
                </a:lnSpc>
                <a:buClr>
                  <a:srgbClr val="ED7D31"/>
                </a:buClr>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该条款的</a:t>
              </a:r>
              <a:r>
                <a:rPr lang="zh-CN" altLang="en-US" sz="1600" dirty="0" smtClean="0">
                  <a:latin typeface="微软雅黑" panose="020B0503020204020204" pitchFamily="34" charset="-122"/>
                  <a:ea typeface="微软雅黑" panose="020B0503020204020204" pitchFamily="34" charset="-122"/>
                </a:rPr>
                <a:t>解释</a:t>
              </a:r>
              <a:r>
                <a:rPr lang="zh-CN" altLang="en-US" sz="1600" dirty="0" smtClean="0">
                  <a:solidFill>
                    <a:srgbClr val="ED7D31"/>
                  </a:solidFill>
                  <a:latin typeface="微软雅黑" panose="020B0503020204020204" pitchFamily="34" charset="-122"/>
                  <a:ea typeface="微软雅黑" panose="020B0503020204020204" pitchFamily="34" charset="-122"/>
                </a:rPr>
                <a:t>影响</a:t>
              </a:r>
              <a:r>
                <a:rPr lang="zh-CN" altLang="en-US" sz="1600" dirty="0">
                  <a:solidFill>
                    <a:srgbClr val="ED7D31"/>
                  </a:solidFill>
                  <a:latin typeface="微软雅黑" panose="020B0503020204020204" pitchFamily="34" charset="-122"/>
                  <a:ea typeface="微软雅黑" panose="020B0503020204020204" pitchFamily="34" charset="-122"/>
                </a:rPr>
                <a:t>到案件的</a:t>
              </a:r>
              <a:r>
                <a:rPr lang="zh-CN" altLang="en-US" sz="1600" dirty="0" smtClean="0">
                  <a:solidFill>
                    <a:srgbClr val="ED7D31"/>
                  </a:solidFill>
                  <a:latin typeface="微软雅黑" panose="020B0503020204020204" pitchFamily="34" charset="-122"/>
                  <a:ea typeface="微软雅黑" panose="020B0503020204020204" pitchFamily="34" charset="-122"/>
                </a:rPr>
                <a:t>判决</a:t>
              </a:r>
              <a:endParaRPr lang="en-US" altLang="zh-CN" sz="1600" dirty="0" smtClean="0">
                <a:solidFill>
                  <a:srgbClr val="ED7D31"/>
                </a:solidFill>
                <a:latin typeface="微软雅黑" panose="020B0503020204020204" pitchFamily="34" charset="-122"/>
                <a:ea typeface="微软雅黑" panose="020B0503020204020204" pitchFamily="34" charset="-122"/>
              </a:endParaRPr>
            </a:p>
            <a:p>
              <a:pPr marL="285750" indent="-285750">
                <a:lnSpc>
                  <a:spcPct val="130000"/>
                </a:lnSpc>
                <a:buClr>
                  <a:srgbClr val="ED7D31"/>
                </a:buClr>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案件</a:t>
              </a:r>
              <a:r>
                <a:rPr lang="zh-CN" altLang="en-US" sz="1600" dirty="0" smtClean="0">
                  <a:solidFill>
                    <a:srgbClr val="ED7D31"/>
                  </a:solidFill>
                  <a:latin typeface="微软雅黑" panose="020B0503020204020204" pitchFamily="34" charset="-122"/>
                  <a:ea typeface="微软雅黑" panose="020B0503020204020204" pitchFamily="34" charset="-122"/>
                </a:rPr>
                <a:t>尚未作出</a:t>
              </a:r>
              <a:r>
                <a:rPr lang="zh-CN" altLang="en-US" sz="1600" dirty="0">
                  <a:solidFill>
                    <a:srgbClr val="ED7D31"/>
                  </a:solidFill>
                  <a:latin typeface="微软雅黑" panose="020B0503020204020204" pitchFamily="34" charset="-122"/>
                  <a:ea typeface="微软雅黑" panose="020B0503020204020204" pitchFamily="34" charset="-122"/>
                </a:rPr>
                <a:t>不可上诉</a:t>
              </a:r>
              <a:r>
                <a:rPr lang="zh-CN" altLang="en-US" sz="1600" dirty="0">
                  <a:latin typeface="微软雅黑" panose="020B0503020204020204" pitchFamily="34" charset="-122"/>
                  <a:ea typeface="微软雅黑" panose="020B0503020204020204" pitchFamily="34" charset="-122"/>
                </a:rPr>
                <a:t>的终局</a:t>
              </a:r>
              <a:r>
                <a:rPr lang="zh-CN" altLang="en-US" sz="1600" dirty="0" smtClean="0">
                  <a:latin typeface="微软雅黑" panose="020B0503020204020204" pitchFamily="34" charset="-122"/>
                  <a:ea typeface="微软雅黑" panose="020B0503020204020204" pitchFamily="34" charset="-122"/>
                </a:rPr>
                <a:t>判决</a:t>
              </a:r>
              <a:endParaRPr lang="zh-CN" altLang="en-US" sz="1600" dirty="0">
                <a:latin typeface="微软雅黑" panose="020B0503020204020204" pitchFamily="34" charset="-122"/>
                <a:ea typeface="微软雅黑" panose="020B0503020204020204" pitchFamily="34" charset="-122"/>
              </a:endParaRPr>
            </a:p>
          </p:txBody>
        </p:sp>
        <p:sp>
          <p:nvSpPr>
            <p:cNvPr id="4" name="矩形 3"/>
            <p:cNvSpPr/>
            <p:nvPr/>
          </p:nvSpPr>
          <p:spPr>
            <a:xfrm>
              <a:off x="611560" y="1916832"/>
              <a:ext cx="2232248" cy="403102"/>
            </a:xfrm>
            <a:prstGeom prst="rect">
              <a:avLst/>
            </a:prstGeom>
            <a:solidFill>
              <a:srgbClr val="ED7D3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zh-CN" altLang="en-US" sz="1600" dirty="0" smtClean="0">
                  <a:latin typeface="Microsoft YaHei" charset="-122"/>
                  <a:ea typeface="Microsoft YaHei" charset="-122"/>
                  <a:cs typeface="Microsoft YaHei" charset="-122"/>
                </a:rPr>
                <a:t>“人大释法”适用情况</a:t>
              </a:r>
              <a:endParaRPr kumimoji="1" lang="zh-CN" altLang="en-US" sz="1600" dirty="0">
                <a:latin typeface="Microsoft YaHei" charset="-122"/>
                <a:ea typeface="Microsoft YaHei" charset="-122"/>
                <a:cs typeface="Microsoft YaHei" charset="-122"/>
              </a:endParaRPr>
            </a:p>
          </p:txBody>
        </p:sp>
      </p:grpSp>
      <p:grpSp>
        <p:nvGrpSpPr>
          <p:cNvPr id="10" name="组合 9"/>
          <p:cNvGrpSpPr/>
          <p:nvPr/>
        </p:nvGrpSpPr>
        <p:grpSpPr>
          <a:xfrm>
            <a:off x="6732240" y="2060848"/>
            <a:ext cx="2006949" cy="2232248"/>
            <a:chOff x="6516216" y="2179603"/>
            <a:chExt cx="2006949" cy="2232248"/>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42" t="960" r="42" b="960"/>
            <a:stretch/>
          </p:blipFill>
          <p:spPr>
            <a:xfrm>
              <a:off x="6516216" y="2467635"/>
              <a:ext cx="2006949" cy="1944216"/>
            </a:xfrm>
            <a:prstGeom prst="rect">
              <a:avLst/>
            </a:prstGeom>
            <a:ln>
              <a:noFill/>
            </a:ln>
            <a:effectLst>
              <a:outerShdw blurRad="190500" algn="tl" rotWithShape="0">
                <a:srgbClr val="000000">
                  <a:alpha val="70000"/>
                </a:srgbClr>
              </a:outerShdw>
            </a:effectLst>
          </p:spPr>
        </p:pic>
        <p:sp>
          <p:nvSpPr>
            <p:cNvPr id="9" name="文本框 8"/>
            <p:cNvSpPr txBox="1"/>
            <p:nvPr/>
          </p:nvSpPr>
          <p:spPr>
            <a:xfrm>
              <a:off x="6673596" y="2179603"/>
              <a:ext cx="1692188" cy="403102"/>
            </a:xfrm>
            <a:prstGeom prst="rect">
              <a:avLst/>
            </a:prstGeom>
            <a:solidFill>
              <a:srgbClr val="ED7D3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defPPr>
                <a:defRPr lang="ko-KR"/>
              </a:defPPr>
              <a:lvl1pPr algn="ctr">
                <a:defRPr kumimoji="1" sz="1600">
                  <a:solidFill>
                    <a:schemeClr val="lt1"/>
                  </a:solidFill>
                  <a:latin typeface="Microsoft YaHei" charset="-122"/>
                  <a:ea typeface="Microsoft YaHei" charset="-122"/>
                  <a:cs typeface="Microsoft YaHei"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全国人大常委会</a:t>
              </a:r>
            </a:p>
          </p:txBody>
        </p:sp>
      </p:grpSp>
      <p:sp>
        <p:nvSpPr>
          <p:cNvPr id="11" name="右箭头 10"/>
          <p:cNvSpPr/>
          <p:nvPr/>
        </p:nvSpPr>
        <p:spPr>
          <a:xfrm>
            <a:off x="5417004" y="2564904"/>
            <a:ext cx="1315236" cy="648072"/>
          </a:xfrm>
          <a:prstGeom prst="rightArrow">
            <a:avLst/>
          </a:prstGeom>
          <a:solidFill>
            <a:srgbClr val="2D3A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提请</a:t>
            </a:r>
            <a:endParaRPr lang="zh-CN" altLang="en-US" sz="1400" dirty="0">
              <a:latin typeface="微软雅黑" panose="020B0503020204020204" pitchFamily="34" charset="-122"/>
              <a:ea typeface="微软雅黑" panose="020B0503020204020204" pitchFamily="34" charset="-122"/>
            </a:endParaRPr>
          </a:p>
        </p:txBody>
      </p:sp>
      <p:sp>
        <p:nvSpPr>
          <p:cNvPr id="12" name="右箭头 11"/>
          <p:cNvSpPr/>
          <p:nvPr/>
        </p:nvSpPr>
        <p:spPr>
          <a:xfrm flipH="1">
            <a:off x="5417003" y="3336657"/>
            <a:ext cx="1315236" cy="648072"/>
          </a:xfrm>
          <a:prstGeom prst="rightArrow">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解释</a:t>
            </a:r>
            <a:endParaRPr lang="zh-CN" altLang="en-US" sz="140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r="17166" b="20154"/>
          <a:stretch/>
        </p:blipFill>
        <p:spPr>
          <a:xfrm>
            <a:off x="414627" y="4648778"/>
            <a:ext cx="3127607" cy="1300502"/>
          </a:xfrm>
          <a:prstGeom prst="rect">
            <a:avLst/>
          </a:prstGeom>
          <a:effectLst>
            <a:outerShdw blurRad="50800" dist="76200" dir="2700000" algn="tl" rotWithShape="0">
              <a:prstClr val="black">
                <a:alpha val="40000"/>
              </a:prstClr>
            </a:outerShdw>
          </a:effectLst>
        </p:spPr>
      </p:pic>
      <p:grpSp>
        <p:nvGrpSpPr>
          <p:cNvPr id="43" name="组合 42"/>
          <p:cNvGrpSpPr/>
          <p:nvPr/>
        </p:nvGrpSpPr>
        <p:grpSpPr>
          <a:xfrm>
            <a:off x="3542234" y="3836186"/>
            <a:ext cx="2939524" cy="1514600"/>
            <a:chOff x="3542234" y="3692170"/>
            <a:chExt cx="2939524" cy="1514600"/>
          </a:xfrm>
        </p:grpSpPr>
        <p:cxnSp>
          <p:nvCxnSpPr>
            <p:cNvPr id="15" name="直接箭头连接符 14"/>
            <p:cNvCxnSpPr/>
            <p:nvPr/>
          </p:nvCxnSpPr>
          <p:spPr>
            <a:xfrm>
              <a:off x="6156176" y="3692170"/>
              <a:ext cx="0" cy="1222213"/>
            </a:xfrm>
            <a:prstGeom prst="straightConnector1">
              <a:avLst/>
            </a:prstGeom>
            <a:ln w="19050">
              <a:solidFill>
                <a:srgbClr val="2D3A4B"/>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830594" y="4181099"/>
              <a:ext cx="651164" cy="338554"/>
            </a:xfrm>
            <a:prstGeom prst="rect">
              <a:avLst/>
            </a:prstGeom>
            <a:solidFill>
              <a:schemeClr val="bg1"/>
            </a:solidFill>
            <a:ln w="19050">
              <a:solidFill>
                <a:srgbClr val="2D3A4B"/>
              </a:solidFill>
            </a:ln>
          </p:spPr>
          <p:txBody>
            <a:bodyPr wrap="square" rtlCol="0">
              <a:spAutoFit/>
            </a:bodyPr>
            <a:lstStyle/>
            <a:p>
              <a:pPr algn="ctr"/>
              <a:r>
                <a:rPr lang="zh-CN" altLang="en-US" sz="1600" dirty="0" smtClean="0">
                  <a:solidFill>
                    <a:srgbClr val="2D3A4B"/>
                  </a:solidFill>
                  <a:latin typeface="微软雅黑" panose="020B0503020204020204" pitchFamily="34" charset="-122"/>
                  <a:ea typeface="微软雅黑" panose="020B0503020204020204" pitchFamily="34" charset="-122"/>
                </a:rPr>
                <a:t>援引</a:t>
              </a:r>
              <a:endParaRPr lang="zh-CN" altLang="en-US" sz="1600" dirty="0">
                <a:solidFill>
                  <a:srgbClr val="2D3A4B"/>
                </a:solidFill>
                <a:latin typeface="微软雅黑" panose="020B0503020204020204" pitchFamily="34" charset="-122"/>
                <a:ea typeface="微软雅黑" panose="020B0503020204020204" pitchFamily="34" charset="-122"/>
              </a:endParaRPr>
            </a:p>
          </p:txBody>
        </p:sp>
        <p:cxnSp>
          <p:nvCxnSpPr>
            <p:cNvPr id="20" name="直接箭头连接符 19"/>
            <p:cNvCxnSpPr/>
            <p:nvPr/>
          </p:nvCxnSpPr>
          <p:spPr>
            <a:xfrm flipV="1">
              <a:off x="3542234" y="4905305"/>
              <a:ext cx="2613942" cy="18156"/>
            </a:xfrm>
            <a:prstGeom prst="straightConnector1">
              <a:avLst/>
            </a:prstGeom>
            <a:ln w="19050">
              <a:solidFill>
                <a:srgbClr val="2D3A4B"/>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392799" y="4621995"/>
              <a:ext cx="1045662" cy="584775"/>
            </a:xfrm>
            <a:prstGeom prst="rect">
              <a:avLst/>
            </a:prstGeom>
            <a:solidFill>
              <a:schemeClr val="bg1"/>
            </a:solidFill>
            <a:ln w="19050">
              <a:solidFill>
                <a:srgbClr val="2D3A4B"/>
              </a:solidFill>
            </a:ln>
          </p:spPr>
          <p:txBody>
            <a:bodyPr wrap="square" rtlCol="0">
              <a:spAutoFit/>
            </a:bodyPr>
            <a:lstStyle/>
            <a:p>
              <a:pPr algn="ctr"/>
              <a:r>
                <a:rPr lang="zh-CN" altLang="en-US" sz="1600" dirty="0" smtClean="0">
                  <a:solidFill>
                    <a:srgbClr val="2D3A4B"/>
                  </a:solidFill>
                  <a:latin typeface="微软雅黑" panose="020B0503020204020204" pitchFamily="34" charset="-122"/>
                  <a:ea typeface="微软雅黑" panose="020B0503020204020204" pitchFamily="34" charset="-122"/>
                </a:rPr>
                <a:t>以人大解释为标准</a:t>
              </a:r>
              <a:endParaRPr lang="zh-CN" altLang="en-US" sz="1600" dirty="0">
                <a:solidFill>
                  <a:srgbClr val="2D3A4B"/>
                </a:solidFill>
                <a:latin typeface="微软雅黑" panose="020B0503020204020204" pitchFamily="34" charset="-122"/>
                <a:ea typeface="微软雅黑" panose="020B0503020204020204" pitchFamily="34" charset="-122"/>
              </a:endParaRPr>
            </a:p>
          </p:txBody>
        </p:sp>
      </p:grpSp>
      <p:sp>
        <p:nvSpPr>
          <p:cNvPr id="33" name="椭圆 32"/>
          <p:cNvSpPr/>
          <p:nvPr/>
        </p:nvSpPr>
        <p:spPr>
          <a:xfrm>
            <a:off x="7208288" y="3800252"/>
            <a:ext cx="1050391" cy="10497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4" name="椭圆 33"/>
          <p:cNvSpPr/>
          <p:nvPr/>
        </p:nvSpPr>
        <p:spPr>
          <a:xfrm>
            <a:off x="3027051" y="5434097"/>
            <a:ext cx="1030366" cy="103036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终审</a:t>
            </a:r>
            <a:r>
              <a:rPr lang="zh-CN" altLang="en-US" sz="2000" dirty="0" smtClean="0">
                <a:latin typeface="微软雅黑" panose="020B0503020204020204" pitchFamily="34" charset="-122"/>
                <a:ea typeface="微软雅黑" panose="020B0503020204020204" pitchFamily="34" charset="-122"/>
              </a:rPr>
              <a:t>权</a:t>
            </a:r>
            <a:endParaRPr lang="zh-CN" altLang="en-US" sz="2000" dirty="0">
              <a:latin typeface="微软雅黑" panose="020B0503020204020204" pitchFamily="34" charset="-122"/>
              <a:ea typeface="微软雅黑" panose="020B0503020204020204" pitchFamily="34" charset="-122"/>
            </a:endParaRPr>
          </a:p>
        </p:txBody>
      </p:sp>
      <p:sp>
        <p:nvSpPr>
          <p:cNvPr id="47" name="直角双向箭头 46"/>
          <p:cNvSpPr/>
          <p:nvPr/>
        </p:nvSpPr>
        <p:spPr>
          <a:xfrm>
            <a:off x="4057417" y="4849977"/>
            <a:ext cx="4042975" cy="1503387"/>
          </a:xfrm>
          <a:prstGeom prst="leftUpArrow">
            <a:avLst>
              <a:gd name="adj1" fmla="val 16967"/>
              <a:gd name="adj2" fmla="val 25000"/>
              <a:gd name="adj3" fmla="val 23853"/>
            </a:avLst>
          </a:prstGeom>
          <a:solidFill>
            <a:srgbClr val="2D3A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6669841" y="5724614"/>
            <a:ext cx="1402502" cy="461665"/>
          </a:xfrm>
          <a:prstGeom prst="rect">
            <a:avLst/>
          </a:prstGeom>
          <a:solidFill>
            <a:srgbClr val="ED7D31"/>
          </a:solidFill>
          <a:ln w="19050">
            <a:solidFill>
              <a:srgbClr val="2D3A4B"/>
            </a:solidFill>
          </a:ln>
        </p:spPr>
        <p:txBody>
          <a:bodyPr wrap="squar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并不矛盾</a:t>
            </a:r>
          </a:p>
        </p:txBody>
      </p:sp>
      <p:sp>
        <p:nvSpPr>
          <p:cNvPr id="22" name="椭圆 21"/>
          <p:cNvSpPr/>
          <p:nvPr/>
        </p:nvSpPr>
        <p:spPr>
          <a:xfrm>
            <a:off x="3027051" y="5435254"/>
            <a:ext cx="1030366" cy="103036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司法独立</a:t>
            </a:r>
            <a:endParaRPr lang="zh-CN" altLang="en-US" sz="2000" dirty="0">
              <a:latin typeface="微软雅黑" panose="020B0503020204020204" pitchFamily="34" charset="-122"/>
              <a:ea typeface="微软雅黑" panose="020B0503020204020204" pitchFamily="34" charset="-122"/>
            </a:endParaRPr>
          </a:p>
        </p:txBody>
      </p:sp>
      <p:sp>
        <p:nvSpPr>
          <p:cNvPr id="6" name="TextBox 5"/>
          <p:cNvSpPr txBox="1"/>
          <p:nvPr/>
        </p:nvSpPr>
        <p:spPr>
          <a:xfrm>
            <a:off x="7074091" y="3994016"/>
            <a:ext cx="1318784" cy="707886"/>
          </a:xfrm>
          <a:prstGeom prst="rect">
            <a:avLst/>
          </a:prstGeom>
          <a:noFill/>
        </p:spPr>
        <p:txBody>
          <a:bodyPr wrap="square" rtlCol="0">
            <a:spAutoFit/>
          </a:bodyPr>
          <a:lstStyle/>
          <a:p>
            <a:pPr algn="ctr"/>
            <a:r>
              <a:rPr lang="zh-CN" altLang="en-US" sz="2000" dirty="0">
                <a:solidFill>
                  <a:schemeClr val="lt1"/>
                </a:solidFill>
                <a:latin typeface="微软雅黑" panose="020B0503020204020204" pitchFamily="34" charset="-122"/>
                <a:ea typeface="微软雅黑" panose="020B0503020204020204" pitchFamily="34" charset="-122"/>
              </a:rPr>
              <a:t>最终</a:t>
            </a:r>
            <a:endParaRPr lang="en-US" altLang="zh-CN" sz="2000" dirty="0">
              <a:solidFill>
                <a:schemeClr val="lt1"/>
              </a:solidFill>
              <a:latin typeface="微软雅黑" panose="020B0503020204020204" pitchFamily="34" charset="-122"/>
              <a:ea typeface="微软雅黑" panose="020B0503020204020204" pitchFamily="34" charset="-122"/>
            </a:endParaRPr>
          </a:p>
          <a:p>
            <a:pPr algn="ctr"/>
            <a:r>
              <a:rPr lang="zh-CN" altLang="en-US" sz="2000" dirty="0">
                <a:solidFill>
                  <a:schemeClr val="lt1"/>
                </a:solidFill>
                <a:latin typeface="微软雅黑" panose="020B0503020204020204" pitchFamily="34" charset="-122"/>
                <a:ea typeface="微软雅黑" panose="020B0503020204020204" pitchFamily="34" charset="-122"/>
              </a:rPr>
              <a:t>解释权</a:t>
            </a:r>
          </a:p>
        </p:txBody>
      </p:sp>
    </p:spTree>
    <p:extLst>
      <p:ext uri="{BB962C8B-B14F-4D97-AF65-F5344CB8AC3E}">
        <p14:creationId xmlns:p14="http://schemas.microsoft.com/office/powerpoint/2010/main" val="387086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12" presetClass="entr" presetSubtype="8" fill="hold" grpId="0" nodeType="afterEffect">
                                  <p:stCondLst>
                                    <p:cond delay="80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ppt_x</p:attrName>
                                        </p:attrNameLst>
                                      </p:cBhvr>
                                      <p:tavLst>
                                        <p:tav tm="0">
                                          <p:val>
                                            <p:strVal val="#ppt_x-#ppt_w*1.125000"/>
                                          </p:val>
                                        </p:tav>
                                        <p:tav tm="100000">
                                          <p:val>
                                            <p:strVal val="#ppt_x"/>
                                          </p:val>
                                        </p:tav>
                                      </p:tavLst>
                                    </p:anim>
                                    <p:animEffect transition="in" filter="wipe(right)">
                                      <p:cBhvr>
                                        <p:cTn id="14" dur="500"/>
                                        <p:tgtEl>
                                          <p:spTgt spid="11"/>
                                        </p:tgtEl>
                                      </p:cBhvr>
                                    </p:animEffect>
                                  </p:childTnLst>
                                </p:cTn>
                              </p:par>
                            </p:childTnLst>
                          </p:cTn>
                        </p:par>
                        <p:par>
                          <p:cTn id="15" fill="hold">
                            <p:stCondLst>
                              <p:cond delay="10500"/>
                            </p:stCondLst>
                            <p:childTnLst>
                              <p:par>
                                <p:cTn id="16" presetID="53" presetClass="entr" presetSubtype="16" fill="hold" nodeType="afterEffect">
                                  <p:stCondLst>
                                    <p:cond delay="100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par>
                          <p:cTn id="21" fill="hold">
                            <p:stCondLst>
                              <p:cond delay="12000"/>
                            </p:stCondLst>
                            <p:childTnLst>
                              <p:par>
                                <p:cTn id="22" presetID="12" presetClass="entr" presetSubtype="2" fill="hold" grpId="0" nodeType="afterEffect">
                                  <p:stCondLst>
                                    <p:cond delay="400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p:tgtEl>
                                          <p:spTgt spid="12"/>
                                        </p:tgtEl>
                                        <p:attrNameLst>
                                          <p:attrName>ppt_x</p:attrName>
                                        </p:attrNameLst>
                                      </p:cBhvr>
                                      <p:tavLst>
                                        <p:tav tm="0">
                                          <p:val>
                                            <p:strVal val="#ppt_x+#ppt_w*1.125000"/>
                                          </p:val>
                                        </p:tav>
                                        <p:tav tm="100000">
                                          <p:val>
                                            <p:strVal val="#ppt_x"/>
                                          </p:val>
                                        </p:tav>
                                      </p:tavLst>
                                    </p:anim>
                                    <p:animEffect transition="in" filter="wipe(left)">
                                      <p:cBhvr>
                                        <p:cTn id="25" dur="500"/>
                                        <p:tgtEl>
                                          <p:spTgt spid="12"/>
                                        </p:tgtEl>
                                      </p:cBhvr>
                                    </p:animEffect>
                                  </p:childTnLst>
                                </p:cTn>
                              </p:par>
                            </p:childTnLst>
                          </p:cTn>
                        </p:par>
                        <p:par>
                          <p:cTn id="26" fill="hold">
                            <p:stCondLst>
                              <p:cond delay="16500"/>
                            </p:stCondLst>
                            <p:childTnLst>
                              <p:par>
                                <p:cTn id="27" presetID="10" presetClass="entr" presetSubtype="0" fill="hold" nodeType="afterEffect">
                                  <p:stCondLst>
                                    <p:cond delay="30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par>
                          <p:cTn id="30" fill="hold">
                            <p:stCondLst>
                              <p:cond delay="20000"/>
                            </p:stCondLst>
                            <p:childTnLst>
                              <p:par>
                                <p:cTn id="31" presetID="1" presetClass="entr" presetSubtype="0" fill="hold" grpId="1" nodeType="after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par>
                          <p:cTn id="33" fill="hold">
                            <p:stCondLst>
                              <p:cond delay="20000"/>
                            </p:stCondLst>
                            <p:childTnLst>
                              <p:par>
                                <p:cTn id="34" presetID="22" presetClass="entr" presetSubtype="2" fill="hold" nodeType="afterEffect">
                                  <p:stCondLst>
                                    <p:cond delay="1000"/>
                                  </p:stCondLst>
                                  <p:childTnLst>
                                    <p:set>
                                      <p:cBhvr>
                                        <p:cTn id="35" dur="1" fill="hold">
                                          <p:stCondLst>
                                            <p:cond delay="0"/>
                                          </p:stCondLst>
                                        </p:cTn>
                                        <p:tgtEl>
                                          <p:spTgt spid="43"/>
                                        </p:tgtEl>
                                        <p:attrNameLst>
                                          <p:attrName>style.visibility</p:attrName>
                                        </p:attrNameLst>
                                      </p:cBhvr>
                                      <p:to>
                                        <p:strVal val="visible"/>
                                      </p:to>
                                    </p:set>
                                    <p:animEffect transition="in" filter="wipe(right)">
                                      <p:cBhvr>
                                        <p:cTn id="36" dur="500"/>
                                        <p:tgtEl>
                                          <p:spTgt spid="43"/>
                                        </p:tgtEl>
                                      </p:cBhvr>
                                    </p:animEffect>
                                  </p:childTnLst>
                                </p:cTn>
                              </p:par>
                            </p:childTnLst>
                          </p:cTn>
                        </p:par>
                        <p:par>
                          <p:cTn id="37" fill="hold">
                            <p:stCondLst>
                              <p:cond delay="21500"/>
                            </p:stCondLst>
                            <p:childTnLst>
                              <p:par>
                                <p:cTn id="38" presetID="1" presetClass="entr" presetSubtype="0" fill="hold" grpId="0" nodeType="afterEffect">
                                  <p:stCondLst>
                                    <p:cond delay="8000"/>
                                  </p:stCondLst>
                                  <p:childTnLst>
                                    <p:set>
                                      <p:cBhvr>
                                        <p:cTn id="39" dur="1" fill="hold">
                                          <p:stCondLst>
                                            <p:cond delay="0"/>
                                          </p:stCondLst>
                                        </p:cTn>
                                        <p:tgtEl>
                                          <p:spTgt spid="33"/>
                                        </p:tgtEl>
                                        <p:attrNameLst>
                                          <p:attrName>style.visibility</p:attrName>
                                        </p:attrNameLst>
                                      </p:cBhvr>
                                      <p:to>
                                        <p:strVal val="visible"/>
                                      </p:to>
                                    </p:set>
                                  </p:childTnLst>
                                </p:cTn>
                              </p:par>
                            </p:childTnLst>
                          </p:cTn>
                        </p:par>
                        <p:par>
                          <p:cTn id="40" fill="hold">
                            <p:stCondLst>
                              <p:cond delay="29500"/>
                            </p:stCondLst>
                            <p:childTnLst>
                              <p:par>
                                <p:cTn id="41" presetID="1"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par>
                          <p:cTn id="43" fill="hold">
                            <p:stCondLst>
                              <p:cond delay="29500"/>
                            </p:stCondLst>
                            <p:childTnLst>
                              <p:par>
                                <p:cTn id="44" presetID="53" presetClass="entr" presetSubtype="16" fill="hold" grpId="0" nodeType="afterEffect">
                                  <p:stCondLst>
                                    <p:cond delay="4000"/>
                                  </p:stCondLst>
                                  <p:childTnLst>
                                    <p:set>
                                      <p:cBhvr>
                                        <p:cTn id="45" dur="1" fill="hold">
                                          <p:stCondLst>
                                            <p:cond delay="0"/>
                                          </p:stCondLst>
                                        </p:cTn>
                                        <p:tgtEl>
                                          <p:spTgt spid="22"/>
                                        </p:tgtEl>
                                        <p:attrNameLst>
                                          <p:attrName>style.visibility</p:attrName>
                                        </p:attrNameLst>
                                      </p:cBhvr>
                                      <p:to>
                                        <p:strVal val="visible"/>
                                      </p:to>
                                    </p:set>
                                    <p:anim calcmode="lin" valueType="num">
                                      <p:cBhvr>
                                        <p:cTn id="46" dur="500" fill="hold"/>
                                        <p:tgtEl>
                                          <p:spTgt spid="22"/>
                                        </p:tgtEl>
                                        <p:attrNameLst>
                                          <p:attrName>ppt_w</p:attrName>
                                        </p:attrNameLst>
                                      </p:cBhvr>
                                      <p:tavLst>
                                        <p:tav tm="0">
                                          <p:val>
                                            <p:fltVal val="0"/>
                                          </p:val>
                                        </p:tav>
                                        <p:tav tm="100000">
                                          <p:val>
                                            <p:strVal val="#ppt_w"/>
                                          </p:val>
                                        </p:tav>
                                      </p:tavLst>
                                    </p:anim>
                                    <p:anim calcmode="lin" valueType="num">
                                      <p:cBhvr>
                                        <p:cTn id="47" dur="500" fill="hold"/>
                                        <p:tgtEl>
                                          <p:spTgt spid="22"/>
                                        </p:tgtEl>
                                        <p:attrNameLst>
                                          <p:attrName>ppt_h</p:attrName>
                                        </p:attrNameLst>
                                      </p:cBhvr>
                                      <p:tavLst>
                                        <p:tav tm="0">
                                          <p:val>
                                            <p:fltVal val="0"/>
                                          </p:val>
                                        </p:tav>
                                        <p:tav tm="100000">
                                          <p:val>
                                            <p:strVal val="#ppt_h"/>
                                          </p:val>
                                        </p:tav>
                                      </p:tavLst>
                                    </p:anim>
                                    <p:animEffect transition="in" filter="fade">
                                      <p:cBhvr>
                                        <p:cTn id="48" dur="500"/>
                                        <p:tgtEl>
                                          <p:spTgt spid="22"/>
                                        </p:tgtEl>
                                      </p:cBhvr>
                                    </p:animEffect>
                                  </p:childTnLst>
                                </p:cTn>
                              </p:par>
                            </p:childTnLst>
                          </p:cTn>
                        </p:par>
                        <p:par>
                          <p:cTn id="49" fill="hold">
                            <p:stCondLst>
                              <p:cond delay="34000"/>
                            </p:stCondLst>
                            <p:childTnLst>
                              <p:par>
                                <p:cTn id="50" presetID="1" presetClass="exit" presetSubtype="0" fill="hold" grpId="0" nodeType="afterEffect">
                                  <p:stCondLst>
                                    <p:cond delay="0"/>
                                  </p:stCondLst>
                                  <p:childTnLst>
                                    <p:set>
                                      <p:cBhvr>
                                        <p:cTn id="51" dur="1" fill="hold">
                                          <p:stCondLst>
                                            <p:cond delay="0"/>
                                          </p:stCondLst>
                                        </p:cTn>
                                        <p:tgtEl>
                                          <p:spTgt spid="34"/>
                                        </p:tgtEl>
                                        <p:attrNameLst>
                                          <p:attrName>style.visibility</p:attrName>
                                        </p:attrNameLst>
                                      </p:cBhvr>
                                      <p:to>
                                        <p:strVal val="hidden"/>
                                      </p:to>
                                    </p:set>
                                  </p:childTnLst>
                                </p:cTn>
                              </p:par>
                            </p:childTnLst>
                          </p:cTn>
                        </p:par>
                        <p:par>
                          <p:cTn id="52" fill="hold">
                            <p:stCondLst>
                              <p:cond delay="34000"/>
                            </p:stCondLst>
                            <p:childTnLst>
                              <p:par>
                                <p:cTn id="53" presetID="26" presetClass="emph" presetSubtype="0" repeatCount="3000" fill="hold" grpId="1" nodeType="afterEffect">
                                  <p:stCondLst>
                                    <p:cond delay="0"/>
                                  </p:stCondLst>
                                  <p:childTnLst>
                                    <p:animEffect transition="out" filter="fade">
                                      <p:cBhvr>
                                        <p:cTn id="54" dur="500" tmFilter="0, 0; .2, .5; .8, .5; 1, 0"/>
                                        <p:tgtEl>
                                          <p:spTgt spid="22"/>
                                        </p:tgtEl>
                                      </p:cBhvr>
                                    </p:animEffect>
                                    <p:animScale>
                                      <p:cBhvr>
                                        <p:cTn id="55" dur="250" autoRev="1" fill="hold"/>
                                        <p:tgtEl>
                                          <p:spTgt spid="22"/>
                                        </p:tgtEl>
                                      </p:cBhvr>
                                      <p:by x="105000" y="105000"/>
                                    </p:animScale>
                                  </p:childTnLst>
                                </p:cTn>
                              </p:par>
                            </p:childTnLst>
                          </p:cTn>
                        </p:par>
                        <p:par>
                          <p:cTn id="56" fill="hold">
                            <p:stCondLst>
                              <p:cond delay="35500"/>
                            </p:stCondLst>
                            <p:childTnLst>
                              <p:par>
                                <p:cTn id="57" presetID="6" presetClass="entr" presetSubtype="32" fill="hold" grpId="0" nodeType="afterEffect">
                                  <p:stCondLst>
                                    <p:cond delay="5000"/>
                                  </p:stCondLst>
                                  <p:childTnLst>
                                    <p:set>
                                      <p:cBhvr>
                                        <p:cTn id="58" dur="1" fill="hold">
                                          <p:stCondLst>
                                            <p:cond delay="0"/>
                                          </p:stCondLst>
                                        </p:cTn>
                                        <p:tgtEl>
                                          <p:spTgt spid="47"/>
                                        </p:tgtEl>
                                        <p:attrNameLst>
                                          <p:attrName>style.visibility</p:attrName>
                                        </p:attrNameLst>
                                      </p:cBhvr>
                                      <p:to>
                                        <p:strVal val="visible"/>
                                      </p:to>
                                    </p:set>
                                    <p:animEffect transition="in" filter="circle(out)">
                                      <p:cBhvr>
                                        <p:cTn id="59" dur="1000"/>
                                        <p:tgtEl>
                                          <p:spTgt spid="47"/>
                                        </p:tgtEl>
                                      </p:cBhvr>
                                    </p:animEffect>
                                  </p:childTnLst>
                                </p:cTn>
                              </p:par>
                            </p:childTnLst>
                          </p:cTn>
                        </p:par>
                        <p:par>
                          <p:cTn id="60" fill="hold">
                            <p:stCondLst>
                              <p:cond delay="41500"/>
                            </p:stCondLst>
                            <p:childTnLst>
                              <p:par>
                                <p:cTn id="61" presetID="53" presetClass="entr" presetSubtype="16" fill="hold" grpId="0" nodeType="afterEffect">
                                  <p:stCondLst>
                                    <p:cond delay="1000"/>
                                  </p:stCondLst>
                                  <p:childTnLst>
                                    <p:set>
                                      <p:cBhvr>
                                        <p:cTn id="62" dur="1" fill="hold">
                                          <p:stCondLst>
                                            <p:cond delay="0"/>
                                          </p:stCondLst>
                                        </p:cTn>
                                        <p:tgtEl>
                                          <p:spTgt spid="48"/>
                                        </p:tgtEl>
                                        <p:attrNameLst>
                                          <p:attrName>style.visibility</p:attrName>
                                        </p:attrNameLst>
                                      </p:cBhvr>
                                      <p:to>
                                        <p:strVal val="visible"/>
                                      </p:to>
                                    </p:set>
                                    <p:anim calcmode="lin" valueType="num">
                                      <p:cBhvr>
                                        <p:cTn id="63" dur="500" fill="hold"/>
                                        <p:tgtEl>
                                          <p:spTgt spid="48"/>
                                        </p:tgtEl>
                                        <p:attrNameLst>
                                          <p:attrName>ppt_w</p:attrName>
                                        </p:attrNameLst>
                                      </p:cBhvr>
                                      <p:tavLst>
                                        <p:tav tm="0">
                                          <p:val>
                                            <p:fltVal val="0"/>
                                          </p:val>
                                        </p:tav>
                                        <p:tav tm="100000">
                                          <p:val>
                                            <p:strVal val="#ppt_w"/>
                                          </p:val>
                                        </p:tav>
                                      </p:tavLst>
                                    </p:anim>
                                    <p:anim calcmode="lin" valueType="num">
                                      <p:cBhvr>
                                        <p:cTn id="64" dur="500" fill="hold"/>
                                        <p:tgtEl>
                                          <p:spTgt spid="48"/>
                                        </p:tgtEl>
                                        <p:attrNameLst>
                                          <p:attrName>ppt_h</p:attrName>
                                        </p:attrNameLst>
                                      </p:cBhvr>
                                      <p:tavLst>
                                        <p:tav tm="0">
                                          <p:val>
                                            <p:fltVal val="0"/>
                                          </p:val>
                                        </p:tav>
                                        <p:tav tm="100000">
                                          <p:val>
                                            <p:strVal val="#ppt_h"/>
                                          </p:val>
                                        </p:tav>
                                      </p:tavLst>
                                    </p:anim>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3" grpId="0" animBg="1"/>
      <p:bldP spid="34" grpId="0" animBg="1"/>
      <p:bldP spid="34" grpId="1" animBg="1"/>
      <p:bldP spid="47" grpId="0" animBg="1"/>
      <p:bldP spid="48" grpId="0" animBg="1"/>
      <p:bldP spid="22" grpId="0" animBg="1"/>
      <p:bldP spid="22" grpId="1" animBg="1"/>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76627d2695334a85f99fd13ec96b136c6476d7cf"/>
</p:tagLst>
</file>

<file path=ppt/theme/theme1.xml><?xml version="1.0" encoding="utf-8"?>
<a:theme xmlns:a="http://schemas.openxmlformats.org/drawingml/2006/main" name="Office 테마">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D7D3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16040</TotalTime>
  <Words>2692</Words>
  <Application>Microsoft Office PowerPoint</Application>
  <PresentationFormat>全屏显示(4:3)</PresentationFormat>
  <Paragraphs>435</Paragraphs>
  <Slides>47</Slides>
  <Notes>0</Notes>
  <HiddenSlides>0</HiddenSlides>
  <MMClips>0</MMClips>
  <ScaleCrop>false</ScaleCrop>
  <HeadingPairs>
    <vt:vector size="4" baseType="variant">
      <vt:variant>
        <vt:lpstr>主题</vt:lpstr>
      </vt:variant>
      <vt:variant>
        <vt:i4>1</vt:i4>
      </vt:variant>
      <vt:variant>
        <vt:lpstr>幻灯片标题</vt:lpstr>
      </vt:variant>
      <vt:variant>
        <vt:i4>47</vt:i4>
      </vt:variant>
    </vt:vector>
  </HeadingPairs>
  <TitlesOfParts>
    <vt:vector size="48" baseType="lpstr">
      <vt:lpstr>Office 테마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【时事报告】五次人大释法与中央对港治理二十年</dc:title>
  <dc:creator>郑凡羽</dc:creator>
  <cp:keywords>v1.0</cp:keywords>
  <cp:lastModifiedBy>Dell</cp:lastModifiedBy>
  <cp:revision>1291</cp:revision>
  <dcterms:created xsi:type="dcterms:W3CDTF">2014-05-15T02:02:05Z</dcterms:created>
  <dcterms:modified xsi:type="dcterms:W3CDTF">2017-02-04T11:48:05Z</dcterms:modified>
</cp:coreProperties>
</file>